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2" r:id="rId4"/>
  </p:sldMasterIdLst>
  <p:notesMasterIdLst>
    <p:notesMasterId r:id="rId25"/>
  </p:notesMasterIdLst>
  <p:handoutMasterIdLst>
    <p:handoutMasterId r:id="rId26"/>
  </p:handoutMasterIdLst>
  <p:sldIdLst>
    <p:sldId id="257" r:id="rId5"/>
    <p:sldId id="343" r:id="rId6"/>
    <p:sldId id="258" r:id="rId7"/>
    <p:sldId id="301" r:id="rId8"/>
    <p:sldId id="327" r:id="rId9"/>
    <p:sldId id="329" r:id="rId10"/>
    <p:sldId id="328" r:id="rId11"/>
    <p:sldId id="296" r:id="rId12"/>
    <p:sldId id="325" r:id="rId13"/>
    <p:sldId id="335" r:id="rId14"/>
    <p:sldId id="331" r:id="rId15"/>
    <p:sldId id="332" r:id="rId16"/>
    <p:sldId id="337" r:id="rId17"/>
    <p:sldId id="338" r:id="rId18"/>
    <p:sldId id="339" r:id="rId19"/>
    <p:sldId id="340" r:id="rId20"/>
    <p:sldId id="341" r:id="rId21"/>
    <p:sldId id="342" r:id="rId22"/>
    <p:sldId id="334" r:id="rId23"/>
    <p:sldId id="279" r:id="rId24"/>
  </p:sldIdLst>
  <p:sldSz cx="12195175" cy="6859588"/>
  <p:notesSz cx="6858000" cy="9144000"/>
  <p:defaultTextStyle>
    <a:defPPr>
      <a:defRPr lang="nb-NO"/>
    </a:defPPr>
    <a:lvl1pPr marL="0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22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45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69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91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14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338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559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782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253325"/>
    <a:srgbClr val="F2EBDD"/>
    <a:srgbClr val="539760"/>
    <a:srgbClr val="440C1A"/>
    <a:srgbClr val="EB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FE82B7-1C31-C84C-ACDB-1FF54DA59D3A}" v="1" dt="2026-03-22T10:39:08.9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6301"/>
  </p:normalViewPr>
  <p:slideViewPr>
    <p:cSldViewPr snapToGrid="0">
      <p:cViewPr varScale="1">
        <p:scale>
          <a:sx n="93" d="100"/>
          <a:sy n="93" d="100"/>
        </p:scale>
        <p:origin x="240" y="736"/>
      </p:cViewPr>
      <p:guideLst>
        <p:guide orient="horz" pos="2161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073DD-6818-D64A-8FF8-78824D7518BF}" type="datetimeFigureOut">
              <a:rPr lang="en-US" smtClean="0"/>
              <a:t>3/22/26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43C9A-43AD-7E47-899A-469EBDC47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87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CA069-B4E1-354B-8302-E4F5B1843CA2}" type="datetimeFigureOut">
              <a:rPr lang="nb-NO" smtClean="0"/>
              <a:t>22.03.2026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A6777-0770-B24C-A92B-F9F5A0486F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165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331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816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7398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3989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err="1"/>
              <a:t>Velg</a:t>
            </a:r>
            <a:r>
              <a:rPr lang="nn-NO" dirty="0"/>
              <a:t> sjølv, ut frå kor mykje tid de har, kor lang tid de bruker på gjennomgangen av </a:t>
            </a:r>
            <a:r>
              <a:rPr lang="nn-NO" dirty="0" err="1"/>
              <a:t>org.erklæringa</a:t>
            </a:r>
            <a:r>
              <a:rPr lang="nn-NO" dirty="0"/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3811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6302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Forelesingsnotat</a:t>
            </a:r>
          </a:p>
          <a:p>
            <a:endParaRPr lang="nn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3440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197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0030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7D961-D0F2-990D-9190-CE5ADE4C6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9889C17F-C6E7-E981-37F0-44F8F769BF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A55E0347-3241-F1BE-0C48-A290FC6CA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42345BA-0F85-2E45-FA99-7B5671ACD4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5147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">
            <a:extLst>
              <a:ext uri="{FF2B5EF4-FFF2-40B4-BE49-F238E27FC236}">
                <a16:creationId xmlns:a16="http://schemas.microsoft.com/office/drawing/2014/main" id="{26D534F6-2EF6-B644-9AC0-57AF1243E73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43975" y="3194"/>
            <a:ext cx="5551200" cy="6526800"/>
          </a:xfrm>
          <a:prstGeom prst="rect">
            <a:avLst/>
          </a:prstGeom>
          <a:solidFill>
            <a:srgbClr val="F2EBDD">
              <a:alpha val="0"/>
            </a:srgbClr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i="1">
                <a:solidFill>
                  <a:srgbClr val="EFEFEF"/>
                </a:solidFill>
              </a:defRPr>
            </a:lvl1pPr>
          </a:lstStyle>
          <a:p>
            <a:r>
              <a:rPr lang="nb-NO" noProof="0" dirty="0"/>
              <a:t>Klikk på ikonet for å endre </a:t>
            </a:r>
            <a:r>
              <a:rPr lang="nb-NO" noProof="0" dirty="0" err="1"/>
              <a:t>biletet</a:t>
            </a:r>
            <a:endParaRPr lang="nn-NO" noProof="0" dirty="0"/>
          </a:p>
        </p:txBody>
      </p:sp>
      <p:sp>
        <p:nvSpPr>
          <p:cNvPr id="10" name="Tittel 2">
            <a:extLst>
              <a:ext uri="{FF2B5EF4-FFF2-40B4-BE49-F238E27FC236}">
                <a16:creationId xmlns:a16="http://schemas.microsoft.com/office/drawing/2014/main" id="{95AB8952-77FE-594D-9F8C-4C7C5BA9C8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179" y="600143"/>
            <a:ext cx="5649408" cy="2808461"/>
          </a:xfrm>
          <a:prstGeom prst="rect">
            <a:avLst/>
          </a:prstGeom>
          <a:solidFill>
            <a:srgbClr val="253325">
              <a:alpha val="0"/>
            </a:srgbClr>
          </a:solidFill>
        </p:spPr>
        <p:txBody>
          <a:bodyPr wrap="square" lIns="0" anchor="b" anchorCtr="0">
            <a:noAutofit/>
          </a:bodyPr>
          <a:lstStyle>
            <a:lvl1pPr>
              <a:lnSpc>
                <a:spcPts val="7300"/>
              </a:lnSpc>
              <a:defRPr sz="7000" b="1">
                <a:solidFill>
                  <a:srgbClr val="5397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Legg til tittel (inntil tre linjer)</a:t>
            </a:r>
            <a:endParaRPr lang="nn-NO" dirty="0"/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6621D253-0ADA-784B-826B-4A488DAFE0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8177" y="4571068"/>
            <a:ext cx="5649409" cy="344378"/>
          </a:xfrm>
        </p:spPr>
        <p:txBody>
          <a:bodyPr/>
          <a:lstStyle>
            <a:lvl1pPr>
              <a:buClr>
                <a:srgbClr val="539760"/>
              </a:buClr>
              <a:buNone/>
              <a:defRPr sz="2000" i="0" spc="0">
                <a:solidFill>
                  <a:srgbClr val="2533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 dirty="0"/>
              <a:t>Legg til namn på foredragshaldar (1 linje)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442CA53F-CE76-9745-92DD-EE50BACDD0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77" y="5779333"/>
            <a:ext cx="1262052" cy="746310"/>
          </a:xfrm>
          <a:prstGeom prst="rect">
            <a:avLst/>
          </a:prstGeom>
        </p:spPr>
      </p:pic>
      <p:sp>
        <p:nvSpPr>
          <p:cNvPr id="18" name="Undertittel 2">
            <a:extLst>
              <a:ext uri="{FF2B5EF4-FFF2-40B4-BE49-F238E27FC236}">
                <a16:creationId xmlns:a16="http://schemas.microsoft.com/office/drawing/2014/main" id="{57BAD236-BA49-C44D-8D38-D5C49D4CEB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8178" y="3712060"/>
            <a:ext cx="5649409" cy="777329"/>
          </a:xfrm>
        </p:spPr>
        <p:txBody>
          <a:bodyPr wrap="square" lIns="0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2800" b="1" i="0" spc="0">
                <a:solidFill>
                  <a:srgbClr val="2533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b-NO" dirty="0"/>
              <a:t>Legg til tid og stad for foredraget (inntil to linjer)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1ADD4DD-C39A-78EF-52AC-D5E74939FE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4" b="3033"/>
          <a:stretch>
            <a:fillRect/>
          </a:stretch>
        </p:blipFill>
        <p:spPr>
          <a:xfrm>
            <a:off x="6643974" y="0"/>
            <a:ext cx="5551201" cy="6525643"/>
          </a:xfrm>
          <a:prstGeom prst="rect">
            <a:avLst/>
          </a:prstGeom>
        </p:spPr>
      </p:pic>
      <p:pic>
        <p:nvPicPr>
          <p:cNvPr id="2" name="Bilde 1" descr="Et bilde som inneholder kart&#10;&#10;Automatisk generert beskrivelse">
            <a:extLst>
              <a:ext uri="{FF2B5EF4-FFF2-40B4-BE49-F238E27FC236}">
                <a16:creationId xmlns:a16="http://schemas.microsoft.com/office/drawing/2014/main" id="{AB12234B-59A9-5E94-BF47-9B5D2E1623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"/>
          <a:stretch/>
        </p:blipFill>
        <p:spPr>
          <a:xfrm>
            <a:off x="6643867" y="0"/>
            <a:ext cx="5551308" cy="654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85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ildekkande bilete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6893" cy="6859588"/>
          </a:xfrm>
          <a:prstGeom prst="rect">
            <a:avLst/>
          </a:prstGeom>
          <a:solidFill>
            <a:srgbClr val="EFEFEF"/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i="1"/>
            </a:lvl1pPr>
          </a:lstStyle>
          <a:p>
            <a:r>
              <a:rPr lang="nn-NO" noProof="0" dirty="0"/>
              <a:t>Klikk på ikonet for å legge til eit bilete</a:t>
            </a:r>
          </a:p>
        </p:txBody>
      </p:sp>
    </p:spTree>
    <p:extLst>
      <p:ext uri="{BB962C8B-B14F-4D97-AF65-F5344CB8AC3E}">
        <p14:creationId xmlns:p14="http://schemas.microsoft.com/office/powerpoint/2010/main" val="155616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51413" y="2129246"/>
            <a:ext cx="5286518" cy="4395732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5" name="Plassholder for diagram 2">
            <a:extLst>
              <a:ext uri="{FF2B5EF4-FFF2-40B4-BE49-F238E27FC236}">
                <a16:creationId xmlns:a16="http://schemas.microsoft.com/office/drawing/2014/main" id="{17BB4B94-1915-B04A-9724-E452E08AE964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6466146" y="2129246"/>
            <a:ext cx="5284800" cy="4395732"/>
          </a:xfrm>
          <a:noFill/>
          <a:ln>
            <a:noFill/>
          </a:ln>
        </p:spPr>
        <p:txBody>
          <a:bodyPr bIns="720000" anchor="ctr" anchorCtr="1"/>
          <a:lstStyle>
            <a:lvl1pPr>
              <a:buNone/>
              <a:defRPr sz="2000" i="1">
                <a:ln>
                  <a:noFill/>
                </a:ln>
              </a:defRPr>
            </a:lvl1pPr>
          </a:lstStyle>
          <a:p>
            <a:r>
              <a:rPr lang="nn-NO" noProof="0" dirty="0"/>
              <a:t>Klikk på ikonet for å legge til eit diagram</a:t>
            </a: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82D69293-1004-C8E6-ABF8-38AEA5FA2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483981"/>
            <a:ext cx="8468127" cy="1298520"/>
          </a:xfrm>
        </p:spPr>
        <p:txBody>
          <a:bodyPr/>
          <a:lstStyle/>
          <a:p>
            <a:r>
              <a:rPr lang="nb-NO" dirty="0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272571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iagram 2">
            <a:extLst>
              <a:ext uri="{FF2B5EF4-FFF2-40B4-BE49-F238E27FC236}">
                <a16:creationId xmlns:a16="http://schemas.microsoft.com/office/drawing/2014/main" id="{17BB4B94-1915-B04A-9724-E452E08AE964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451413" y="2024743"/>
            <a:ext cx="9606987" cy="4515733"/>
          </a:xfrm>
          <a:noFill/>
          <a:ln>
            <a:noFill/>
          </a:ln>
        </p:spPr>
        <p:txBody>
          <a:bodyPr bIns="720000" anchor="ctr" anchorCtr="1"/>
          <a:lstStyle>
            <a:lvl1pPr>
              <a:buNone/>
              <a:defRPr sz="2000" i="1">
                <a:ln>
                  <a:noFill/>
                </a:ln>
              </a:defRPr>
            </a:lvl1pPr>
          </a:lstStyle>
          <a:p>
            <a:r>
              <a:rPr lang="nn-NO" noProof="0" dirty="0"/>
              <a:t>Klikk på ikonet for å legge til eit diagram</a:t>
            </a: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9DA35BC8-19C3-E90B-B613-5D99FC63BA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483981"/>
            <a:ext cx="8468127" cy="1298520"/>
          </a:xfrm>
        </p:spPr>
        <p:txBody>
          <a:bodyPr/>
          <a:lstStyle/>
          <a:p>
            <a:r>
              <a:rPr lang="nb-NO" dirty="0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4272715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inndel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60B3228-21E7-364A-98E8-3BBF0BC405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0800" y="1503985"/>
            <a:ext cx="5180507" cy="3507130"/>
          </a:xfrm>
        </p:spPr>
        <p:txBody>
          <a:bodyPr vert="horz" lIns="0" tIns="0" anchor="t" anchorCtr="0">
            <a:normAutofit/>
          </a:bodyPr>
          <a:lstStyle>
            <a:lvl1pPr marL="0" indent="0" algn="l">
              <a:buNone/>
              <a:defRPr sz="5000" b="1" spc="-150">
                <a:solidFill>
                  <a:srgbClr val="539760"/>
                </a:solidFill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n-NO" noProof="0" dirty="0"/>
              <a:t>Klikk for å legge til namn på nytt kapittel</a:t>
            </a:r>
          </a:p>
        </p:txBody>
      </p:sp>
      <p:sp useBgFill="1">
        <p:nvSpPr>
          <p:cNvPr id="4" name="Plassholder for bilde 4">
            <a:extLst>
              <a:ext uri="{FF2B5EF4-FFF2-40B4-BE49-F238E27FC236}">
                <a16:creationId xmlns:a16="http://schemas.microsoft.com/office/drawing/2014/main" id="{0ED1C06B-72A9-E742-85D1-AF8956C8DA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3868" y="1"/>
            <a:ext cx="5551307" cy="6525490"/>
          </a:xfrm>
        </p:spPr>
        <p:txBody>
          <a:bodyPr bIns="720000" anchor="b" anchorCtr="1"/>
          <a:lstStyle>
            <a:lvl1pPr>
              <a:buNone/>
              <a:defRPr sz="2000" i="1">
                <a:solidFill>
                  <a:srgbClr val="EFEFEF"/>
                </a:solidFill>
              </a:defRPr>
            </a:lvl1pPr>
          </a:lstStyle>
          <a:p>
            <a:r>
              <a:rPr lang="nb-NO" noProof="0" dirty="0"/>
              <a:t>Klikk på ikonet for å endre </a:t>
            </a:r>
            <a:r>
              <a:rPr lang="nb-NO" noProof="0" dirty="0" err="1"/>
              <a:t>biletet</a:t>
            </a:r>
            <a:endParaRPr lang="nn-NO" noProof="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2D0A0CE-93D4-1540-B230-1B93417DEE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01" y="0"/>
            <a:ext cx="5537200" cy="6515100"/>
          </a:xfrm>
          <a:prstGeom prst="rect">
            <a:avLst/>
          </a:prstGeom>
        </p:spPr>
      </p:pic>
      <p:pic>
        <p:nvPicPr>
          <p:cNvPr id="2" name="Bilde 1" descr="Et bilde som inneholder kart&#10;&#10;Automatisk generert beskrivelse">
            <a:extLst>
              <a:ext uri="{FF2B5EF4-FFF2-40B4-BE49-F238E27FC236}">
                <a16:creationId xmlns:a16="http://schemas.microsoft.com/office/drawing/2014/main" id="{E1462AC4-0DD7-8C65-C4B8-EA50F8E7B0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"/>
          <a:stretch/>
        </p:blipFill>
        <p:spPr>
          <a:xfrm>
            <a:off x="6643867" y="0"/>
            <a:ext cx="5551308" cy="654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15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 lysark">
    <p:bg>
      <p:bgPr>
        <a:solidFill>
          <a:srgbClr val="253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clip art, illustrasjon, katt, tegnefilm&#10;&#10;KI-generert innhold kan være feil.">
            <a:extLst>
              <a:ext uri="{FF2B5EF4-FFF2-40B4-BE49-F238E27FC236}">
                <a16:creationId xmlns:a16="http://schemas.microsoft.com/office/drawing/2014/main" id="{5F163856-C098-FFF1-7305-35B9D4C8F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627" y="1391442"/>
            <a:ext cx="3012043" cy="5373759"/>
          </a:xfrm>
          <a:prstGeom prst="rect">
            <a:avLst/>
          </a:prstGeom>
        </p:spPr>
      </p:pic>
      <p:pic>
        <p:nvPicPr>
          <p:cNvPr id="8" name="Bilde 7" descr="Et bilde som inneholder mønster, kvadrat, kunst, Grafikk&#10;&#10;KI-generert innhold kan være feil.">
            <a:extLst>
              <a:ext uri="{FF2B5EF4-FFF2-40B4-BE49-F238E27FC236}">
                <a16:creationId xmlns:a16="http://schemas.microsoft.com/office/drawing/2014/main" id="{FB9491DE-0344-49B6-0FDC-59D5D8CDC2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58" y="1986517"/>
            <a:ext cx="2706057" cy="270605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D2E00586-6F14-8370-ADF6-41AEFFA3C51B}"/>
              </a:ext>
            </a:extLst>
          </p:cNvPr>
          <p:cNvSpPr txBox="1">
            <a:spLocks/>
          </p:cNvSpPr>
          <p:nvPr userDrawn="1"/>
        </p:nvSpPr>
        <p:spPr>
          <a:xfrm>
            <a:off x="3521238" y="929078"/>
            <a:ext cx="5152688" cy="900125"/>
          </a:xfrm>
          <a:prstGeom prst="rect">
            <a:avLst/>
          </a:prstGeom>
          <a:noFill/>
          <a:ln w="12700" cap="rnd">
            <a:noFill/>
          </a:ln>
        </p:spPr>
        <p:txBody>
          <a:bodyPr vert="horz" lIns="360000" tIns="0" rIns="360000" bIns="0" rtlCol="0" anchor="ctr" anchorCtr="0">
            <a:noAutofit/>
          </a:bodyPr>
          <a:lstStyle>
            <a:lvl1pPr algn="l" defTabSz="9144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 spc="0">
                <a:solidFill>
                  <a:srgbClr val="5397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nb-NO" sz="4200" dirty="0">
                <a:solidFill>
                  <a:srgbClr val="EFEFEF"/>
                </a:solidFill>
              </a:rPr>
              <a:t>SVs aktivist-app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09F9BC05-5A4B-FDD3-36DA-BA7B17CCDC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558" y="5075482"/>
            <a:ext cx="1262052" cy="746310"/>
          </a:xfrm>
          <a:prstGeom prst="rect">
            <a:avLst/>
          </a:prstGeom>
        </p:spPr>
      </p:pic>
      <p:sp>
        <p:nvSpPr>
          <p:cNvPr id="12" name="Tittel 1">
            <a:extLst>
              <a:ext uri="{FF2B5EF4-FFF2-40B4-BE49-F238E27FC236}">
                <a16:creationId xmlns:a16="http://schemas.microsoft.com/office/drawing/2014/main" id="{86E56093-658C-6751-4FF2-D6C689AE3D6B}"/>
              </a:ext>
            </a:extLst>
          </p:cNvPr>
          <p:cNvSpPr txBox="1">
            <a:spLocks/>
          </p:cNvSpPr>
          <p:nvPr userDrawn="1"/>
        </p:nvSpPr>
        <p:spPr>
          <a:xfrm>
            <a:off x="5164104" y="5979106"/>
            <a:ext cx="1866965" cy="480278"/>
          </a:xfrm>
          <a:prstGeom prst="rect">
            <a:avLst/>
          </a:prstGeom>
          <a:noFill/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>
            <a:lvl1pPr algn="ctr" defTabSz="9144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spc="0">
                <a:solidFill>
                  <a:srgbClr val="5397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 sz="1400" b="0" dirty="0">
                <a:solidFill>
                  <a:srgbClr val="EFEFEF"/>
                </a:solidFill>
              </a:rPr>
              <a:t>sv.no/app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18DE7334-295F-44B2-979B-F4823DCD40D5}"/>
              </a:ext>
            </a:extLst>
          </p:cNvPr>
          <p:cNvSpPr txBox="1">
            <a:spLocks/>
          </p:cNvSpPr>
          <p:nvPr userDrawn="1"/>
        </p:nvSpPr>
        <p:spPr>
          <a:xfrm>
            <a:off x="3227578" y="137671"/>
            <a:ext cx="5740009" cy="900125"/>
          </a:xfrm>
          <a:prstGeom prst="rect">
            <a:avLst/>
          </a:prstGeom>
          <a:noFill/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>
            <a:lvl1pPr algn="l" defTabSz="9144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 spc="0">
                <a:solidFill>
                  <a:srgbClr val="5397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nb-NO" sz="2400" dirty="0">
                <a:solidFill>
                  <a:srgbClr val="539760"/>
                </a:solidFill>
              </a:rPr>
              <a:t>Last ned og tips en SV-venn!</a:t>
            </a:r>
          </a:p>
        </p:txBody>
      </p:sp>
    </p:spTree>
    <p:extLst>
      <p:ext uri="{BB962C8B-B14F-4D97-AF65-F5344CB8AC3E}">
        <p14:creationId xmlns:p14="http://schemas.microsoft.com/office/powerpoint/2010/main" val="102644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1413" y="1933303"/>
            <a:ext cx="9653286" cy="451476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765E7E7-6C8A-8966-353C-4E85098E3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22.03.2026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55FA6D1-E82A-29EC-1FDC-9243EB62B9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327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7454096" y="1998617"/>
            <a:ext cx="4741080" cy="4526361"/>
          </a:xfrm>
          <a:prstGeom prst="rect">
            <a:avLst/>
          </a:prstGeom>
          <a:solidFill>
            <a:srgbClr val="EFEFEF"/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n-NO" noProof="0" dirty="0"/>
              <a:t>Klikk på ikonet for å legge til eit bilete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51413" y="1998617"/>
            <a:ext cx="6192455" cy="452636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F447156E-42F4-C287-47A7-E40B4CADC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483981"/>
            <a:ext cx="8468127" cy="1298520"/>
          </a:xfrm>
        </p:spPr>
        <p:txBody>
          <a:bodyPr/>
          <a:lstStyle/>
          <a:p>
            <a:r>
              <a:rPr lang="nb-NO" dirty="0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311741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ete, tekst med overskrif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2011681"/>
            <a:ext cx="5029199" cy="4516442"/>
          </a:xfrm>
          <a:prstGeom prst="rect">
            <a:avLst/>
          </a:prstGeom>
          <a:solidFill>
            <a:srgbClr val="EFEFEF"/>
          </a:solidFill>
        </p:spPr>
        <p:txBody>
          <a:bodyPr vert="horz" lIns="0" tIns="0" rIns="0" bIns="720000" anchor="ctr" anchorCtr="1">
            <a:norm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nn-NO" noProof="0" dirty="0"/>
              <a:t>Klikk på ikonet for å legge til eit bilete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5555848" y="2658220"/>
            <a:ext cx="6304334" cy="3869902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5" hasCustomPrompt="1"/>
          </p:nvPr>
        </p:nvSpPr>
        <p:spPr>
          <a:xfrm>
            <a:off x="5555848" y="2011681"/>
            <a:ext cx="6304334" cy="417358"/>
          </a:xfrm>
        </p:spPr>
        <p:txBody>
          <a:bodyPr wrap="square">
            <a:spAutoFit/>
          </a:bodyPr>
          <a:lstStyle>
            <a:lvl1pPr marL="0" indent="0">
              <a:buNone/>
              <a:defRPr sz="3000" b="1" i="0" spc="0">
                <a:solidFill>
                  <a:srgbClr val="2533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Underoverskrift</a:t>
            </a: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A3B34D79-CEFC-7E73-18F8-221489B4A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483981"/>
            <a:ext cx="8468127" cy="1298520"/>
          </a:xfrm>
        </p:spPr>
        <p:txBody>
          <a:bodyPr/>
          <a:lstStyle/>
          <a:p>
            <a:r>
              <a:rPr lang="nb-NO" dirty="0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217340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utan tittel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B5F15C57-2E72-7549-BBF9-B81ED5E3B3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325" y="1998616"/>
            <a:ext cx="9826907" cy="4517931"/>
          </a:xfrm>
        </p:spPr>
        <p:txBody>
          <a:bodyPr/>
          <a:lstStyle>
            <a:lvl1pPr>
              <a:defRPr>
                <a:solidFill>
                  <a:srgbClr val="253325"/>
                </a:solidFill>
              </a:defRPr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217063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aldsdelar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273251" y="2044936"/>
            <a:ext cx="5521124" cy="389530"/>
          </a:xfrm>
        </p:spPr>
        <p:txBody>
          <a:bodyPr anchor="t">
            <a:spAutoFit/>
          </a:bodyPr>
          <a:lstStyle>
            <a:lvl1pPr marL="0" indent="0">
              <a:buNone/>
              <a:defRPr sz="2800" b="1" i="0" spc="0">
                <a:solidFill>
                  <a:srgbClr val="2533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2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8" indent="0">
              <a:buNone/>
              <a:defRPr sz="1600" b="1"/>
            </a:lvl7pPr>
            <a:lvl8pPr marL="3200559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lvl="0"/>
            <a:r>
              <a:rPr lang="nb-NO" dirty="0"/>
              <a:t>Klikk for å legge til overskrift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2CCFFD7D-3DA4-5D4B-9EC3-56CA2330166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73251" y="2696902"/>
            <a:ext cx="5521123" cy="3831220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AE7E9A8C-3F3B-3A4A-BCBB-8324DDEDF9B8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400799" y="2696901"/>
            <a:ext cx="5521125" cy="3831220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A41C28C8-5B67-734A-9F47-54265E8424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00799" y="2038638"/>
            <a:ext cx="5521124" cy="389530"/>
          </a:xfrm>
        </p:spPr>
        <p:txBody>
          <a:bodyPr anchor="t">
            <a:spAutoFit/>
          </a:bodyPr>
          <a:lstStyle>
            <a:lvl1pPr marL="0" indent="0">
              <a:buNone/>
              <a:defRPr lang="nb-NO" sz="2800" b="1" i="0" kern="1200" spc="0" dirty="0">
                <a:solidFill>
                  <a:srgbClr val="25332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22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8" indent="0">
              <a:buNone/>
              <a:defRPr sz="1600" b="1"/>
            </a:lvl7pPr>
            <a:lvl8pPr marL="3200559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marL="0" lvl="0" indent="0" algn="l" defTabSz="914445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B4040"/>
              </a:buClr>
              <a:buFont typeface="Calibri" panose="020F0502020204030204" pitchFamily="34" charset="0"/>
              <a:buNone/>
            </a:pPr>
            <a:r>
              <a:rPr lang="nb-NO" dirty="0"/>
              <a:t>Klikk for å legge til overskrift</a:t>
            </a: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C556F6DF-ABAA-A1FB-9C08-7D306469C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483981"/>
            <a:ext cx="8468127" cy="1298520"/>
          </a:xfrm>
        </p:spPr>
        <p:txBody>
          <a:bodyPr/>
          <a:lstStyle/>
          <a:p>
            <a:r>
              <a:rPr lang="nb-NO" dirty="0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206706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aldsdeler uta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277793" y="2116182"/>
            <a:ext cx="5458708" cy="4400365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06DE4427-363B-8546-ABF3-F79AE29ADDC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458674" y="2116182"/>
            <a:ext cx="5458708" cy="4400366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A15F2ACB-1980-2FF3-D645-B9E3C41CA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483981"/>
            <a:ext cx="8468127" cy="1298520"/>
          </a:xfrm>
        </p:spPr>
        <p:txBody>
          <a:bodyPr/>
          <a:lstStyle/>
          <a:p>
            <a:r>
              <a:rPr lang="nb-NO" dirty="0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59198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3722914" y="2037806"/>
            <a:ext cx="4745212" cy="4510493"/>
          </a:xfrm>
          <a:prstGeom prst="rect">
            <a:avLst/>
          </a:prstGeom>
          <a:solidFill>
            <a:srgbClr val="EFEFEF"/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i="1"/>
            </a:lvl1pPr>
          </a:lstStyle>
          <a:p>
            <a:r>
              <a:rPr lang="nn-NO" noProof="0" dirty="0"/>
              <a:t>Klikk på ikonet for å legge til eit bilete</a:t>
            </a: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80254387-FEDF-68EC-82D8-34E5CE2DD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483981"/>
            <a:ext cx="8468127" cy="1298520"/>
          </a:xfrm>
        </p:spPr>
        <p:txBody>
          <a:bodyPr/>
          <a:lstStyle/>
          <a:p>
            <a:r>
              <a:rPr lang="nb-NO" dirty="0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317968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ete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2468879" y="2037806"/>
            <a:ext cx="9726295" cy="4498461"/>
          </a:xfrm>
          <a:prstGeom prst="rect">
            <a:avLst/>
          </a:prstGeom>
          <a:solidFill>
            <a:srgbClr val="EFEFEF"/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i="1"/>
            </a:lvl1pPr>
          </a:lstStyle>
          <a:p>
            <a:r>
              <a:rPr lang="nn-NO" noProof="0" dirty="0"/>
              <a:t>Klikk på ikonet for å legge til eit bilete</a:t>
            </a: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D6A60B00-3583-EDFA-D652-82087C862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483981"/>
            <a:ext cx="8468127" cy="1298520"/>
          </a:xfrm>
        </p:spPr>
        <p:txBody>
          <a:bodyPr/>
          <a:lstStyle/>
          <a:p>
            <a:r>
              <a:rPr lang="nb-NO" dirty="0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225900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1298520"/>
          </a:xfrm>
          <a:prstGeom prst="rect">
            <a:avLst/>
          </a:prstGeom>
          <a:noFill/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 dirty="0"/>
              <a:t>Klikk for å legge til </a:t>
            </a:r>
            <a:r>
              <a:rPr lang="nb-NO" dirty="0" err="1"/>
              <a:t>ein</a:t>
            </a:r>
            <a:r>
              <a:rPr lang="nb-NO" dirty="0"/>
              <a:t>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91123" y="1933303"/>
            <a:ext cx="9653286" cy="45147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357145" y="6448072"/>
            <a:ext cx="846441" cy="1847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rgbClr val="2533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3651F3-9B16-40C6-B209-3688FC9C95F6}" type="datetimeFigureOut">
              <a:rPr lang="nb-NO" smtClean="0"/>
              <a:pPr/>
              <a:t>22.03.2026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1609" y="6448073"/>
            <a:ext cx="308892" cy="1847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rgbClr val="2533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>
              <a:cs typeface="Arial" panose="020B060402020202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147F233-19A9-1588-102E-8FE0F928DEB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2560" y="483981"/>
            <a:ext cx="1262052" cy="74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3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5" r:id="rId2"/>
    <p:sldLayoutId id="2147483699" r:id="rId3"/>
    <p:sldLayoutId id="2147483700" r:id="rId4"/>
    <p:sldLayoutId id="2147483723" r:id="rId5"/>
    <p:sldLayoutId id="2147483704" r:id="rId6"/>
    <p:sldLayoutId id="2147483717" r:id="rId7"/>
    <p:sldLayoutId id="2147483721" r:id="rId8"/>
    <p:sldLayoutId id="2147483725" r:id="rId9"/>
    <p:sldLayoutId id="2147483715" r:id="rId10"/>
    <p:sldLayoutId id="2147483724" r:id="rId11"/>
    <p:sldLayoutId id="2147483720" r:id="rId12"/>
    <p:sldLayoutId id="2147483740" r:id="rId13"/>
    <p:sldLayoutId id="2147483707" r:id="rId14"/>
  </p:sldLayoutIdLst>
  <p:txStyles>
    <p:titleStyle>
      <a:lvl1pPr algn="l" defTabSz="914445" rtl="0" eaLnBrk="1" latinLnBrk="0" hangingPunct="1">
        <a:lnSpc>
          <a:spcPct val="90000"/>
        </a:lnSpc>
        <a:spcBef>
          <a:spcPct val="0"/>
        </a:spcBef>
        <a:buNone/>
        <a:defRPr sz="3800" b="1" i="0" kern="1200" spc="0">
          <a:solidFill>
            <a:srgbClr val="5397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2025" indent="-252025" algn="l" defTabSz="914445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Clr>
          <a:srgbClr val="539760"/>
        </a:buClr>
        <a:buFont typeface="Calibri" panose="020F0502020204030204" pitchFamily="34" charset="0"/>
        <a:buChar char="•"/>
        <a:defRPr sz="2800" b="0" i="0" kern="1200">
          <a:solidFill>
            <a:srgbClr val="25332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2043" indent="-216021" algn="l" defTabSz="914445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Calibri" panose="020F0502020204030204" pitchFamily="34" charset="0"/>
        <a:buChar char="-"/>
        <a:defRPr sz="2800" b="0" i="0" kern="1200">
          <a:solidFill>
            <a:srgbClr val="25332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8065" indent="-216021" algn="l" defTabSz="914445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Calibri" panose="020F0502020204030204" pitchFamily="34" charset="0"/>
        <a:buChar char="-"/>
        <a:defRPr sz="2600" b="0" i="0" kern="1200">
          <a:solidFill>
            <a:srgbClr val="25332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4086" indent="-216021" algn="l" defTabSz="914445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Calibri" panose="020F0502020204030204" pitchFamily="34" charset="0"/>
        <a:buChar char="-"/>
        <a:defRPr sz="2400" b="0" i="0" kern="1200">
          <a:solidFill>
            <a:srgbClr val="25332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80108" indent="-216021" algn="l" defTabSz="914445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Calibri" panose="020F0502020204030204" pitchFamily="34" charset="0"/>
        <a:buChar char="-"/>
        <a:defRPr sz="2200" b="0" i="0" kern="1200">
          <a:solidFill>
            <a:srgbClr val="25332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725" indent="-228611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8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5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v.no/wp-content/uploads/2025/11/vedtatt-helhetlig-arbeidsplan-2026-2029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sv.no/ressursbank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799DD2E0-2C2F-6A07-8874-A082A8ECF1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Tittel 2">
            <a:extLst>
              <a:ext uri="{FF2B5EF4-FFF2-40B4-BE49-F238E27FC236}">
                <a16:creationId xmlns:a16="http://schemas.microsoft.com/office/drawing/2014/main" id="{0CDE20AE-6E33-9FF3-9907-572F81B6F6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wrap="square" anchor="b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EB4040"/>
              </a:buClr>
            </a:pPr>
            <a:r>
              <a:rPr lang="nn-NO" sz="5800" spc="-150" dirty="0">
                <a:ea typeface="+mn-ea"/>
              </a:rPr>
              <a:t>Det organisatoriske arbeidet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9DA56B2-4A6F-B5B8-AFD4-473D8831ED9E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0" name="Undertittel 44">
            <a:extLst>
              <a:ext uri="{FF2B5EF4-FFF2-40B4-BE49-F238E27FC236}">
                <a16:creationId xmlns:a16="http://schemas.microsoft.com/office/drawing/2014/main" id="{EE8642C4-4E7C-13C4-15D9-F8A19B9B1B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/>
              <a:t>Del 2 av 3 i SV sitt styreprogram </a:t>
            </a:r>
            <a:r>
              <a:rPr lang="nn-NO"/>
              <a:t>for fylkeslag 2026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55300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98A8CA-5076-D34D-AE53-D1F03702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Demokratisk verktøy for </a:t>
            </a:r>
            <a:r>
              <a:rPr lang="nn-NO" dirty="0" err="1"/>
              <a:t>ledelse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D11BD25-74DD-8542-92F5-43EE625F2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2025" lvl="2" indent="-252025">
              <a:lnSpc>
                <a:spcPct val="100000"/>
              </a:lnSpc>
              <a:spcBef>
                <a:spcPts val="1000"/>
              </a:spcBef>
              <a:buClr>
                <a:srgbClr val="539760"/>
              </a:buClr>
              <a:buFont typeface="Calibri" panose="020F0502020204030204" pitchFamily="34" charset="0"/>
              <a:buChar char="•"/>
              <a:tabLst>
                <a:tab pos="257175" algn="l"/>
              </a:tabLst>
            </a:pPr>
            <a:r>
              <a:rPr lang="nb-NO" dirty="0"/>
              <a:t>Fylkesstyret har ansvaret for det organisatoriske arbeidet og utvikling av fylkeslaget. Arbeidsplanen vedtas på årsmøtet, og er derfor et viktig demokratisk verktøy for lokallaga, for å gi fylkeslaget en kurs</a:t>
            </a:r>
          </a:p>
          <a:p>
            <a:pPr marL="889243" lvl="4" indent="-457200">
              <a:lnSpc>
                <a:spcPct val="100000"/>
              </a:lnSpc>
              <a:spcBef>
                <a:spcPts val="1000"/>
              </a:spcBef>
              <a:buClr>
                <a:srgbClr val="539760"/>
              </a:buClr>
              <a:buFont typeface="Courier New" panose="02070309020205020404" pitchFamily="49" charset="0"/>
              <a:buChar char="o"/>
              <a:tabLst>
                <a:tab pos="257175" algn="l"/>
              </a:tabLst>
            </a:pPr>
            <a:r>
              <a:rPr lang="nb-NO" sz="2600" dirty="0"/>
              <a:t>Arbeidsplanen gir styret et oppdrag</a:t>
            </a:r>
          </a:p>
          <a:p>
            <a:pPr marL="889243" lvl="4" indent="-457200">
              <a:lnSpc>
                <a:spcPct val="100000"/>
              </a:lnSpc>
              <a:spcBef>
                <a:spcPts val="1000"/>
              </a:spcBef>
              <a:buClr>
                <a:srgbClr val="539760"/>
              </a:buClr>
              <a:buFont typeface="Courier New" panose="02070309020205020404" pitchFamily="49" charset="0"/>
              <a:buChar char="o"/>
              <a:tabLst>
                <a:tab pos="257175" algn="l"/>
              </a:tabLst>
            </a:pPr>
            <a:r>
              <a:rPr lang="nb-NO" sz="2600" dirty="0"/>
              <a:t>Budsjettet, som speiler satsingene i planen, gir styret rammer for arbeidet</a:t>
            </a:r>
          </a:p>
          <a:p>
            <a:pPr marL="252025" lvl="2" indent="-252025">
              <a:lnSpc>
                <a:spcPct val="100000"/>
              </a:lnSpc>
              <a:spcBef>
                <a:spcPts val="1000"/>
              </a:spcBef>
              <a:buClr>
                <a:srgbClr val="539760"/>
              </a:buClr>
              <a:buFont typeface="Calibri" panose="020F0502020204030204" pitchFamily="34" charset="0"/>
              <a:buChar char="•"/>
              <a:tabLst>
                <a:tab pos="257175" algn="l"/>
              </a:tabLst>
            </a:pPr>
            <a:r>
              <a:rPr lang="nb-NO" dirty="0"/>
              <a:t>Styret rapporterer på oppfølginga av disse planene ved å legge fram årsmelding og regnskap på årsmøtet.</a:t>
            </a:r>
          </a:p>
          <a:p>
            <a:endParaRPr lang="nn-NO" sz="2600" dirty="0"/>
          </a:p>
        </p:txBody>
      </p:sp>
    </p:spTree>
    <p:extLst>
      <p:ext uri="{BB962C8B-B14F-4D97-AF65-F5344CB8AC3E}">
        <p14:creationId xmlns:p14="http://schemas.microsoft.com/office/powerpoint/2010/main" val="3145844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D2AAE7-942C-B01E-B278-01DF4E791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Den nasjonale arbeidsplanen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7792AA8-AA60-3942-9CE6-B44CC54FD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SVs landsstyre vedtar en fireårig arbeidsplan med tilhørende budsjett, i starten av hver stortingsvalgperiode</a:t>
            </a:r>
          </a:p>
          <a:p>
            <a:r>
              <a:rPr lang="nb-NO" dirty="0"/>
              <a:t>Arbeidsplanen er gjensidig forpliktende, og gjelder for alle nivå i organisasjonen</a:t>
            </a:r>
          </a:p>
          <a:p>
            <a:r>
              <a:rPr lang="nb-NO" dirty="0"/>
              <a:t>Planen blir revidert halvvegs i planperioden</a:t>
            </a:r>
          </a:p>
          <a:p>
            <a:r>
              <a:rPr lang="nb-NO" dirty="0"/>
              <a:t>Arbeidsplanen og budsjettet legger dermed føringer for organisatoriske satsinger i hele organisasjonen, og for prioriteringer i fylkeslagas egne arbeidsplaner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i="1" dirty="0">
                <a:hlinkClick r:id="rId3"/>
              </a:rPr>
              <a:t>Les hele arbeidsplanen her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51666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477AE7-CA63-B977-8932-32294B5CD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Fylkeslagets arbeidsplan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571002-3ED5-6850-2B7E-0BCA412D2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Fylkeslaga er oppfordra om å vedta fireårige arbeidsplaner med tilhørende budsjett, i starten av hver kommunevalgperiode</a:t>
            </a:r>
          </a:p>
          <a:p>
            <a:r>
              <a:rPr lang="nb-NO" dirty="0"/>
              <a:t>Planen og budsjettet bør revideres halvvegs i planperioden</a:t>
            </a:r>
          </a:p>
          <a:p>
            <a:r>
              <a:rPr lang="nb-NO" dirty="0"/>
              <a:t>Årsmøta i fylkeslaga blir dermed bedt om å behandle arbeidsplan og budsjett i mellomvalgsår, og dette frigjør tid til at årsmøtet kan behandle valgkampstrategier i valgår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7079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66BD23-AB43-EB61-FF6F-4DB1E92C9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/>
              <a:t>Nærmere</a:t>
            </a:r>
            <a:r>
              <a:rPr lang="nn-NO" dirty="0"/>
              <a:t> om SVs arbeidsplan 2026-2029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B7B891C-5F76-EB4F-9E42-A9E8346FB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/>
              <a:t>Den nasjonale arbeidsplanen </a:t>
            </a:r>
            <a:r>
              <a:rPr lang="nn-NO" dirty="0" err="1"/>
              <a:t>fastsetter</a:t>
            </a:r>
            <a:r>
              <a:rPr lang="nn-NO" dirty="0"/>
              <a:t> fire mål for partiet, og som alle organisasjonsledd skal bidra til å nå:</a:t>
            </a:r>
          </a:p>
          <a:p>
            <a:pPr lvl="1"/>
            <a:r>
              <a:rPr lang="nn-NO" i="1" dirty="0"/>
              <a:t>SV er et parti som organiserer og mobiliserer for gjennomslag</a:t>
            </a:r>
          </a:p>
          <a:p>
            <a:pPr lvl="1"/>
            <a:r>
              <a:rPr lang="nn-NO" i="1" dirty="0"/>
              <a:t>SV har aktive medlemmer</a:t>
            </a:r>
          </a:p>
          <a:p>
            <a:pPr lvl="1"/>
            <a:r>
              <a:rPr lang="nn-NO" i="1" dirty="0"/>
              <a:t>SVs skoleringssystem bygger parti og folk</a:t>
            </a:r>
          </a:p>
          <a:p>
            <a:pPr lvl="1"/>
            <a:r>
              <a:rPr lang="nn-NO" i="1" dirty="0"/>
              <a:t>SVs </a:t>
            </a:r>
            <a:r>
              <a:rPr lang="nn-NO" i="1" dirty="0" err="1"/>
              <a:t>folkevalgte</a:t>
            </a:r>
            <a:r>
              <a:rPr lang="nn-NO" i="1" dirty="0"/>
              <a:t> i alle ledd har god oppfølging</a:t>
            </a:r>
          </a:p>
        </p:txBody>
      </p:sp>
    </p:spTree>
    <p:extLst>
      <p:ext uri="{BB962C8B-B14F-4D97-AF65-F5344CB8AC3E}">
        <p14:creationId xmlns:p14="http://schemas.microsoft.com/office/powerpoint/2010/main" val="2718869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218CA0-1F96-EA03-316A-63B0DE53B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«SV er et parti som organiserer og mobiliserer for gjennomslag»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8FED97-22CD-B529-3DFA-88014D09A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b="1" dirty="0"/>
              <a:t>Fylkeslagas </a:t>
            </a:r>
            <a:r>
              <a:rPr lang="nn-NO" b="1" dirty="0" err="1"/>
              <a:t>oppgave</a:t>
            </a:r>
            <a:r>
              <a:rPr lang="nn-NO" b="1" dirty="0"/>
              <a:t>/rolle, i følge arbeidsplanen:</a:t>
            </a:r>
          </a:p>
          <a:p>
            <a:r>
              <a:rPr lang="nn-NO" dirty="0"/>
              <a:t>Fylkesstyret skal holde kontakten med </a:t>
            </a:r>
            <a:r>
              <a:rPr lang="nn-NO" dirty="0" err="1"/>
              <a:t>lokallagene</a:t>
            </a:r>
            <a:r>
              <a:rPr lang="nn-NO" dirty="0"/>
              <a:t> om det politiske arbeidet lokalt, og om status i det organisatoriske arbeidet. Ved behov skal fylkeslaget </a:t>
            </a:r>
            <a:r>
              <a:rPr lang="nn-NO" dirty="0" err="1"/>
              <a:t>bistå</a:t>
            </a:r>
            <a:r>
              <a:rPr lang="nn-NO" dirty="0"/>
              <a:t> lokallaget.</a:t>
            </a:r>
          </a:p>
          <a:p>
            <a:r>
              <a:rPr lang="nn-NO" dirty="0"/>
              <a:t>Ha en </a:t>
            </a:r>
            <a:r>
              <a:rPr lang="nn-NO" dirty="0" err="1"/>
              <a:t>dørbankansvarlig</a:t>
            </a:r>
            <a:r>
              <a:rPr lang="nn-NO" dirty="0"/>
              <a:t> for fylket, med ansvar for å følge opp </a:t>
            </a:r>
            <a:r>
              <a:rPr lang="nn-NO" dirty="0" err="1"/>
              <a:t>lokallagenes</a:t>
            </a:r>
            <a:r>
              <a:rPr lang="nn-NO" dirty="0"/>
              <a:t> arbeid for å nå de lokale </a:t>
            </a:r>
            <a:r>
              <a:rPr lang="nn-NO" dirty="0" err="1"/>
              <a:t>målene</a:t>
            </a:r>
            <a:r>
              <a:rPr lang="nn-NO" dirty="0"/>
              <a:t> i dørbankplanen.</a:t>
            </a:r>
          </a:p>
          <a:p>
            <a:r>
              <a:rPr lang="nn-NO" dirty="0"/>
              <a:t>Se på </a:t>
            </a:r>
            <a:r>
              <a:rPr lang="nn-NO" dirty="0" err="1"/>
              <a:t>muligheten</a:t>
            </a:r>
            <a:r>
              <a:rPr lang="nn-NO" dirty="0"/>
              <a:t> for å søke formelle samarbeidsavtaler med </a:t>
            </a:r>
            <a:r>
              <a:rPr lang="nn-NO" dirty="0" err="1"/>
              <a:t>fagbevegelsen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18319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0A71EC-7180-8F43-ED80-4A24E4289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«SV har aktive medlemmer»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B66ACB-BAF2-626B-D602-F3D08512D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b="1" dirty="0"/>
              <a:t>Fylkeslagas </a:t>
            </a:r>
            <a:r>
              <a:rPr lang="nn-NO" b="1" dirty="0" err="1"/>
              <a:t>oppgave</a:t>
            </a:r>
            <a:r>
              <a:rPr lang="nn-NO" b="1" dirty="0"/>
              <a:t>/rolle, i følge arbeidsplanen:</a:t>
            </a:r>
          </a:p>
          <a:p>
            <a:r>
              <a:rPr lang="nn-NO" dirty="0"/>
              <a:t>Støtte lokallag i </a:t>
            </a:r>
            <a:r>
              <a:rPr lang="nn-NO" dirty="0" err="1"/>
              <a:t>deres</a:t>
            </a:r>
            <a:r>
              <a:rPr lang="nn-NO" dirty="0"/>
              <a:t> medlemskontakt og </a:t>
            </a:r>
            <a:r>
              <a:rPr lang="nn-NO" dirty="0" err="1"/>
              <a:t>bistå</a:t>
            </a:r>
            <a:r>
              <a:rPr lang="nn-NO" dirty="0"/>
              <a:t> i mobiliseringsringing.</a:t>
            </a:r>
          </a:p>
          <a:p>
            <a:r>
              <a:rPr lang="nn-NO" dirty="0"/>
              <a:t>Utarbeide og gjennomføre en plan for listestilling i forbindelse med kommune- og </a:t>
            </a:r>
            <a:r>
              <a:rPr lang="nn-NO" dirty="0" err="1"/>
              <a:t>fylkestingsvalget</a:t>
            </a:r>
            <a:r>
              <a:rPr lang="nn-NO" dirty="0"/>
              <a:t> 2027 i samarbeid med partikontoret.</a:t>
            </a:r>
          </a:p>
          <a:p>
            <a:r>
              <a:rPr lang="nn-NO" dirty="0"/>
              <a:t>Arbeide for at det eksisterer studentlag </a:t>
            </a:r>
            <a:r>
              <a:rPr lang="nn-NO" dirty="0" err="1"/>
              <a:t>tilknyttet</a:t>
            </a:r>
            <a:r>
              <a:rPr lang="nn-NO" dirty="0"/>
              <a:t> universitet og </a:t>
            </a:r>
            <a:r>
              <a:rPr lang="nn-NO" dirty="0" err="1"/>
              <a:t>høyskoler</a:t>
            </a:r>
            <a:r>
              <a:rPr lang="nn-NO" dirty="0"/>
              <a:t> i fylket, og </a:t>
            </a:r>
            <a:r>
              <a:rPr lang="nn-NO" dirty="0" err="1"/>
              <a:t>bistå</a:t>
            </a:r>
            <a:r>
              <a:rPr lang="nn-NO" dirty="0"/>
              <a:t> disse ved behov</a:t>
            </a:r>
          </a:p>
        </p:txBody>
      </p:sp>
    </p:spTree>
    <p:extLst>
      <p:ext uri="{BB962C8B-B14F-4D97-AF65-F5344CB8AC3E}">
        <p14:creationId xmlns:p14="http://schemas.microsoft.com/office/powerpoint/2010/main" val="1126927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DF1735-2E72-D9F9-91AA-EC1A09EFB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«SVs skoleringssystem bygger parti og folk»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9517A0-56E4-3CD9-0BAF-8CF559D18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b="1" dirty="0"/>
              <a:t>Fylkeslagas </a:t>
            </a:r>
            <a:r>
              <a:rPr lang="nn-NO" b="1" dirty="0" err="1"/>
              <a:t>oppgave</a:t>
            </a:r>
            <a:r>
              <a:rPr lang="nn-NO" b="1" dirty="0"/>
              <a:t>/rolle, i følge arbeidsplanen:</a:t>
            </a:r>
          </a:p>
          <a:p>
            <a:r>
              <a:rPr lang="nn-NO" dirty="0"/>
              <a:t>Alle fylkesstyremedlemmer og </a:t>
            </a:r>
            <a:r>
              <a:rPr lang="nn-NO" dirty="0" err="1"/>
              <a:t>fylkesledere</a:t>
            </a:r>
            <a:r>
              <a:rPr lang="nn-NO" dirty="0"/>
              <a:t> skal gjennomføre et </a:t>
            </a:r>
            <a:r>
              <a:rPr lang="nn-NO" dirty="0" err="1"/>
              <a:t>eget</a:t>
            </a:r>
            <a:r>
              <a:rPr lang="nn-NO" dirty="0"/>
              <a:t> styreprogram.</a:t>
            </a:r>
          </a:p>
          <a:p>
            <a:r>
              <a:rPr lang="nn-NO" dirty="0"/>
              <a:t>Gjennomføre kurs for </a:t>
            </a:r>
            <a:r>
              <a:rPr lang="nn-NO" dirty="0" err="1"/>
              <a:t>tillitsvalgte</a:t>
            </a:r>
            <a:r>
              <a:rPr lang="nn-NO" dirty="0"/>
              <a:t> i </a:t>
            </a:r>
            <a:r>
              <a:rPr lang="nn-NO" dirty="0" err="1"/>
              <a:t>lokallagene</a:t>
            </a:r>
            <a:r>
              <a:rPr lang="nn-NO" dirty="0"/>
              <a:t>. De skal være praktiske og sørge for erfaringsutveksling og øving i det vi skal bli gode på. </a:t>
            </a:r>
            <a:r>
              <a:rPr lang="nn-NO" dirty="0" err="1"/>
              <a:t>Kursene</a:t>
            </a:r>
            <a:r>
              <a:rPr lang="nn-NO" dirty="0"/>
              <a:t> er en </a:t>
            </a:r>
            <a:r>
              <a:rPr lang="nn-NO" dirty="0" err="1"/>
              <a:t>videreføring</a:t>
            </a:r>
            <a:r>
              <a:rPr lang="nn-NO" dirty="0"/>
              <a:t> av </a:t>
            </a:r>
            <a:r>
              <a:rPr lang="nn-NO" dirty="0" err="1"/>
              <a:t>innholdet</a:t>
            </a:r>
            <a:r>
              <a:rPr lang="nn-NO" dirty="0"/>
              <a:t> </a:t>
            </a:r>
            <a:r>
              <a:rPr lang="nn-NO" dirty="0" err="1"/>
              <a:t>fra</a:t>
            </a:r>
            <a:r>
              <a:rPr lang="nn-NO" dirty="0"/>
              <a:t> e-</a:t>
            </a:r>
            <a:r>
              <a:rPr lang="nn-NO" dirty="0" err="1"/>
              <a:t>læringskursene</a:t>
            </a:r>
            <a:r>
              <a:rPr lang="nn-NO" dirty="0"/>
              <a:t>.</a:t>
            </a:r>
          </a:p>
          <a:p>
            <a:r>
              <a:rPr lang="nn-NO" dirty="0"/>
              <a:t>Fylkeslaget skal bidra til skolering av </a:t>
            </a:r>
            <a:r>
              <a:rPr lang="nn-NO" dirty="0" err="1"/>
              <a:t>kandidater</a:t>
            </a:r>
            <a:r>
              <a:rPr lang="nn-NO" dirty="0"/>
              <a:t> og </a:t>
            </a:r>
            <a:r>
              <a:rPr lang="nn-NO" dirty="0" err="1"/>
              <a:t>aktivister</a:t>
            </a:r>
            <a:r>
              <a:rPr lang="nn-NO" dirty="0"/>
              <a:t> til </a:t>
            </a:r>
            <a:r>
              <a:rPr lang="nn-NO" dirty="0" err="1"/>
              <a:t>valgene</a:t>
            </a:r>
            <a:r>
              <a:rPr lang="nn-NO" dirty="0"/>
              <a:t> i 2027 og 2029</a:t>
            </a:r>
          </a:p>
        </p:txBody>
      </p:sp>
    </p:spTree>
    <p:extLst>
      <p:ext uri="{BB962C8B-B14F-4D97-AF65-F5344CB8AC3E}">
        <p14:creationId xmlns:p14="http://schemas.microsoft.com/office/powerpoint/2010/main" val="1341456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D58DAF-7ED9-9D52-C720-24F1F7BA7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«SVs </a:t>
            </a:r>
            <a:r>
              <a:rPr lang="nn-NO" dirty="0" err="1"/>
              <a:t>folkevalgte</a:t>
            </a:r>
            <a:r>
              <a:rPr lang="nn-NO" dirty="0"/>
              <a:t> i alle ledd har god oppfølging»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6694726-FAAD-11F7-4ADD-B586A094B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b="1" dirty="0"/>
              <a:t>Fylkeslagas </a:t>
            </a:r>
            <a:r>
              <a:rPr lang="nn-NO" b="1" dirty="0" err="1"/>
              <a:t>oppgave</a:t>
            </a:r>
            <a:r>
              <a:rPr lang="nn-NO" b="1" dirty="0"/>
              <a:t>/rolle, i følge arbeidsplanen:</a:t>
            </a:r>
          </a:p>
          <a:p>
            <a:r>
              <a:rPr lang="nn-NO" dirty="0"/>
              <a:t>Skape </a:t>
            </a:r>
            <a:r>
              <a:rPr lang="nn-NO" dirty="0" err="1"/>
              <a:t>møteplasser</a:t>
            </a:r>
            <a:r>
              <a:rPr lang="nn-NO" dirty="0"/>
              <a:t> for de </a:t>
            </a:r>
            <a:r>
              <a:rPr lang="nn-NO" dirty="0" err="1"/>
              <a:t>folkevalgte</a:t>
            </a:r>
            <a:r>
              <a:rPr lang="nn-NO" dirty="0"/>
              <a:t> i fylket</a:t>
            </a:r>
          </a:p>
          <a:p>
            <a:r>
              <a:rPr lang="nn-NO" dirty="0"/>
              <a:t>Arrangere </a:t>
            </a:r>
            <a:r>
              <a:rPr lang="nn-NO" dirty="0" err="1"/>
              <a:t>halvårlige</a:t>
            </a:r>
            <a:r>
              <a:rPr lang="nn-NO" dirty="0"/>
              <a:t> digitale møter mellom </a:t>
            </a:r>
            <a:r>
              <a:rPr lang="nn-NO" dirty="0" err="1"/>
              <a:t>folkevalgte</a:t>
            </a:r>
            <a:r>
              <a:rPr lang="nn-NO" dirty="0"/>
              <a:t> og regionale team</a:t>
            </a:r>
          </a:p>
          <a:p>
            <a:r>
              <a:rPr lang="nn-NO" dirty="0"/>
              <a:t>Gi bistand til </a:t>
            </a:r>
            <a:r>
              <a:rPr lang="nn-NO" dirty="0" err="1"/>
              <a:t>folkevalgte</a:t>
            </a:r>
            <a:r>
              <a:rPr lang="nn-NO" dirty="0"/>
              <a:t> i regionale saker som </a:t>
            </a:r>
            <a:r>
              <a:rPr lang="nn-NO" dirty="0" err="1"/>
              <a:t>behandles</a:t>
            </a:r>
            <a:r>
              <a:rPr lang="nn-NO" dirty="0"/>
              <a:t> lokalt</a:t>
            </a:r>
          </a:p>
        </p:txBody>
      </p:sp>
    </p:spTree>
    <p:extLst>
      <p:ext uri="{BB962C8B-B14F-4D97-AF65-F5344CB8AC3E}">
        <p14:creationId xmlns:p14="http://schemas.microsoft.com/office/powerpoint/2010/main" val="3370005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32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0CAC89-B576-3EBF-E25F-BB38F103B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1E1934-A498-7B29-D094-DAF246715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Oppfølging av </a:t>
            </a:r>
            <a:r>
              <a:rPr lang="nn-NO" dirty="0" err="1"/>
              <a:t>arbeidsplanene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89008B-2EC0-B58D-20BA-8B5475D7F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dirty="0">
                <a:solidFill>
                  <a:srgbClr val="EFEFEF"/>
                </a:solidFill>
              </a:rPr>
              <a:t>De vedtatte arbeidsplanene fra landsstyret og årsmøtet gir fylkesstyret et mandat for arbeidet i perioden som kommer. </a:t>
            </a:r>
          </a:p>
          <a:p>
            <a:pPr>
              <a:lnSpc>
                <a:spcPct val="100000"/>
              </a:lnSpc>
            </a:pPr>
            <a:r>
              <a:rPr lang="nb-NO" dirty="0">
                <a:solidFill>
                  <a:srgbClr val="EFEFEF"/>
                </a:solidFill>
              </a:rPr>
              <a:t>Er </a:t>
            </a:r>
            <a:r>
              <a:rPr lang="nb-NO" dirty="0" err="1">
                <a:solidFill>
                  <a:srgbClr val="EFEFEF"/>
                </a:solidFill>
              </a:rPr>
              <a:t>fylkelagets</a:t>
            </a:r>
            <a:r>
              <a:rPr lang="nb-NO" dirty="0">
                <a:solidFill>
                  <a:srgbClr val="EFEFEF"/>
                </a:solidFill>
              </a:rPr>
              <a:t> oppgaver fra den nasjonale arbeidsplanen </a:t>
            </a:r>
            <a:r>
              <a:rPr lang="nb-NO" dirty="0" err="1">
                <a:solidFill>
                  <a:srgbClr val="EFEFEF"/>
                </a:solidFill>
              </a:rPr>
              <a:t>følgt</a:t>
            </a:r>
            <a:r>
              <a:rPr lang="nb-NO" dirty="0">
                <a:solidFill>
                  <a:srgbClr val="EFEFEF"/>
                </a:solidFill>
              </a:rPr>
              <a:t> opp med tiltak i fylkeslagets arbeidsplan?</a:t>
            </a:r>
          </a:p>
          <a:p>
            <a:pPr>
              <a:lnSpc>
                <a:spcPct val="100000"/>
              </a:lnSpc>
            </a:pPr>
            <a:r>
              <a:rPr lang="nb-NO" dirty="0">
                <a:solidFill>
                  <a:srgbClr val="EFEFEF"/>
                </a:solidFill>
              </a:rPr>
              <a:t>Hva er det som eventuelt mangler?</a:t>
            </a:r>
          </a:p>
          <a:p>
            <a:pPr marL="216022" lvl="1" indent="0">
              <a:buNone/>
            </a:pPr>
            <a:endParaRPr lang="nb-NO" dirty="0">
              <a:solidFill>
                <a:srgbClr val="EFEF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75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261A89-929E-D04A-953C-0A3E19D15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Konkretisering og oppfølging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3C4E8A-CD5F-844B-A9EE-B861EC45A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dirty="0">
                <a:solidFill>
                  <a:srgbClr val="EFEFEF"/>
                </a:solidFill>
              </a:rPr>
              <a:t>Vi må bruke tid i fylkesstyret på å utfylle </a:t>
            </a:r>
            <a:r>
              <a:rPr lang="nb-NO" dirty="0" err="1">
                <a:solidFill>
                  <a:srgbClr val="EFEFEF"/>
                </a:solidFill>
              </a:rPr>
              <a:t>årshjulet</a:t>
            </a:r>
            <a:r>
              <a:rPr lang="nb-NO" dirty="0">
                <a:solidFill>
                  <a:srgbClr val="EFEFEF"/>
                </a:solidFill>
              </a:rPr>
              <a:t> vårt med:</a:t>
            </a:r>
          </a:p>
          <a:p>
            <a:pPr lvl="1">
              <a:lnSpc>
                <a:spcPct val="100000"/>
              </a:lnSpc>
            </a:pPr>
            <a:r>
              <a:rPr lang="nb-NO" dirty="0">
                <a:solidFill>
                  <a:srgbClr val="EFEFEF"/>
                </a:solidFill>
              </a:rPr>
              <a:t>Konkretisering av vedtatte tiltak og aktiviteter</a:t>
            </a:r>
          </a:p>
          <a:p>
            <a:pPr lvl="1">
              <a:lnSpc>
                <a:spcPct val="100000"/>
              </a:lnSpc>
            </a:pPr>
            <a:r>
              <a:rPr lang="nb-NO" dirty="0">
                <a:solidFill>
                  <a:srgbClr val="EFEFEF"/>
                </a:solidFill>
              </a:rPr>
              <a:t>Hvem som har ansvar for å sørge for framdrift gjennom året</a:t>
            </a:r>
          </a:p>
          <a:p>
            <a:pPr marL="252025" lvl="1" indent="-252025">
              <a:lnSpc>
                <a:spcPct val="110000"/>
              </a:lnSpc>
              <a:spcBef>
                <a:spcPts val="1000"/>
              </a:spcBef>
              <a:buClr>
                <a:srgbClr val="539760"/>
              </a:buClr>
              <a:buFont typeface="Calibri" panose="020F0502020204030204" pitchFamily="34" charset="0"/>
              <a:buChar char="•"/>
            </a:pPr>
            <a:r>
              <a:rPr lang="nb-NO" dirty="0">
                <a:solidFill>
                  <a:srgbClr val="EFEFEF"/>
                </a:solidFill>
              </a:rPr>
              <a:t>Fylkesleder må følge opp resultatet av dette arbeidet, med en samtale med fylkessekretær om prioritering av arbeidsoppgaver det kommende året.</a:t>
            </a:r>
          </a:p>
          <a:p>
            <a:pPr marL="216022" lvl="1" indent="0">
              <a:buNone/>
            </a:pPr>
            <a:endParaRPr lang="nb-NO" dirty="0">
              <a:solidFill>
                <a:srgbClr val="EFEF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2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ED9DF1-182C-B64E-838C-742DED2EF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Medlemsdemokratiet i SV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0833615-200B-4423-9223-3799745C2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b-NO" noProof="1"/>
              <a:t>SV er et medlemsstyrt parti, med et levende interndemokrati. Partiets valgte organer, og medlemmene, har siste ord når det kommer til hvilken politikk vi skal føre.</a:t>
            </a:r>
          </a:p>
          <a:p>
            <a:pPr>
              <a:lnSpc>
                <a:spcPct val="110000"/>
              </a:lnSpc>
            </a:pPr>
            <a:r>
              <a:rPr lang="nb-NO" noProof="1"/>
              <a:t>SV styres på flertallsvedtak. Det betyr at diskusjonen tas fram til vedtak er fatta. </a:t>
            </a:r>
          </a:p>
          <a:p>
            <a:pPr>
              <a:lnSpc>
                <a:spcPct val="110000"/>
              </a:lnSpc>
            </a:pPr>
            <a:r>
              <a:rPr lang="nb-NO" noProof="1"/>
              <a:t>Vedtak i landsstyret (LS) og på landsmøtet gjelder for hele organisasjonen.</a:t>
            </a:r>
          </a:p>
          <a:p>
            <a:pPr>
              <a:lnSpc>
                <a:spcPct val="110000"/>
              </a:lnSpc>
            </a:pPr>
            <a:r>
              <a:rPr lang="nb-NO" noProof="1"/>
              <a:t>Styrets mandat er å følge opp disse vedtakene.</a:t>
            </a:r>
          </a:p>
        </p:txBody>
      </p:sp>
    </p:spTree>
    <p:extLst>
      <p:ext uri="{BB962C8B-B14F-4D97-AF65-F5344CB8AC3E}">
        <p14:creationId xmlns:p14="http://schemas.microsoft.com/office/powerpoint/2010/main" val="3947550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787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FE5DB16B-6E42-2544-9B04-385286366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Tema for i dag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94A1D0E-7645-2D4E-B984-F7EDEF1F6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nb-NO" noProof="1"/>
              <a:t>Vi skal snakke om fylkeslagets oppfølging av to sentrale dokument, som er utgangspunkt for alt organisatorisk arbeid i SV:</a:t>
            </a:r>
          </a:p>
          <a:p>
            <a:pPr>
              <a:defRPr/>
            </a:pPr>
            <a:r>
              <a:rPr lang="nb-NO" b="1" noProof="1"/>
              <a:t>SVs organisasjonserklæring</a:t>
            </a:r>
          </a:p>
          <a:p>
            <a:pPr marL="468047" lvl="2" indent="-252025">
              <a:lnSpc>
                <a:spcPct val="120000"/>
              </a:lnSpc>
              <a:spcBef>
                <a:spcPts val="1000"/>
              </a:spcBef>
              <a:buClr>
                <a:srgbClr val="539760"/>
              </a:buClr>
              <a:buFont typeface="Calibri" panose="020F0502020204030204" pitchFamily="34" charset="0"/>
              <a:buChar char="•"/>
              <a:defRPr/>
            </a:pPr>
            <a:r>
              <a:rPr lang="nb-NO" noProof="1"/>
              <a:t>Landsstyrets beskrivelse av hvordan vi ønsker at organisasjonen skal arbeide, og hvordan forholdet mellom de ulike organisasjonsleddene skal være. </a:t>
            </a:r>
          </a:p>
          <a:p>
            <a:pPr>
              <a:lnSpc>
                <a:spcPct val="120000"/>
              </a:lnSpc>
              <a:defRPr/>
            </a:pPr>
            <a:r>
              <a:rPr lang="nb-NO" b="1" noProof="1"/>
              <a:t>Arbeidsplanen</a:t>
            </a:r>
          </a:p>
          <a:p>
            <a:pPr marL="468047" lvl="2" indent="-252025">
              <a:lnSpc>
                <a:spcPct val="120000"/>
              </a:lnSpc>
              <a:spcBef>
                <a:spcPts val="1000"/>
              </a:spcBef>
              <a:buClr>
                <a:srgbClr val="539760"/>
              </a:buClr>
              <a:buFont typeface="Calibri" panose="020F0502020204030204" pitchFamily="34" charset="0"/>
              <a:buChar char="•"/>
              <a:defRPr/>
            </a:pPr>
            <a:r>
              <a:rPr lang="nb-NO" noProof="1"/>
              <a:t>Landsstyrets og årsmøtets mål og tiltak for det organisatoriske arbeidet</a:t>
            </a:r>
          </a:p>
        </p:txBody>
      </p:sp>
    </p:spTree>
    <p:extLst>
      <p:ext uri="{BB962C8B-B14F-4D97-AF65-F5344CB8AC3E}">
        <p14:creationId xmlns:p14="http://schemas.microsoft.com/office/powerpoint/2010/main" val="2806811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798C0AD3-BFBC-BD46-A7C7-35C3DDFE6A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C0028"/>
              </a:buClr>
              <a:tabLst>
                <a:tab pos="257175" algn="l"/>
              </a:tabLst>
            </a:pPr>
            <a:r>
              <a:rPr lang="nn-NO" dirty="0"/>
              <a:t>SVs organisasjons-erklæring</a:t>
            </a:r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F3D10819-FC20-AA55-C45E-2E73857638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444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6" descr="Et bilde som inneholder klær, sko, tekst, person&#10;&#10;Automatisk generert beskrivelse">
            <a:extLst>
              <a:ext uri="{FF2B5EF4-FFF2-40B4-BE49-F238E27FC236}">
                <a16:creationId xmlns:a16="http://schemas.microsoft.com/office/drawing/2014/main" id="{B9A3C8F2-064D-7647-8971-322A78BB20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8" b="21804"/>
          <a:stretch>
            <a:fillRect/>
          </a:stretch>
        </p:blipFill>
        <p:spPr>
          <a:xfrm>
            <a:off x="7454096" y="1998617"/>
            <a:ext cx="4741080" cy="4526361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2140DE6-1EAE-C1D5-5F97-22B795E23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«Organisasjonserklæringen er landsstyrets beskrivelse av hvordan vi ønsker at organisasjonen skal arbeide, og hvordan forholdet mellom de ulike organisasjonsleddene skal være. </a:t>
            </a:r>
          </a:p>
          <a:p>
            <a:pPr marL="0" indent="0">
              <a:buNone/>
            </a:pPr>
            <a:r>
              <a:rPr lang="nb-NO" dirty="0"/>
              <a:t>Den prøver ikke å erstatte vedtektene, og der det skulle oppstå motsetninger mellom tolkningen av erklæringen og vedtektene har vedtektene forrang.»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C50F42C-74AB-A07C-01A2-76B4CE385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Om organisasjonserklæringa</a:t>
            </a:r>
          </a:p>
        </p:txBody>
      </p:sp>
    </p:spTree>
    <p:extLst>
      <p:ext uri="{BB962C8B-B14F-4D97-AF65-F5344CB8AC3E}">
        <p14:creationId xmlns:p14="http://schemas.microsoft.com/office/powerpoint/2010/main" val="2836313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F91BB9-F329-1A63-36D2-B3AEF8FA6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Fylkeslagets rolle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9871C5-46EA-23BE-8BF4-F51CFD396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/>
              <a:t>Fra organisasjonserklæringa:</a:t>
            </a:r>
          </a:p>
          <a:p>
            <a:r>
              <a:rPr lang="nb-NO" dirty="0"/>
              <a:t>Fylkeslaget skal sikre godt politisk og organisatorisk arbeid i fylket, og at partiet jobber sammen om felles politiske og organisatoriske prioriteringer. </a:t>
            </a:r>
          </a:p>
          <a:p>
            <a:r>
              <a:rPr lang="nb-NO" dirty="0"/>
              <a:t>De skal sikre felles møteplasser for lokallagene og være bindeleddet mellom lokallagene og SV sentralt. </a:t>
            </a:r>
          </a:p>
          <a:p>
            <a:r>
              <a:rPr lang="nb-NO" dirty="0"/>
              <a:t>Fylkeslagene har hovedansvaret for oppfølgingen av lokallag og folkevalgte i sitt fylke, og for at tillitsvalgte blir skolert i rollen.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2800" i="1" dirty="0"/>
              <a:t>Hele organisasjonserklæringa finner du på </a:t>
            </a:r>
            <a:r>
              <a:rPr lang="nb-NO" sz="2800" i="1" dirty="0" err="1">
                <a:hlinkClick r:id="rId3"/>
              </a:rPr>
              <a:t>sv.no</a:t>
            </a:r>
            <a:r>
              <a:rPr lang="nb-NO" i="1" dirty="0">
                <a:hlinkClick r:id="rId3"/>
              </a:rPr>
              <a:t>/ressursbanken </a:t>
            </a:r>
            <a:endParaRPr lang="nb-NO" sz="2800" i="1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4555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DE3A4-5854-C930-5E45-274E5AAFE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CD7A915-3759-FAE0-87E8-906786A2C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Lokallagets rolle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5DCFAA8F-8E6D-C6E4-FDFF-D16A289A3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Fra organisasjonserklæringa:</a:t>
            </a:r>
          </a:p>
          <a:p>
            <a:pPr>
              <a:lnSpc>
                <a:spcPct val="100000"/>
              </a:lnSpc>
            </a:pPr>
            <a:r>
              <a:rPr lang="nb-NO" sz="2600" dirty="0"/>
              <a:t>Lokallagene er grunnsteinen i organisasjonen. Lokallagene skal representere SV i lokalsamfunnet, ta opp saker SV er opptatt av, og mobilisere for våre løsninger. </a:t>
            </a:r>
          </a:p>
          <a:p>
            <a:pPr>
              <a:lnSpc>
                <a:spcPct val="100000"/>
              </a:lnSpc>
            </a:pPr>
            <a:r>
              <a:rPr lang="nb-NO" sz="2600" dirty="0"/>
              <a:t>Lokallaget er godt kjent med lokale kamper og saker folk er opptatt av, og skal arbeide for disse i og utenfor folkevalgte organer.</a:t>
            </a:r>
          </a:p>
          <a:p>
            <a:pPr>
              <a:lnSpc>
                <a:spcPct val="100000"/>
              </a:lnSpc>
            </a:pPr>
            <a:r>
              <a:rPr lang="nb-NO" sz="2600" dirty="0"/>
              <a:t>Lokallagene er den viktigste arenaen for at medlemmene skal kunne delta aktivt i partiet. En viktig del av lokallagets arbeid er å sørge for at flest mulig finner det lett og meningsfylt å delta i arbeidet.</a:t>
            </a:r>
          </a:p>
        </p:txBody>
      </p:sp>
    </p:spTree>
    <p:extLst>
      <p:ext uri="{BB962C8B-B14F-4D97-AF65-F5344CB8AC3E}">
        <p14:creationId xmlns:p14="http://schemas.microsoft.com/office/powerpoint/2010/main" val="629499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CF092187-D1F5-5348-94A6-95DE276FB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Hvordan skal vi følge opp lokallaga?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5DFDBD0D-D59B-C89E-5511-5BE46C035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solidFill>
                  <a:srgbClr val="EFEFEF"/>
                </a:solidFill>
              </a:rPr>
              <a:t>Hvordan kan vi best legge til rette for at lokallaga oppfyller organisasjonserklæringa?</a:t>
            </a:r>
          </a:p>
          <a:p>
            <a:r>
              <a:rPr lang="nb-NO" dirty="0">
                <a:solidFill>
                  <a:srgbClr val="EFEFEF"/>
                </a:solidFill>
              </a:rPr>
              <a:t>Hvordan skal vi gjennomføre tillitsvalgtskolering for lokallaga i vårt fylke? </a:t>
            </a:r>
          </a:p>
          <a:p>
            <a:r>
              <a:rPr lang="nb-NO" dirty="0">
                <a:solidFill>
                  <a:srgbClr val="EFEFEF"/>
                </a:solidFill>
              </a:rPr>
              <a:t>Når og hvordan kommuniserer vi med lokallaga, for å informere og for å holde dialog?</a:t>
            </a:r>
          </a:p>
          <a:p>
            <a:endParaRPr lang="nb-NO" dirty="0">
              <a:solidFill>
                <a:srgbClr val="EFEF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86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798C0AD3-BFBC-BD46-A7C7-35C3DDFE6A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C0028"/>
              </a:buClr>
              <a:tabLst>
                <a:tab pos="257175" algn="l"/>
              </a:tabLst>
            </a:pPr>
            <a:r>
              <a:rPr lang="nn-NO" dirty="0"/>
              <a:t>Arbeidsplanen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EE57F2-9801-5466-A5EB-DB5A3BFA05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27787675"/>
      </p:ext>
    </p:extLst>
  </p:cSld>
  <p:clrMapOvr>
    <a:masterClrMapping/>
  </p:clrMapOvr>
</p:sld>
</file>

<file path=ppt/theme/theme1.xml><?xml version="1.0" encoding="utf-8"?>
<a:theme xmlns:a="http://schemas.openxmlformats.org/drawingml/2006/main" name="Mal 2025">
  <a:themeElements>
    <a:clrScheme name="Profil2020">
      <a:dk1>
        <a:srgbClr val="440C1A"/>
      </a:dk1>
      <a:lt1>
        <a:srgbClr val="F2EBDD"/>
      </a:lt1>
      <a:dk2>
        <a:srgbClr val="243324"/>
      </a:dk2>
      <a:lt2>
        <a:srgbClr val="EFEFEF"/>
      </a:lt2>
      <a:accent1>
        <a:srgbClr val="EA4040"/>
      </a:accent1>
      <a:accent2>
        <a:srgbClr val="539760"/>
      </a:accent2>
      <a:accent3>
        <a:srgbClr val="C9EF3F"/>
      </a:accent3>
      <a:accent4>
        <a:srgbClr val="C1D8B2"/>
      </a:accent4>
      <a:accent5>
        <a:srgbClr val="FAA071"/>
      </a:accent5>
      <a:accent6>
        <a:srgbClr val="FFCEB8"/>
      </a:accent6>
      <a:hlink>
        <a:srgbClr val="0000FF"/>
      </a:hlink>
      <a:folHlink>
        <a:srgbClr val="5407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8" id="{75D1ECE9-FC0D-8E4C-B0D0-9FCF5B6B1C1C}" vid="{0AD3C2F6-0D82-1142-B4EB-265D7279FD7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rofil2020">
    <a:dk1>
      <a:srgbClr val="440C1A"/>
    </a:dk1>
    <a:lt1>
      <a:srgbClr val="F2EBDD"/>
    </a:lt1>
    <a:dk2>
      <a:srgbClr val="243324"/>
    </a:dk2>
    <a:lt2>
      <a:srgbClr val="EFEFEF"/>
    </a:lt2>
    <a:accent1>
      <a:srgbClr val="EA4040"/>
    </a:accent1>
    <a:accent2>
      <a:srgbClr val="539760"/>
    </a:accent2>
    <a:accent3>
      <a:srgbClr val="C9EF3F"/>
    </a:accent3>
    <a:accent4>
      <a:srgbClr val="C1D8B2"/>
    </a:accent4>
    <a:accent5>
      <a:srgbClr val="FAA071"/>
    </a:accent5>
    <a:accent6>
      <a:srgbClr val="FFCEB8"/>
    </a:accent6>
    <a:hlink>
      <a:srgbClr val="0000FF"/>
    </a:hlink>
    <a:folHlink>
      <a:srgbClr val="540730"/>
    </a:folHlink>
  </a:clrScheme>
</a:themeOverride>
</file>

<file path=ppt/theme/themeOverride2.xml><?xml version="1.0" encoding="utf-8"?>
<a:themeOverride xmlns:a="http://schemas.openxmlformats.org/drawingml/2006/main">
  <a:clrScheme name="Profil2020">
    <a:dk1>
      <a:srgbClr val="440C1A"/>
    </a:dk1>
    <a:lt1>
      <a:srgbClr val="F2EBDD"/>
    </a:lt1>
    <a:dk2>
      <a:srgbClr val="243324"/>
    </a:dk2>
    <a:lt2>
      <a:srgbClr val="EFEFEF"/>
    </a:lt2>
    <a:accent1>
      <a:srgbClr val="EA4040"/>
    </a:accent1>
    <a:accent2>
      <a:srgbClr val="539760"/>
    </a:accent2>
    <a:accent3>
      <a:srgbClr val="C9EF3F"/>
    </a:accent3>
    <a:accent4>
      <a:srgbClr val="C1D8B2"/>
    </a:accent4>
    <a:accent5>
      <a:srgbClr val="FAA071"/>
    </a:accent5>
    <a:accent6>
      <a:srgbClr val="FFCEB8"/>
    </a:accent6>
    <a:hlink>
      <a:srgbClr val="0000FF"/>
    </a:hlink>
    <a:folHlink>
      <a:srgbClr val="54073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cbe4c6-3533-4d0a-bf4e-4a7241bf3ad3">
      <Terms xmlns="http://schemas.microsoft.com/office/infopath/2007/PartnerControls"/>
    </lcf76f155ced4ddcb4097134ff3c332f>
    <TaxCatchAll xmlns="756fdda2-5d50-4e89-850a-a89271ab24f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AC9F3924FA47439C2614242EF3C70A" ma:contentTypeVersion="16" ma:contentTypeDescription="Opprett et nytt dokument." ma:contentTypeScope="" ma:versionID="8de02f48260ec65cd859d4b5b40c4720">
  <xsd:schema xmlns:xsd="http://www.w3.org/2001/XMLSchema" xmlns:xs="http://www.w3.org/2001/XMLSchema" xmlns:p="http://schemas.microsoft.com/office/2006/metadata/properties" xmlns:ns2="1acbe4c6-3533-4d0a-bf4e-4a7241bf3ad3" xmlns:ns3="756fdda2-5d50-4e89-850a-a89271ab24f9" targetNamespace="http://schemas.microsoft.com/office/2006/metadata/properties" ma:root="true" ma:fieldsID="75c0861dc69d36a45c338c09d5f27b41" ns2:_="" ns3:_="">
    <xsd:import namespace="1acbe4c6-3533-4d0a-bf4e-4a7241bf3ad3"/>
    <xsd:import namespace="756fdda2-5d50-4e89-850a-a89271ab24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cbe4c6-3533-4d0a-bf4e-4a7241bf3a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Bildemerkelapper" ma:readOnly="false" ma:fieldId="{5cf76f15-5ced-4ddc-b409-7134ff3c332f}" ma:taxonomyMulti="true" ma:sspId="1aa3fc71-8fd2-4950-b099-d377c1fac2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fdda2-5d50-4e89-850a-a89271ab24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f892073-ff4c-4031-88db-6a58b65d80b8}" ma:internalName="TaxCatchAll" ma:showField="CatchAllData" ma:web="756fdda2-5d50-4e89-850a-a89271ab24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C089F2-46D8-40A3-803F-5F8880778F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850E42-C566-4F7A-959A-6712276E41AF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1acbe4c6-3533-4d0a-bf4e-4a7241bf3ad3"/>
    <ds:schemaRef ds:uri="756fdda2-5d50-4e89-850a-a89271ab24f9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F088908-04AB-492E-9D28-08B7FCB071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cbe4c6-3533-4d0a-bf4e-4a7241bf3ad3"/>
    <ds:schemaRef ds:uri="756fdda2-5d50-4e89-850a-a89271ab24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1051</Words>
  <Application>Microsoft Macintosh PowerPoint</Application>
  <PresentationFormat>Egendefinert</PresentationFormat>
  <Paragraphs>97</Paragraphs>
  <Slides>20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4" baseType="lpstr">
      <vt:lpstr>Courier New</vt:lpstr>
      <vt:lpstr>Arial</vt:lpstr>
      <vt:lpstr>Calibri</vt:lpstr>
      <vt:lpstr>Mal 2025</vt:lpstr>
      <vt:lpstr>Det organisatoriske arbeidet</vt:lpstr>
      <vt:lpstr>Medlemsdemokratiet i SV</vt:lpstr>
      <vt:lpstr>Tema for i dag</vt:lpstr>
      <vt:lpstr>PowerPoint-presentasjon</vt:lpstr>
      <vt:lpstr>Om organisasjonserklæringa</vt:lpstr>
      <vt:lpstr>Fylkeslagets rolle </vt:lpstr>
      <vt:lpstr>Lokallagets rolle</vt:lpstr>
      <vt:lpstr>Hvordan skal vi følge opp lokallaga?</vt:lpstr>
      <vt:lpstr>PowerPoint-presentasjon</vt:lpstr>
      <vt:lpstr>Demokratisk verktøy for ledelse</vt:lpstr>
      <vt:lpstr>Den nasjonale arbeidsplanen</vt:lpstr>
      <vt:lpstr>Fylkeslagets arbeidsplan</vt:lpstr>
      <vt:lpstr>Nærmere om SVs arbeidsplan 2026-2029</vt:lpstr>
      <vt:lpstr>«SV er et parti som organiserer og mobiliserer for gjennomslag»</vt:lpstr>
      <vt:lpstr>«SV har aktive medlemmer»</vt:lpstr>
      <vt:lpstr>«SVs skoleringssystem bygger parti og folk»</vt:lpstr>
      <vt:lpstr>«SVs folkevalgte i alle ledd har god oppfølging»</vt:lpstr>
      <vt:lpstr>Oppfølging av arbeidsplanene</vt:lpstr>
      <vt:lpstr>Konkretisering og oppfølging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 Ulvestad</dc:creator>
  <cp:lastModifiedBy>Eli Ulvestad</cp:lastModifiedBy>
  <cp:revision>4</cp:revision>
  <cp:lastPrinted>2020-10-10T15:07:10Z</cp:lastPrinted>
  <dcterms:created xsi:type="dcterms:W3CDTF">2025-10-28T19:39:03Z</dcterms:created>
  <dcterms:modified xsi:type="dcterms:W3CDTF">2026-03-22T10:42:18Z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0x01010050AC9F3924FA47439C2614242EF3C70A</vt:lpwstr>
  </property>
  <property fmtid="{D5CDD505-2E9C-101B-9397-08002B2CF9AE}" pid="3" name="MediaServiceImageTags">
    <vt:lpwstr/>
  </property>
</Properties>
</file>