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48"/>
  </p:notesMasterIdLst>
  <p:handoutMasterIdLst>
    <p:handoutMasterId r:id="rId49"/>
  </p:handoutMasterIdLst>
  <p:sldIdLst>
    <p:sldId id="308" r:id="rId5"/>
    <p:sldId id="257" r:id="rId6"/>
    <p:sldId id="298" r:id="rId7"/>
    <p:sldId id="284" r:id="rId8"/>
    <p:sldId id="273" r:id="rId9"/>
    <p:sldId id="269" r:id="rId10"/>
    <p:sldId id="286" r:id="rId11"/>
    <p:sldId id="309" r:id="rId12"/>
    <p:sldId id="287" r:id="rId13"/>
    <p:sldId id="288" r:id="rId14"/>
    <p:sldId id="326" r:id="rId15"/>
    <p:sldId id="285" r:id="rId16"/>
    <p:sldId id="306" r:id="rId17"/>
    <p:sldId id="328" r:id="rId18"/>
    <p:sldId id="329" r:id="rId19"/>
    <p:sldId id="299" r:id="rId20"/>
    <p:sldId id="289" r:id="rId21"/>
    <p:sldId id="260" r:id="rId22"/>
    <p:sldId id="321" r:id="rId23"/>
    <p:sldId id="300" r:id="rId24"/>
    <p:sldId id="280" r:id="rId25"/>
    <p:sldId id="283" r:id="rId26"/>
    <p:sldId id="323" r:id="rId27"/>
    <p:sldId id="272" r:id="rId28"/>
    <p:sldId id="271" r:id="rId29"/>
    <p:sldId id="304" r:id="rId30"/>
    <p:sldId id="297" r:id="rId31"/>
    <p:sldId id="301" r:id="rId32"/>
    <p:sldId id="310" r:id="rId33"/>
    <p:sldId id="320" r:id="rId34"/>
    <p:sldId id="274" r:id="rId35"/>
    <p:sldId id="295" r:id="rId36"/>
    <p:sldId id="296" r:id="rId37"/>
    <p:sldId id="302" r:id="rId38"/>
    <p:sldId id="281" r:id="rId39"/>
    <p:sldId id="303" r:id="rId40"/>
    <p:sldId id="292" r:id="rId41"/>
    <p:sldId id="327" r:id="rId42"/>
    <p:sldId id="290" r:id="rId43"/>
    <p:sldId id="322" r:id="rId44"/>
    <p:sldId id="293" r:id="rId45"/>
    <p:sldId id="325" r:id="rId46"/>
    <p:sldId id="305" r:id="rId47"/>
  </p:sldIdLst>
  <p:sldSz cx="12195175" cy="6859588"/>
  <p:notesSz cx="6858000" cy="9144000"/>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29"/>
    <p:restoredTop sz="83380" autoAdjust="0"/>
  </p:normalViewPr>
  <p:slideViewPr>
    <p:cSldViewPr snapToGrid="0" snapToObjects="1">
      <p:cViewPr varScale="1">
        <p:scale>
          <a:sx n="101" d="100"/>
          <a:sy n="101" d="100"/>
        </p:scale>
        <p:origin x="547" y="72"/>
      </p:cViewPr>
      <p:guideLst>
        <p:guide orient="horz" pos="2161"/>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ne Solvoll Navarsete" userId="afaa03ac-a1dd-4304-8fa9-4eccbb887720" providerId="ADAL" clId="{D5C82537-9B41-464D-B9B5-9E1ED2130A04}"/>
    <pc:docChg chg="modSld">
      <pc:chgData name="Stine Solvoll Navarsete" userId="afaa03ac-a1dd-4304-8fa9-4eccbb887720" providerId="ADAL" clId="{D5C82537-9B41-464D-B9B5-9E1ED2130A04}" dt="2025-05-27T09:12:23.748" v="8"/>
      <pc:docMkLst>
        <pc:docMk/>
      </pc:docMkLst>
      <pc:sldChg chg="modSp mod modNotesTx">
        <pc:chgData name="Stine Solvoll Navarsete" userId="afaa03ac-a1dd-4304-8fa9-4eccbb887720" providerId="ADAL" clId="{D5C82537-9B41-464D-B9B5-9E1ED2130A04}" dt="2025-05-27T09:12:23.748" v="8"/>
        <pc:sldMkLst>
          <pc:docMk/>
          <pc:sldMk cId="1292518988" sldId="288"/>
        </pc:sldMkLst>
        <pc:spChg chg="mod">
          <ac:chgData name="Stine Solvoll Navarsete" userId="afaa03ac-a1dd-4304-8fa9-4eccbb887720" providerId="ADAL" clId="{D5C82537-9B41-464D-B9B5-9E1ED2130A04}" dt="2025-05-27T09:11:54.303" v="6" actId="20577"/>
          <ac:spMkLst>
            <pc:docMk/>
            <pc:sldMk cId="1292518988" sldId="288"/>
            <ac:spMk id="2" creationId="{FDE252AC-E64D-7A44-97C1-7EFD690E5924}"/>
          </ac:spMkLst>
        </pc:spChg>
      </pc:sldChg>
    </pc:docChg>
  </pc:docChgLst>
  <pc:docChgLst>
    <pc:chgData name="Eli Ulvestad" userId="9fdedb2c-857d-486b-a94d-b64b2be3f080" providerId="ADAL" clId="{73D6CCA7-D475-C045-867A-1B693432AC49}"/>
    <pc:docChg chg="undo custSel addSld delSld modSld">
      <pc:chgData name="Eli Ulvestad" userId="9fdedb2c-857d-486b-a94d-b64b2be3f080" providerId="ADAL" clId="{73D6CCA7-D475-C045-867A-1B693432AC49}" dt="2023-03-05T12:20:53.693" v="629" actId="20577"/>
      <pc:docMkLst>
        <pc:docMk/>
      </pc:docMkLst>
      <pc:sldChg chg="modSp mod">
        <pc:chgData name="Eli Ulvestad" userId="9fdedb2c-857d-486b-a94d-b64b2be3f080" providerId="ADAL" clId="{73D6CCA7-D475-C045-867A-1B693432AC49}" dt="2023-03-05T11:11:05.354" v="36" actId="20577"/>
        <pc:sldMkLst>
          <pc:docMk/>
          <pc:sldMk cId="3240491317" sldId="285"/>
        </pc:sldMkLst>
      </pc:sldChg>
      <pc:sldChg chg="addSp modSp mod modClrScheme chgLayout">
        <pc:chgData name="Eli Ulvestad" userId="9fdedb2c-857d-486b-a94d-b64b2be3f080" providerId="ADAL" clId="{73D6CCA7-D475-C045-867A-1B693432AC49}" dt="2023-03-05T11:21:43.502" v="169" actId="1076"/>
        <pc:sldMkLst>
          <pc:docMk/>
          <pc:sldMk cId="2509696077" sldId="290"/>
        </pc:sldMkLst>
      </pc:sldChg>
      <pc:sldChg chg="addSp delSp modSp mod modClrScheme chgLayout">
        <pc:chgData name="Eli Ulvestad" userId="9fdedb2c-857d-486b-a94d-b64b2be3f080" providerId="ADAL" clId="{73D6CCA7-D475-C045-867A-1B693432AC49}" dt="2023-03-05T12:16:24.539" v="617" actId="5793"/>
        <pc:sldMkLst>
          <pc:docMk/>
          <pc:sldMk cId="3967417967" sldId="293"/>
        </pc:sldMkLst>
      </pc:sldChg>
      <pc:sldChg chg="addSp delSp modSp mod modClrScheme chgLayout modNotesTx">
        <pc:chgData name="Eli Ulvestad" userId="9fdedb2c-857d-486b-a94d-b64b2be3f080" providerId="ADAL" clId="{73D6CCA7-D475-C045-867A-1B693432AC49}" dt="2023-03-05T12:02:44.885" v="602" actId="20577"/>
        <pc:sldMkLst>
          <pc:docMk/>
          <pc:sldMk cId="1991913652" sldId="305"/>
        </pc:sldMkLst>
      </pc:sldChg>
      <pc:sldChg chg="del">
        <pc:chgData name="Eli Ulvestad" userId="9fdedb2c-857d-486b-a94d-b64b2be3f080" providerId="ADAL" clId="{73D6CCA7-D475-C045-867A-1B693432AC49}" dt="2023-03-05T12:01:01.817" v="548" actId="2696"/>
        <pc:sldMkLst>
          <pc:docMk/>
          <pc:sldMk cId="3408657563" sldId="324"/>
        </pc:sldMkLst>
      </pc:sldChg>
      <pc:sldChg chg="addSp delSp modSp new mod modClrScheme chgLayout">
        <pc:chgData name="Eli Ulvestad" userId="9fdedb2c-857d-486b-a94d-b64b2be3f080" providerId="ADAL" clId="{73D6CCA7-D475-C045-867A-1B693432AC49}" dt="2023-03-05T11:25:30.340" v="315" actId="700"/>
        <pc:sldMkLst>
          <pc:docMk/>
          <pc:sldMk cId="1789925438" sldId="326"/>
        </pc:sldMkLst>
      </pc:sldChg>
      <pc:sldChg chg="addSp delSp modSp new mod modClrScheme chgLayout">
        <pc:chgData name="Eli Ulvestad" userId="9fdedb2c-857d-486b-a94d-b64b2be3f080" providerId="ADAL" clId="{73D6CCA7-D475-C045-867A-1B693432AC49}" dt="2023-03-05T11:32:20.826" v="547" actId="20577"/>
        <pc:sldMkLst>
          <pc:docMk/>
          <pc:sldMk cId="3074925059" sldId="327"/>
        </pc:sldMkLst>
      </pc:sldChg>
      <pc:sldChg chg="new del">
        <pc:chgData name="Eli Ulvestad" userId="9fdedb2c-857d-486b-a94d-b64b2be3f080" providerId="ADAL" clId="{73D6CCA7-D475-C045-867A-1B693432AC49}" dt="2023-03-05T11:11:32.064" v="38" actId="680"/>
        <pc:sldMkLst>
          <pc:docMk/>
          <pc:sldMk cId="3977779798" sldId="327"/>
        </pc:sldMkLst>
      </pc:sldChg>
      <pc:sldChg chg="modSp add mod modClrScheme chgLayout">
        <pc:chgData name="Eli Ulvestad" userId="9fdedb2c-857d-486b-a94d-b64b2be3f080" providerId="ADAL" clId="{73D6CCA7-D475-C045-867A-1B693432AC49}" dt="2023-03-05T12:20:39.929" v="618" actId="20577"/>
        <pc:sldMkLst>
          <pc:docMk/>
          <pc:sldMk cId="2221090098" sldId="328"/>
        </pc:sldMkLst>
      </pc:sldChg>
      <pc:sldChg chg="modSp add mod">
        <pc:chgData name="Eli Ulvestad" userId="9fdedb2c-857d-486b-a94d-b64b2be3f080" providerId="ADAL" clId="{73D6CCA7-D475-C045-867A-1B693432AC49}" dt="2023-03-05T12:20:53.693" v="629" actId="20577"/>
        <pc:sldMkLst>
          <pc:docMk/>
          <pc:sldMk cId="1111452311" sldId="329"/>
        </pc:sldMkLst>
      </pc:sldChg>
    </pc:docChg>
  </pc:docChgLst>
  <pc:docChgLst>
    <pc:chgData name="Stine Solvoll Navarsete" userId="afaa03ac-a1dd-4304-8fa9-4eccbb887720" providerId="ADAL" clId="{3399A653-DB0F-42D0-A5FB-48D465BB0F84}"/>
    <pc:docChg chg="undo custSel addSld delSld modSld">
      <pc:chgData name="Stine Solvoll Navarsete" userId="afaa03ac-a1dd-4304-8fa9-4eccbb887720" providerId="ADAL" clId="{3399A653-DB0F-42D0-A5FB-48D465BB0F84}" dt="2023-02-07T14:09:39.689" v="486" actId="5793"/>
      <pc:docMkLst>
        <pc:docMk/>
      </pc:docMkLst>
      <pc:sldChg chg="modSp mod">
        <pc:chgData name="Stine Solvoll Navarsete" userId="afaa03ac-a1dd-4304-8fa9-4eccbb887720" providerId="ADAL" clId="{3399A653-DB0F-42D0-A5FB-48D465BB0F84}" dt="2023-02-07T09:18:26.619" v="0" actId="313"/>
        <pc:sldMkLst>
          <pc:docMk/>
          <pc:sldMk cId="21737586" sldId="274"/>
        </pc:sldMkLst>
      </pc:sldChg>
      <pc:sldChg chg="addSp delSp modSp mod modClrScheme chgLayout">
        <pc:chgData name="Stine Solvoll Navarsete" userId="afaa03ac-a1dd-4304-8fa9-4eccbb887720" providerId="ADAL" clId="{3399A653-DB0F-42D0-A5FB-48D465BB0F84}" dt="2023-02-07T09:28:16.827" v="11" actId="26606"/>
        <pc:sldMkLst>
          <pc:docMk/>
          <pc:sldMk cId="2509696077" sldId="290"/>
        </pc:sldMkLst>
      </pc:sldChg>
      <pc:sldChg chg="del">
        <pc:chgData name="Stine Solvoll Navarsete" userId="afaa03ac-a1dd-4304-8fa9-4eccbb887720" providerId="ADAL" clId="{3399A653-DB0F-42D0-A5FB-48D465BB0F84}" dt="2023-02-07T09:32:48.960" v="77" actId="47"/>
        <pc:sldMkLst>
          <pc:docMk/>
          <pc:sldMk cId="1886669184" sldId="291"/>
        </pc:sldMkLst>
      </pc:sldChg>
      <pc:sldChg chg="addSp delSp modSp mod modClrScheme chgLayout">
        <pc:chgData name="Stine Solvoll Navarsete" userId="afaa03ac-a1dd-4304-8fa9-4eccbb887720" providerId="ADAL" clId="{3399A653-DB0F-42D0-A5FB-48D465BB0F84}" dt="2023-02-07T09:32:24.189" v="76" actId="20577"/>
        <pc:sldMkLst>
          <pc:docMk/>
          <pc:sldMk cId="1548440302" sldId="292"/>
        </pc:sldMkLst>
      </pc:sldChg>
      <pc:sldChg chg="addSp delSp modSp mod modClrScheme chgLayout">
        <pc:chgData name="Stine Solvoll Navarsete" userId="afaa03ac-a1dd-4304-8fa9-4eccbb887720" providerId="ADAL" clId="{3399A653-DB0F-42D0-A5FB-48D465BB0F84}" dt="2023-02-07T14:09:39.689" v="486" actId="5793"/>
        <pc:sldMkLst>
          <pc:docMk/>
          <pc:sldMk cId="3967417967" sldId="293"/>
        </pc:sldMkLst>
      </pc:sldChg>
      <pc:sldChg chg="addSp delSp modSp mod modClrScheme chgLayout">
        <pc:chgData name="Stine Solvoll Navarsete" userId="afaa03ac-a1dd-4304-8fa9-4eccbb887720" providerId="ADAL" clId="{3399A653-DB0F-42D0-A5FB-48D465BB0F84}" dt="2023-02-07T14:06:11.028" v="451" actId="26606"/>
        <pc:sldMkLst>
          <pc:docMk/>
          <pc:sldMk cId="4232164477" sldId="296"/>
        </pc:sldMkLst>
      </pc:sldChg>
      <pc:sldChg chg="addSp delSp modSp new mod modClrScheme chgLayout">
        <pc:chgData name="Stine Solvoll Navarsete" userId="afaa03ac-a1dd-4304-8fa9-4eccbb887720" providerId="ADAL" clId="{3399A653-DB0F-42D0-A5FB-48D465BB0F84}" dt="2023-02-07T13:49:45.195" v="108" actId="26606"/>
        <pc:sldMkLst>
          <pc:docMk/>
          <pc:sldMk cId="3408657563" sldId="324"/>
        </pc:sldMkLst>
      </pc:sldChg>
      <pc:sldChg chg="modSp new mod">
        <pc:chgData name="Stine Solvoll Navarsete" userId="afaa03ac-a1dd-4304-8fa9-4eccbb887720" providerId="ADAL" clId="{3399A653-DB0F-42D0-A5FB-48D465BB0F84}" dt="2023-02-07T14:04:09.918" v="448" actId="5793"/>
        <pc:sldMkLst>
          <pc:docMk/>
          <pc:sldMk cId="3251463873" sldId="32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C47C7-4370-40BF-9FE3-FD2D7FA35C50}" type="doc">
      <dgm:prSet loTypeId="urn:microsoft.com/office/officeart/2005/8/layout/hChevron3" loCatId="process" qsTypeId="urn:microsoft.com/office/officeart/2005/8/quickstyle/simple4" qsCatId="simple" csTypeId="urn:microsoft.com/office/officeart/2005/8/colors/accent2_2" csCatId="accent2" phldr="1"/>
      <dgm:spPr/>
      <dgm:t>
        <a:bodyPr/>
        <a:lstStyle/>
        <a:p>
          <a:endParaRPr lang="en-US"/>
        </a:p>
      </dgm:t>
    </dgm:pt>
    <dgm:pt modelId="{019AF1A6-8D5D-4285-8573-6A8BF12BBDB1}">
      <dgm:prSet custT="1"/>
      <dgm:spPr/>
      <dgm:t>
        <a:bodyPr/>
        <a:lstStyle/>
        <a:p>
          <a:r>
            <a:rPr lang="nb-NO" sz="2400" noProof="0" dirty="0"/>
            <a:t>Mål for det neste året.</a:t>
          </a:r>
        </a:p>
      </dgm:t>
    </dgm:pt>
    <dgm:pt modelId="{131E04D7-2192-4B3C-A3F0-96269B5A531F}" type="parTrans" cxnId="{34210C5C-455C-4C7F-B2B8-8B1644B4220E}">
      <dgm:prSet/>
      <dgm:spPr/>
      <dgm:t>
        <a:bodyPr/>
        <a:lstStyle/>
        <a:p>
          <a:endParaRPr lang="en-US"/>
        </a:p>
      </dgm:t>
    </dgm:pt>
    <dgm:pt modelId="{FB7085F0-3C8D-45A2-97D3-C65EBF0F54BC}" type="sibTrans" cxnId="{34210C5C-455C-4C7F-B2B8-8B1644B4220E}">
      <dgm:prSet/>
      <dgm:spPr/>
      <dgm:t>
        <a:bodyPr/>
        <a:lstStyle/>
        <a:p>
          <a:endParaRPr lang="en-US"/>
        </a:p>
      </dgm:t>
    </dgm:pt>
    <dgm:pt modelId="{96F65E98-3894-4F6B-820D-E112612432D0}">
      <dgm:prSet custT="1"/>
      <dgm:spPr/>
      <dgm:t>
        <a:bodyPr/>
        <a:lstStyle/>
        <a:p>
          <a:r>
            <a:rPr lang="nb-NO" sz="2400" noProof="0" dirty="0"/>
            <a:t>Aktiviteter og tiltak for å nå dette.</a:t>
          </a:r>
        </a:p>
      </dgm:t>
    </dgm:pt>
    <dgm:pt modelId="{19AD05B6-173D-4875-98A2-241156411DB6}" type="parTrans" cxnId="{A81E1FF6-6D84-4B5D-9402-CE476CC5E3AA}">
      <dgm:prSet/>
      <dgm:spPr/>
      <dgm:t>
        <a:bodyPr/>
        <a:lstStyle/>
        <a:p>
          <a:endParaRPr lang="en-US"/>
        </a:p>
      </dgm:t>
    </dgm:pt>
    <dgm:pt modelId="{E0F8E993-196A-4F88-80AB-2399A041EA95}" type="sibTrans" cxnId="{A81E1FF6-6D84-4B5D-9402-CE476CC5E3AA}">
      <dgm:prSet/>
      <dgm:spPr/>
      <dgm:t>
        <a:bodyPr/>
        <a:lstStyle/>
        <a:p>
          <a:endParaRPr lang="en-US"/>
        </a:p>
      </dgm:t>
    </dgm:pt>
    <dgm:pt modelId="{5A00F4AA-02DF-574F-A87C-E5E27758ED3A}">
      <dgm:prSet custT="1"/>
      <dgm:spPr/>
      <dgm:t>
        <a:bodyPr/>
        <a:lstStyle/>
        <a:p>
          <a:r>
            <a:rPr lang="nb-NO" sz="2400" b="1" noProof="0" dirty="0"/>
            <a:t>Operativ del – 1 år:</a:t>
          </a:r>
        </a:p>
        <a:p>
          <a:endParaRPr lang="nb-NO" sz="2400" b="1" noProof="0" dirty="0"/>
        </a:p>
      </dgm:t>
    </dgm:pt>
    <dgm:pt modelId="{5A9C3EEE-84C2-C64A-B9EC-458BF0B5F255}" type="parTrans" cxnId="{87386A28-6611-134B-B081-24CD4F7BDADB}">
      <dgm:prSet/>
      <dgm:spPr/>
      <dgm:t>
        <a:bodyPr/>
        <a:lstStyle/>
        <a:p>
          <a:endParaRPr lang="nb-NO"/>
        </a:p>
      </dgm:t>
    </dgm:pt>
    <dgm:pt modelId="{B1ABFE07-E34A-194C-A47F-A902703CC724}" type="sibTrans" cxnId="{87386A28-6611-134B-B081-24CD4F7BDADB}">
      <dgm:prSet/>
      <dgm:spPr/>
      <dgm:t>
        <a:bodyPr/>
        <a:lstStyle/>
        <a:p>
          <a:endParaRPr lang="nb-NO"/>
        </a:p>
      </dgm:t>
    </dgm:pt>
    <dgm:pt modelId="{4B5195AB-BA06-B341-A5E2-1D14D77D552C}">
      <dgm:prSet custT="1"/>
      <dgm:spPr/>
      <dgm:t>
        <a:bodyPr/>
        <a:lstStyle/>
        <a:p>
          <a:r>
            <a:rPr lang="nb-NO" sz="2400" noProof="0" dirty="0"/>
            <a:t>Langsiktige mål for kommunevalgperioden</a:t>
          </a:r>
          <a:endParaRPr lang="nb-NO" sz="2400" kern="1200" noProof="0" dirty="0">
            <a:latin typeface="Calibri"/>
            <a:ea typeface="+mn-ea"/>
            <a:cs typeface="+mn-cs"/>
          </a:endParaRPr>
        </a:p>
      </dgm:t>
    </dgm:pt>
    <dgm:pt modelId="{0D2A84E2-B0A7-C343-BE1D-8912D921FCA1}" type="parTrans" cxnId="{EB362A2F-84F3-0F43-A217-2857C0B41AB6}">
      <dgm:prSet/>
      <dgm:spPr/>
      <dgm:t>
        <a:bodyPr/>
        <a:lstStyle/>
        <a:p>
          <a:endParaRPr lang="nb-NO"/>
        </a:p>
      </dgm:t>
    </dgm:pt>
    <dgm:pt modelId="{9B23D13F-2667-6E42-9616-194B173A37A5}" type="sibTrans" cxnId="{EB362A2F-84F3-0F43-A217-2857C0B41AB6}">
      <dgm:prSet/>
      <dgm:spPr/>
      <dgm:t>
        <a:bodyPr/>
        <a:lstStyle/>
        <a:p>
          <a:endParaRPr lang="nb-NO"/>
        </a:p>
      </dgm:t>
    </dgm:pt>
    <dgm:pt modelId="{0756FA6B-FAC5-2E43-A9DB-AD037749D939}">
      <dgm:prSet custT="1"/>
      <dgm:spPr/>
      <dgm:t>
        <a:bodyPr/>
        <a:lstStyle/>
        <a:p>
          <a:r>
            <a:rPr lang="nb-NO" sz="2400" b="1" kern="1200" noProof="0" dirty="0"/>
            <a:t>Strategisk del - 4 år:</a:t>
          </a:r>
        </a:p>
        <a:p>
          <a:endParaRPr lang="nb-NO" sz="2400" b="1" kern="1200" noProof="0" dirty="0">
            <a:latin typeface="Calibri"/>
            <a:ea typeface="+mn-ea"/>
            <a:cs typeface="+mn-cs"/>
          </a:endParaRPr>
        </a:p>
      </dgm:t>
    </dgm:pt>
    <dgm:pt modelId="{38932020-EB86-9841-93BF-3B2F448F8F2A}" type="parTrans" cxnId="{43EAA3CD-E04B-834D-A507-5C6EA5A02A66}">
      <dgm:prSet/>
      <dgm:spPr/>
      <dgm:t>
        <a:bodyPr/>
        <a:lstStyle/>
        <a:p>
          <a:endParaRPr lang="nb-NO"/>
        </a:p>
      </dgm:t>
    </dgm:pt>
    <dgm:pt modelId="{F85375A0-58F4-6F4C-833E-79D0AFC568C6}" type="sibTrans" cxnId="{43EAA3CD-E04B-834D-A507-5C6EA5A02A66}">
      <dgm:prSet/>
      <dgm:spPr/>
      <dgm:t>
        <a:bodyPr/>
        <a:lstStyle/>
        <a:p>
          <a:endParaRPr lang="nb-NO"/>
        </a:p>
      </dgm:t>
    </dgm:pt>
    <dgm:pt modelId="{868C60C4-8DBB-214C-9CDD-3B4DEA8B7478}">
      <dgm:prSet custT="1"/>
      <dgm:spPr/>
      <dgm:t>
        <a:bodyPr/>
        <a:lstStyle/>
        <a:p>
          <a:r>
            <a:rPr lang="nb-NO" sz="2400" kern="1200" noProof="0" dirty="0">
              <a:latin typeface="Calibri"/>
              <a:ea typeface="+mn-ea"/>
              <a:cs typeface="+mn-cs"/>
            </a:rPr>
            <a:t>Beskrivelse av hva som må til for å nå disse målene.</a:t>
          </a:r>
        </a:p>
      </dgm:t>
    </dgm:pt>
    <dgm:pt modelId="{93441BB3-DC6F-1549-872B-BFEF349D675B}" type="parTrans" cxnId="{004607C3-22F3-7846-9787-5BAC0B771918}">
      <dgm:prSet/>
      <dgm:spPr/>
      <dgm:t>
        <a:bodyPr/>
        <a:lstStyle/>
        <a:p>
          <a:endParaRPr lang="nb-NO"/>
        </a:p>
      </dgm:t>
    </dgm:pt>
    <dgm:pt modelId="{E76B0601-E655-224B-A123-856D50F04E7B}" type="sibTrans" cxnId="{004607C3-22F3-7846-9787-5BAC0B771918}">
      <dgm:prSet/>
      <dgm:spPr/>
      <dgm:t>
        <a:bodyPr/>
        <a:lstStyle/>
        <a:p>
          <a:endParaRPr lang="nb-NO"/>
        </a:p>
      </dgm:t>
    </dgm:pt>
    <dgm:pt modelId="{3843DE45-1A54-8E4F-8572-E1A132A1FBC7}">
      <dgm:prSet custT="1"/>
      <dgm:spPr/>
      <dgm:t>
        <a:bodyPr/>
        <a:lstStyle/>
        <a:p>
          <a:r>
            <a:rPr lang="nb-NO" sz="2400" noProof="0" dirty="0"/>
            <a:t>Målet må henge sammen med de overordnede målene.</a:t>
          </a:r>
        </a:p>
      </dgm:t>
    </dgm:pt>
    <dgm:pt modelId="{3A3F4A4E-B4EB-3E4C-AF15-47FB87E04134}" type="parTrans" cxnId="{39A9AF50-468A-AE4E-8C8F-B94DB686DD52}">
      <dgm:prSet/>
      <dgm:spPr/>
    </dgm:pt>
    <dgm:pt modelId="{96FF3E09-C737-1443-96BA-DD9404089FF6}" type="sibTrans" cxnId="{39A9AF50-468A-AE4E-8C8F-B94DB686DD52}">
      <dgm:prSet/>
      <dgm:spPr/>
    </dgm:pt>
    <dgm:pt modelId="{04343C6D-C685-0F49-821E-964D1045D803}" type="pres">
      <dgm:prSet presAssocID="{DA8C47C7-4370-40BF-9FE3-FD2D7FA35C50}" presName="Name0" presStyleCnt="0">
        <dgm:presLayoutVars>
          <dgm:dir/>
          <dgm:resizeHandles val="exact"/>
        </dgm:presLayoutVars>
      </dgm:prSet>
      <dgm:spPr/>
    </dgm:pt>
    <dgm:pt modelId="{F532CDF0-36F7-B64D-98E7-FCEDDC0F7F78}" type="pres">
      <dgm:prSet presAssocID="{0756FA6B-FAC5-2E43-A9DB-AD037749D939}" presName="parAndChTx" presStyleLbl="node1" presStyleIdx="0" presStyleCnt="2" custScaleX="116936">
        <dgm:presLayoutVars>
          <dgm:bulletEnabled val="1"/>
        </dgm:presLayoutVars>
      </dgm:prSet>
      <dgm:spPr/>
    </dgm:pt>
    <dgm:pt modelId="{D34E03F9-834A-7D41-A1C2-BDDEF9B63EB7}" type="pres">
      <dgm:prSet presAssocID="{F85375A0-58F4-6F4C-833E-79D0AFC568C6}" presName="parAndChSpace" presStyleCnt="0"/>
      <dgm:spPr/>
    </dgm:pt>
    <dgm:pt modelId="{E38C36EB-EF75-3A43-8427-DA4C615DA55C}" type="pres">
      <dgm:prSet presAssocID="{5A00F4AA-02DF-574F-A87C-E5E27758ED3A}" presName="parAndChTx" presStyleLbl="node1" presStyleIdx="1" presStyleCnt="2" custScaleX="137578">
        <dgm:presLayoutVars>
          <dgm:bulletEnabled val="1"/>
        </dgm:presLayoutVars>
      </dgm:prSet>
      <dgm:spPr/>
    </dgm:pt>
  </dgm:ptLst>
  <dgm:cxnLst>
    <dgm:cxn modelId="{87386A28-6611-134B-B081-24CD4F7BDADB}" srcId="{DA8C47C7-4370-40BF-9FE3-FD2D7FA35C50}" destId="{5A00F4AA-02DF-574F-A87C-E5E27758ED3A}" srcOrd="1" destOrd="0" parTransId="{5A9C3EEE-84C2-C64A-B9EC-458BF0B5F255}" sibTransId="{B1ABFE07-E34A-194C-A47F-A902703CC724}"/>
    <dgm:cxn modelId="{8333422E-5052-BB41-8837-C99973AED233}" type="presOf" srcId="{5A00F4AA-02DF-574F-A87C-E5E27758ED3A}" destId="{E38C36EB-EF75-3A43-8427-DA4C615DA55C}" srcOrd="0" destOrd="0" presId="urn:microsoft.com/office/officeart/2005/8/layout/hChevron3"/>
    <dgm:cxn modelId="{EB362A2F-84F3-0F43-A217-2857C0B41AB6}" srcId="{0756FA6B-FAC5-2E43-A9DB-AD037749D939}" destId="{4B5195AB-BA06-B341-A5E2-1D14D77D552C}" srcOrd="0" destOrd="0" parTransId="{0D2A84E2-B0A7-C343-BE1D-8912D921FCA1}" sibTransId="{9B23D13F-2667-6E42-9616-194B173A37A5}"/>
    <dgm:cxn modelId="{34210C5C-455C-4C7F-B2B8-8B1644B4220E}" srcId="{5A00F4AA-02DF-574F-A87C-E5E27758ED3A}" destId="{019AF1A6-8D5D-4285-8573-6A8BF12BBDB1}" srcOrd="0" destOrd="0" parTransId="{131E04D7-2192-4B3C-A3F0-96269B5A531F}" sibTransId="{FB7085F0-3C8D-45A2-97D3-C65EBF0F54BC}"/>
    <dgm:cxn modelId="{39A9AF50-468A-AE4E-8C8F-B94DB686DD52}" srcId="{5A00F4AA-02DF-574F-A87C-E5E27758ED3A}" destId="{3843DE45-1A54-8E4F-8572-E1A132A1FBC7}" srcOrd="1" destOrd="0" parTransId="{3A3F4A4E-B4EB-3E4C-AF15-47FB87E04134}" sibTransId="{96FF3E09-C737-1443-96BA-DD9404089FF6}"/>
    <dgm:cxn modelId="{30246852-F2BF-9B4B-8867-927ED5270032}" type="presOf" srcId="{0756FA6B-FAC5-2E43-A9DB-AD037749D939}" destId="{F532CDF0-36F7-B64D-98E7-FCEDDC0F7F78}" srcOrd="0" destOrd="0" presId="urn:microsoft.com/office/officeart/2005/8/layout/hChevron3"/>
    <dgm:cxn modelId="{C56AE8B2-6BA7-FD4F-9077-ECF11F3E8D05}" type="presOf" srcId="{DA8C47C7-4370-40BF-9FE3-FD2D7FA35C50}" destId="{04343C6D-C685-0F49-821E-964D1045D803}" srcOrd="0" destOrd="0" presId="urn:microsoft.com/office/officeart/2005/8/layout/hChevron3"/>
    <dgm:cxn modelId="{08EC3BC2-37DE-7840-A0A0-D7C2792341DC}" type="presOf" srcId="{019AF1A6-8D5D-4285-8573-6A8BF12BBDB1}" destId="{E38C36EB-EF75-3A43-8427-DA4C615DA55C}" srcOrd="0" destOrd="1" presId="urn:microsoft.com/office/officeart/2005/8/layout/hChevron3"/>
    <dgm:cxn modelId="{004607C3-22F3-7846-9787-5BAC0B771918}" srcId="{0756FA6B-FAC5-2E43-A9DB-AD037749D939}" destId="{868C60C4-8DBB-214C-9CDD-3B4DEA8B7478}" srcOrd="1" destOrd="0" parTransId="{93441BB3-DC6F-1549-872B-BFEF349D675B}" sibTransId="{E76B0601-E655-224B-A123-856D50F04E7B}"/>
    <dgm:cxn modelId="{43EAA3CD-E04B-834D-A507-5C6EA5A02A66}" srcId="{DA8C47C7-4370-40BF-9FE3-FD2D7FA35C50}" destId="{0756FA6B-FAC5-2E43-A9DB-AD037749D939}" srcOrd="0" destOrd="0" parTransId="{38932020-EB86-9841-93BF-3B2F448F8F2A}" sibTransId="{F85375A0-58F4-6F4C-833E-79D0AFC568C6}"/>
    <dgm:cxn modelId="{26CB26D5-E980-164D-BB58-6BF1D5FFDB60}" type="presOf" srcId="{3843DE45-1A54-8E4F-8572-E1A132A1FBC7}" destId="{E38C36EB-EF75-3A43-8427-DA4C615DA55C}" srcOrd="0" destOrd="2" presId="urn:microsoft.com/office/officeart/2005/8/layout/hChevron3"/>
    <dgm:cxn modelId="{612F02DE-2085-9148-942E-E555A7B6FE80}" type="presOf" srcId="{868C60C4-8DBB-214C-9CDD-3B4DEA8B7478}" destId="{F532CDF0-36F7-B64D-98E7-FCEDDC0F7F78}" srcOrd="0" destOrd="2" presId="urn:microsoft.com/office/officeart/2005/8/layout/hChevron3"/>
    <dgm:cxn modelId="{77D7D9E1-D25D-A742-8A8E-B4CA7B320CCF}" type="presOf" srcId="{4B5195AB-BA06-B341-A5E2-1D14D77D552C}" destId="{F532CDF0-36F7-B64D-98E7-FCEDDC0F7F78}" srcOrd="0" destOrd="1" presId="urn:microsoft.com/office/officeart/2005/8/layout/hChevron3"/>
    <dgm:cxn modelId="{6D79FDE3-AEE2-A643-8244-FCD34106726F}" type="presOf" srcId="{96F65E98-3894-4F6B-820D-E112612432D0}" destId="{E38C36EB-EF75-3A43-8427-DA4C615DA55C}" srcOrd="0" destOrd="3" presId="urn:microsoft.com/office/officeart/2005/8/layout/hChevron3"/>
    <dgm:cxn modelId="{A81E1FF6-6D84-4B5D-9402-CE476CC5E3AA}" srcId="{5A00F4AA-02DF-574F-A87C-E5E27758ED3A}" destId="{96F65E98-3894-4F6B-820D-E112612432D0}" srcOrd="2" destOrd="0" parTransId="{19AD05B6-173D-4875-98A2-241156411DB6}" sibTransId="{E0F8E993-196A-4F88-80AB-2399A041EA95}"/>
    <dgm:cxn modelId="{D746D31F-6850-0546-941D-09F20CF32DD1}" type="presParOf" srcId="{04343C6D-C685-0F49-821E-964D1045D803}" destId="{F532CDF0-36F7-B64D-98E7-FCEDDC0F7F78}" srcOrd="0" destOrd="0" presId="urn:microsoft.com/office/officeart/2005/8/layout/hChevron3"/>
    <dgm:cxn modelId="{EE4692A1-EAF9-FA47-998A-28AE0CF6FDA9}" type="presParOf" srcId="{04343C6D-C685-0F49-821E-964D1045D803}" destId="{D34E03F9-834A-7D41-A1C2-BDDEF9B63EB7}" srcOrd="1" destOrd="0" presId="urn:microsoft.com/office/officeart/2005/8/layout/hChevron3"/>
    <dgm:cxn modelId="{9F86534F-6809-6942-B907-CFE763A5654F}" type="presParOf" srcId="{04343C6D-C685-0F49-821E-964D1045D803}" destId="{E38C36EB-EF75-3A43-8427-DA4C615DA55C}"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80AB81-0941-4E09-817A-A6B118B06F3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49F93A1-A491-467C-8794-B46DF96AA19F}">
      <dgm:prSet/>
      <dgm:spPr/>
      <dgm:t>
        <a:bodyPr/>
        <a:lstStyle/>
        <a:p>
          <a:r>
            <a:rPr lang="nb-NO" noProof="0" dirty="0"/>
            <a:t>Bevissthet om SVs verdier </a:t>
          </a:r>
        </a:p>
      </dgm:t>
    </dgm:pt>
    <dgm:pt modelId="{518E9FF0-19DF-419E-9F95-1A033F83E6C6}" type="parTrans" cxnId="{1BA25122-C264-494C-A2FC-FE6DC204EB2C}">
      <dgm:prSet/>
      <dgm:spPr/>
      <dgm:t>
        <a:bodyPr/>
        <a:lstStyle/>
        <a:p>
          <a:endParaRPr lang="en-US"/>
        </a:p>
      </dgm:t>
    </dgm:pt>
    <dgm:pt modelId="{F17052A1-A25B-4C2C-BBEA-D0A544ED3183}" type="sibTrans" cxnId="{1BA25122-C264-494C-A2FC-FE6DC204EB2C}">
      <dgm:prSet/>
      <dgm:spPr/>
      <dgm:t>
        <a:bodyPr/>
        <a:lstStyle/>
        <a:p>
          <a:endParaRPr lang="en-US"/>
        </a:p>
      </dgm:t>
    </dgm:pt>
    <dgm:pt modelId="{1D111A40-3576-45A5-9F13-0D25D39C7CD0}">
      <dgm:prSet/>
      <dgm:spPr/>
      <dgm:t>
        <a:bodyPr/>
        <a:lstStyle/>
        <a:p>
          <a:r>
            <a:rPr lang="nb-NO" noProof="0" dirty="0"/>
            <a:t>Medlemsinvolvering	</a:t>
          </a:r>
        </a:p>
      </dgm:t>
    </dgm:pt>
    <dgm:pt modelId="{E5D85F78-31A5-46FA-AF95-139351D22C90}" type="parTrans" cxnId="{6E05CC2A-09F5-416D-86AF-8C0364FD2085}">
      <dgm:prSet/>
      <dgm:spPr/>
      <dgm:t>
        <a:bodyPr/>
        <a:lstStyle/>
        <a:p>
          <a:endParaRPr lang="en-US"/>
        </a:p>
      </dgm:t>
    </dgm:pt>
    <dgm:pt modelId="{F8F84407-75AC-44B8-8ECB-D7929692AB66}" type="sibTrans" cxnId="{6E05CC2A-09F5-416D-86AF-8C0364FD2085}">
      <dgm:prSet/>
      <dgm:spPr/>
      <dgm:t>
        <a:bodyPr/>
        <a:lstStyle/>
        <a:p>
          <a:endParaRPr lang="en-US"/>
        </a:p>
      </dgm:t>
    </dgm:pt>
    <dgm:pt modelId="{762D5E9C-5F21-4C54-B4D1-940F6F18F72E}">
      <dgm:prSet/>
      <dgm:spPr/>
      <dgm:t>
        <a:bodyPr/>
        <a:lstStyle/>
        <a:p>
          <a:r>
            <a:rPr lang="nb-NO" noProof="0" dirty="0"/>
            <a:t>Internfeministisk praksis</a:t>
          </a:r>
        </a:p>
      </dgm:t>
    </dgm:pt>
    <dgm:pt modelId="{EA3C8A92-F8B7-47FC-9CCC-C52C4162CCBC}" type="parTrans" cxnId="{FFAB47A7-333F-4152-B053-1BD873EEC0F5}">
      <dgm:prSet/>
      <dgm:spPr/>
      <dgm:t>
        <a:bodyPr/>
        <a:lstStyle/>
        <a:p>
          <a:endParaRPr lang="en-US"/>
        </a:p>
      </dgm:t>
    </dgm:pt>
    <dgm:pt modelId="{47B54B52-C800-438D-ACB5-EBA1F7177A5B}" type="sibTrans" cxnId="{FFAB47A7-333F-4152-B053-1BD873EEC0F5}">
      <dgm:prSet/>
      <dgm:spPr/>
      <dgm:t>
        <a:bodyPr/>
        <a:lstStyle/>
        <a:p>
          <a:endParaRPr lang="en-US"/>
        </a:p>
      </dgm:t>
    </dgm:pt>
    <dgm:pt modelId="{B7124617-B51D-4605-AC78-0AD78FE2569B}">
      <dgm:prSet/>
      <dgm:spPr/>
      <dgm:t>
        <a:bodyPr/>
        <a:lstStyle/>
        <a:p>
          <a:r>
            <a:rPr lang="nb-NO" noProof="0" dirty="0"/>
            <a:t>Gi rom for uenighet </a:t>
          </a:r>
        </a:p>
      </dgm:t>
    </dgm:pt>
    <dgm:pt modelId="{295BD178-37AF-4355-A29A-ABED25D37084}" type="parTrans" cxnId="{F373A2AA-9CF6-4A75-B948-F9E6435FB167}">
      <dgm:prSet/>
      <dgm:spPr/>
      <dgm:t>
        <a:bodyPr/>
        <a:lstStyle/>
        <a:p>
          <a:endParaRPr lang="en-US"/>
        </a:p>
      </dgm:t>
    </dgm:pt>
    <dgm:pt modelId="{C749A091-90DF-40CA-A1E4-0F4D4BFF7492}" type="sibTrans" cxnId="{F373A2AA-9CF6-4A75-B948-F9E6435FB167}">
      <dgm:prSet/>
      <dgm:spPr/>
      <dgm:t>
        <a:bodyPr/>
        <a:lstStyle/>
        <a:p>
          <a:endParaRPr lang="en-US"/>
        </a:p>
      </dgm:t>
    </dgm:pt>
    <dgm:pt modelId="{17036CAA-2710-480C-B667-518B377975C1}">
      <dgm:prSet/>
      <dgm:spPr/>
      <dgm:t>
        <a:bodyPr/>
        <a:lstStyle/>
        <a:p>
          <a:r>
            <a:rPr lang="nb-NO" noProof="0" dirty="0"/>
            <a:t>Respekt for meningsmotstandere</a:t>
          </a:r>
        </a:p>
      </dgm:t>
    </dgm:pt>
    <dgm:pt modelId="{37254636-589A-4FD2-87BE-082501A64A91}" type="parTrans" cxnId="{39880BD3-25AF-40B3-A4F5-6C1EE8D713B5}">
      <dgm:prSet/>
      <dgm:spPr/>
      <dgm:t>
        <a:bodyPr/>
        <a:lstStyle/>
        <a:p>
          <a:endParaRPr lang="en-US"/>
        </a:p>
      </dgm:t>
    </dgm:pt>
    <dgm:pt modelId="{F39AEC9E-42A9-459B-A6D4-871D47EFCC1D}" type="sibTrans" cxnId="{39880BD3-25AF-40B3-A4F5-6C1EE8D713B5}">
      <dgm:prSet/>
      <dgm:spPr/>
      <dgm:t>
        <a:bodyPr/>
        <a:lstStyle/>
        <a:p>
          <a:endParaRPr lang="en-US"/>
        </a:p>
      </dgm:t>
    </dgm:pt>
    <dgm:pt modelId="{9C510D39-0732-48E8-A4FE-F4FA567912BB}">
      <dgm:prSet/>
      <dgm:spPr/>
      <dgm:t>
        <a:bodyPr/>
        <a:lstStyle/>
        <a:p>
          <a:r>
            <a:rPr lang="nb-NO" noProof="0" dirty="0"/>
            <a:t>Kameratslig oppførsel</a:t>
          </a:r>
        </a:p>
      </dgm:t>
    </dgm:pt>
    <dgm:pt modelId="{8588A592-39CB-4C5B-847C-B93EB24F25E8}" type="parTrans" cxnId="{2A54AE00-BCD2-4DFE-ACF3-7337D3557507}">
      <dgm:prSet/>
      <dgm:spPr/>
      <dgm:t>
        <a:bodyPr/>
        <a:lstStyle/>
        <a:p>
          <a:endParaRPr lang="en-US"/>
        </a:p>
      </dgm:t>
    </dgm:pt>
    <dgm:pt modelId="{6EA494B9-158B-49FF-B527-BE6CE2439E3B}" type="sibTrans" cxnId="{2A54AE00-BCD2-4DFE-ACF3-7337D3557507}">
      <dgm:prSet/>
      <dgm:spPr/>
      <dgm:t>
        <a:bodyPr/>
        <a:lstStyle/>
        <a:p>
          <a:endParaRPr lang="en-US"/>
        </a:p>
      </dgm:t>
    </dgm:pt>
    <dgm:pt modelId="{806C7CBA-B231-2547-A7EA-13E989BAAE56}" type="pres">
      <dgm:prSet presAssocID="{7D80AB81-0941-4E09-817A-A6B118B06F3A}" presName="diagram" presStyleCnt="0">
        <dgm:presLayoutVars>
          <dgm:dir/>
          <dgm:resizeHandles val="exact"/>
        </dgm:presLayoutVars>
      </dgm:prSet>
      <dgm:spPr/>
    </dgm:pt>
    <dgm:pt modelId="{8D51F26D-E356-D845-BB2F-527ECE2FDFFC}" type="pres">
      <dgm:prSet presAssocID="{149F93A1-A491-467C-8794-B46DF96AA19F}" presName="node" presStyleLbl="node1" presStyleIdx="0" presStyleCnt="6">
        <dgm:presLayoutVars>
          <dgm:bulletEnabled val="1"/>
        </dgm:presLayoutVars>
      </dgm:prSet>
      <dgm:spPr/>
    </dgm:pt>
    <dgm:pt modelId="{1A1C67B8-444B-6847-BE8E-52C2CE899D9B}" type="pres">
      <dgm:prSet presAssocID="{F17052A1-A25B-4C2C-BBEA-D0A544ED3183}" presName="sibTrans" presStyleCnt="0"/>
      <dgm:spPr/>
    </dgm:pt>
    <dgm:pt modelId="{AC892984-97A4-4840-8DFF-EAC4CFC28EA5}" type="pres">
      <dgm:prSet presAssocID="{1D111A40-3576-45A5-9F13-0D25D39C7CD0}" presName="node" presStyleLbl="node1" presStyleIdx="1" presStyleCnt="6">
        <dgm:presLayoutVars>
          <dgm:bulletEnabled val="1"/>
        </dgm:presLayoutVars>
      </dgm:prSet>
      <dgm:spPr/>
    </dgm:pt>
    <dgm:pt modelId="{6C316783-4A38-6D4F-AA82-5A659A70EF04}" type="pres">
      <dgm:prSet presAssocID="{F8F84407-75AC-44B8-8ECB-D7929692AB66}" presName="sibTrans" presStyleCnt="0"/>
      <dgm:spPr/>
    </dgm:pt>
    <dgm:pt modelId="{444F60BB-E06C-184F-AE5D-55F17FDAF5B7}" type="pres">
      <dgm:prSet presAssocID="{762D5E9C-5F21-4C54-B4D1-940F6F18F72E}" presName="node" presStyleLbl="node1" presStyleIdx="2" presStyleCnt="6">
        <dgm:presLayoutVars>
          <dgm:bulletEnabled val="1"/>
        </dgm:presLayoutVars>
      </dgm:prSet>
      <dgm:spPr/>
    </dgm:pt>
    <dgm:pt modelId="{D99052BA-EF98-F34C-87E5-41958DA1EE84}" type="pres">
      <dgm:prSet presAssocID="{47B54B52-C800-438D-ACB5-EBA1F7177A5B}" presName="sibTrans" presStyleCnt="0"/>
      <dgm:spPr/>
    </dgm:pt>
    <dgm:pt modelId="{4EAA6D55-A1D1-5B4D-8AC0-BA23DC31A2CA}" type="pres">
      <dgm:prSet presAssocID="{B7124617-B51D-4605-AC78-0AD78FE2569B}" presName="node" presStyleLbl="node1" presStyleIdx="3" presStyleCnt="6">
        <dgm:presLayoutVars>
          <dgm:bulletEnabled val="1"/>
        </dgm:presLayoutVars>
      </dgm:prSet>
      <dgm:spPr/>
    </dgm:pt>
    <dgm:pt modelId="{86BC68F4-2341-C24F-B243-2DAE15ABCE0C}" type="pres">
      <dgm:prSet presAssocID="{C749A091-90DF-40CA-A1E4-0F4D4BFF7492}" presName="sibTrans" presStyleCnt="0"/>
      <dgm:spPr/>
    </dgm:pt>
    <dgm:pt modelId="{EC1AA976-037C-EC44-92B3-09676DB12C9A}" type="pres">
      <dgm:prSet presAssocID="{17036CAA-2710-480C-B667-518B377975C1}" presName="node" presStyleLbl="node1" presStyleIdx="4" presStyleCnt="6">
        <dgm:presLayoutVars>
          <dgm:bulletEnabled val="1"/>
        </dgm:presLayoutVars>
      </dgm:prSet>
      <dgm:spPr/>
    </dgm:pt>
    <dgm:pt modelId="{40AAD0F7-CC42-024C-9DC8-A0B6E3A161CD}" type="pres">
      <dgm:prSet presAssocID="{F39AEC9E-42A9-459B-A6D4-871D47EFCC1D}" presName="sibTrans" presStyleCnt="0"/>
      <dgm:spPr/>
    </dgm:pt>
    <dgm:pt modelId="{7CCB9413-C63C-BA40-9DF4-6F1D3F123143}" type="pres">
      <dgm:prSet presAssocID="{9C510D39-0732-48E8-A4FE-F4FA567912BB}" presName="node" presStyleLbl="node1" presStyleIdx="5" presStyleCnt="6">
        <dgm:presLayoutVars>
          <dgm:bulletEnabled val="1"/>
        </dgm:presLayoutVars>
      </dgm:prSet>
      <dgm:spPr/>
    </dgm:pt>
  </dgm:ptLst>
  <dgm:cxnLst>
    <dgm:cxn modelId="{96295C00-FB55-EC48-9DF2-ABB60DBB622E}" type="presOf" srcId="{762D5E9C-5F21-4C54-B4D1-940F6F18F72E}" destId="{444F60BB-E06C-184F-AE5D-55F17FDAF5B7}" srcOrd="0" destOrd="0" presId="urn:microsoft.com/office/officeart/2005/8/layout/default"/>
    <dgm:cxn modelId="{2A54AE00-BCD2-4DFE-ACF3-7337D3557507}" srcId="{7D80AB81-0941-4E09-817A-A6B118B06F3A}" destId="{9C510D39-0732-48E8-A4FE-F4FA567912BB}" srcOrd="5" destOrd="0" parTransId="{8588A592-39CB-4C5B-847C-B93EB24F25E8}" sibTransId="{6EA494B9-158B-49FF-B527-BE6CE2439E3B}"/>
    <dgm:cxn modelId="{8609A601-DC56-3144-A5CF-A464D6E34DC7}" type="presOf" srcId="{149F93A1-A491-467C-8794-B46DF96AA19F}" destId="{8D51F26D-E356-D845-BB2F-527ECE2FDFFC}" srcOrd="0" destOrd="0" presId="urn:microsoft.com/office/officeart/2005/8/layout/default"/>
    <dgm:cxn modelId="{FB208E06-3D09-4D4E-AD5F-6058AADB965A}" type="presOf" srcId="{7D80AB81-0941-4E09-817A-A6B118B06F3A}" destId="{806C7CBA-B231-2547-A7EA-13E989BAAE56}" srcOrd="0" destOrd="0" presId="urn:microsoft.com/office/officeart/2005/8/layout/default"/>
    <dgm:cxn modelId="{1BA25122-C264-494C-A2FC-FE6DC204EB2C}" srcId="{7D80AB81-0941-4E09-817A-A6B118B06F3A}" destId="{149F93A1-A491-467C-8794-B46DF96AA19F}" srcOrd="0" destOrd="0" parTransId="{518E9FF0-19DF-419E-9F95-1A033F83E6C6}" sibTransId="{F17052A1-A25B-4C2C-BBEA-D0A544ED3183}"/>
    <dgm:cxn modelId="{6E05CC2A-09F5-416D-86AF-8C0364FD2085}" srcId="{7D80AB81-0941-4E09-817A-A6B118B06F3A}" destId="{1D111A40-3576-45A5-9F13-0D25D39C7CD0}" srcOrd="1" destOrd="0" parTransId="{E5D85F78-31A5-46FA-AF95-139351D22C90}" sibTransId="{F8F84407-75AC-44B8-8ECB-D7929692AB66}"/>
    <dgm:cxn modelId="{F745D485-85F3-2646-8FDA-11CAED55B13F}" type="presOf" srcId="{17036CAA-2710-480C-B667-518B377975C1}" destId="{EC1AA976-037C-EC44-92B3-09676DB12C9A}" srcOrd="0" destOrd="0" presId="urn:microsoft.com/office/officeart/2005/8/layout/default"/>
    <dgm:cxn modelId="{47CA5F9B-381B-914E-8AF9-125C86557DEC}" type="presOf" srcId="{1D111A40-3576-45A5-9F13-0D25D39C7CD0}" destId="{AC892984-97A4-4840-8DFF-EAC4CFC28EA5}" srcOrd="0" destOrd="0" presId="urn:microsoft.com/office/officeart/2005/8/layout/default"/>
    <dgm:cxn modelId="{FFAB47A7-333F-4152-B053-1BD873EEC0F5}" srcId="{7D80AB81-0941-4E09-817A-A6B118B06F3A}" destId="{762D5E9C-5F21-4C54-B4D1-940F6F18F72E}" srcOrd="2" destOrd="0" parTransId="{EA3C8A92-F8B7-47FC-9CCC-C52C4162CCBC}" sibTransId="{47B54B52-C800-438D-ACB5-EBA1F7177A5B}"/>
    <dgm:cxn modelId="{26EF57AA-8D18-8E49-A9FA-4235C1C7573C}" type="presOf" srcId="{9C510D39-0732-48E8-A4FE-F4FA567912BB}" destId="{7CCB9413-C63C-BA40-9DF4-6F1D3F123143}" srcOrd="0" destOrd="0" presId="urn:microsoft.com/office/officeart/2005/8/layout/default"/>
    <dgm:cxn modelId="{F373A2AA-9CF6-4A75-B948-F9E6435FB167}" srcId="{7D80AB81-0941-4E09-817A-A6B118B06F3A}" destId="{B7124617-B51D-4605-AC78-0AD78FE2569B}" srcOrd="3" destOrd="0" parTransId="{295BD178-37AF-4355-A29A-ABED25D37084}" sibTransId="{C749A091-90DF-40CA-A1E4-0F4D4BFF7492}"/>
    <dgm:cxn modelId="{23F336AE-072F-4C48-9E96-9ABCB502CEF7}" type="presOf" srcId="{B7124617-B51D-4605-AC78-0AD78FE2569B}" destId="{4EAA6D55-A1D1-5B4D-8AC0-BA23DC31A2CA}" srcOrd="0" destOrd="0" presId="urn:microsoft.com/office/officeart/2005/8/layout/default"/>
    <dgm:cxn modelId="{39880BD3-25AF-40B3-A4F5-6C1EE8D713B5}" srcId="{7D80AB81-0941-4E09-817A-A6B118B06F3A}" destId="{17036CAA-2710-480C-B667-518B377975C1}" srcOrd="4" destOrd="0" parTransId="{37254636-589A-4FD2-87BE-082501A64A91}" sibTransId="{F39AEC9E-42A9-459B-A6D4-871D47EFCC1D}"/>
    <dgm:cxn modelId="{803F7B3B-D7F9-E344-BD10-8C55B613FDAC}" type="presParOf" srcId="{806C7CBA-B231-2547-A7EA-13E989BAAE56}" destId="{8D51F26D-E356-D845-BB2F-527ECE2FDFFC}" srcOrd="0" destOrd="0" presId="urn:microsoft.com/office/officeart/2005/8/layout/default"/>
    <dgm:cxn modelId="{C2571498-07FF-DA4D-A8F8-DFA5913A4CF2}" type="presParOf" srcId="{806C7CBA-B231-2547-A7EA-13E989BAAE56}" destId="{1A1C67B8-444B-6847-BE8E-52C2CE899D9B}" srcOrd="1" destOrd="0" presId="urn:microsoft.com/office/officeart/2005/8/layout/default"/>
    <dgm:cxn modelId="{D6A8392F-3414-2343-A211-DF2CB12FB0AE}" type="presParOf" srcId="{806C7CBA-B231-2547-A7EA-13E989BAAE56}" destId="{AC892984-97A4-4840-8DFF-EAC4CFC28EA5}" srcOrd="2" destOrd="0" presId="urn:microsoft.com/office/officeart/2005/8/layout/default"/>
    <dgm:cxn modelId="{33F64ED9-8458-3E4F-86EC-1B656D156958}" type="presParOf" srcId="{806C7CBA-B231-2547-A7EA-13E989BAAE56}" destId="{6C316783-4A38-6D4F-AA82-5A659A70EF04}" srcOrd="3" destOrd="0" presId="urn:microsoft.com/office/officeart/2005/8/layout/default"/>
    <dgm:cxn modelId="{70F9F33D-9995-174B-B84C-FC500D91E6E7}" type="presParOf" srcId="{806C7CBA-B231-2547-A7EA-13E989BAAE56}" destId="{444F60BB-E06C-184F-AE5D-55F17FDAF5B7}" srcOrd="4" destOrd="0" presId="urn:microsoft.com/office/officeart/2005/8/layout/default"/>
    <dgm:cxn modelId="{3B9A1D97-722D-1F43-A3CA-2E689BBFBE24}" type="presParOf" srcId="{806C7CBA-B231-2547-A7EA-13E989BAAE56}" destId="{D99052BA-EF98-F34C-87E5-41958DA1EE84}" srcOrd="5" destOrd="0" presId="urn:microsoft.com/office/officeart/2005/8/layout/default"/>
    <dgm:cxn modelId="{E230F09A-47DE-7D4D-A5A9-69B06CB3E41E}" type="presParOf" srcId="{806C7CBA-B231-2547-A7EA-13E989BAAE56}" destId="{4EAA6D55-A1D1-5B4D-8AC0-BA23DC31A2CA}" srcOrd="6" destOrd="0" presId="urn:microsoft.com/office/officeart/2005/8/layout/default"/>
    <dgm:cxn modelId="{6BDC95EC-C17D-F144-BF8D-3F9C3C4DC744}" type="presParOf" srcId="{806C7CBA-B231-2547-A7EA-13E989BAAE56}" destId="{86BC68F4-2341-C24F-B243-2DAE15ABCE0C}" srcOrd="7" destOrd="0" presId="urn:microsoft.com/office/officeart/2005/8/layout/default"/>
    <dgm:cxn modelId="{41239904-2110-5F4E-968B-750F13CA64AC}" type="presParOf" srcId="{806C7CBA-B231-2547-A7EA-13E989BAAE56}" destId="{EC1AA976-037C-EC44-92B3-09676DB12C9A}" srcOrd="8" destOrd="0" presId="urn:microsoft.com/office/officeart/2005/8/layout/default"/>
    <dgm:cxn modelId="{EF4EE237-371B-BB4B-9F38-DCFE96A57BA5}" type="presParOf" srcId="{806C7CBA-B231-2547-A7EA-13E989BAAE56}" destId="{40AAD0F7-CC42-024C-9DC8-A0B6E3A161CD}" srcOrd="9" destOrd="0" presId="urn:microsoft.com/office/officeart/2005/8/layout/default"/>
    <dgm:cxn modelId="{F682DBDD-517B-FB46-8AE0-F603E12B7B19}" type="presParOf" srcId="{806C7CBA-B231-2547-A7EA-13E989BAAE56}" destId="{7CCB9413-C63C-BA40-9DF4-6F1D3F12314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2CDF0-36F7-B64D-98E7-FCEDDC0F7F78}">
      <dsp:nvSpPr>
        <dsp:cNvPr id="0" name=""/>
        <dsp:cNvSpPr/>
      </dsp:nvSpPr>
      <dsp:spPr>
        <a:xfrm>
          <a:off x="1623" y="461158"/>
          <a:ext cx="4784404" cy="3273178"/>
        </a:xfrm>
        <a:prstGeom prst="homePlate">
          <a:avLst>
            <a:gd name="adj" fmla="val 2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338" tIns="60960" rIns="577352" bIns="60960" numCol="1" spcCol="1270" anchor="t" anchorCtr="0">
          <a:noAutofit/>
        </a:bodyPr>
        <a:lstStyle/>
        <a:p>
          <a:pPr marL="0" lvl="0" indent="0" algn="l" defTabSz="1066800">
            <a:lnSpc>
              <a:spcPct val="90000"/>
            </a:lnSpc>
            <a:spcBef>
              <a:spcPct val="0"/>
            </a:spcBef>
            <a:spcAft>
              <a:spcPct val="35000"/>
            </a:spcAft>
            <a:buNone/>
          </a:pPr>
          <a:r>
            <a:rPr lang="nb-NO" sz="2400" b="1" kern="1200" noProof="0" dirty="0"/>
            <a:t>Strategisk del - 4 år:</a:t>
          </a:r>
        </a:p>
        <a:p>
          <a:pPr marL="0" lvl="0" indent="0" algn="l" defTabSz="1066800">
            <a:lnSpc>
              <a:spcPct val="90000"/>
            </a:lnSpc>
            <a:spcBef>
              <a:spcPct val="0"/>
            </a:spcBef>
            <a:spcAft>
              <a:spcPct val="35000"/>
            </a:spcAft>
            <a:buNone/>
          </a:pPr>
          <a:endParaRPr lang="nb-NO" sz="2400" b="1" kern="1200" noProof="0" dirty="0">
            <a:latin typeface="Calibri"/>
            <a:ea typeface="+mn-ea"/>
            <a:cs typeface="+mn-cs"/>
          </a:endParaRPr>
        </a:p>
        <a:p>
          <a:pPr marL="228600" lvl="1" indent="-228600" algn="l" defTabSz="1066800">
            <a:lnSpc>
              <a:spcPct val="90000"/>
            </a:lnSpc>
            <a:spcBef>
              <a:spcPct val="0"/>
            </a:spcBef>
            <a:spcAft>
              <a:spcPct val="15000"/>
            </a:spcAft>
            <a:buChar char="•"/>
          </a:pPr>
          <a:r>
            <a:rPr lang="nb-NO" sz="2400" noProof="0" dirty="0"/>
            <a:t>Langsiktige mål for kommunevalgperioden</a:t>
          </a:r>
          <a:endParaRPr lang="nb-NO" sz="2400" kern="1200" noProof="0" dirty="0">
            <a:latin typeface="Calibri"/>
            <a:ea typeface="+mn-ea"/>
            <a:cs typeface="+mn-cs"/>
          </a:endParaRPr>
        </a:p>
        <a:p>
          <a:pPr marL="228600" lvl="1" indent="-228600" algn="l" defTabSz="1066800">
            <a:lnSpc>
              <a:spcPct val="90000"/>
            </a:lnSpc>
            <a:spcBef>
              <a:spcPct val="0"/>
            </a:spcBef>
            <a:spcAft>
              <a:spcPct val="15000"/>
            </a:spcAft>
            <a:buChar char="•"/>
          </a:pPr>
          <a:r>
            <a:rPr lang="nb-NO" sz="2400" kern="1200" noProof="0" dirty="0">
              <a:latin typeface="Calibri"/>
              <a:ea typeface="+mn-ea"/>
              <a:cs typeface="+mn-cs"/>
            </a:rPr>
            <a:t>Beskrivelse av hva som må til for å nå disse målene.</a:t>
          </a:r>
        </a:p>
      </dsp:txBody>
      <dsp:txXfrm>
        <a:off x="1623" y="461158"/>
        <a:ext cx="4375257" cy="3273178"/>
      </dsp:txXfrm>
    </dsp:sp>
    <dsp:sp modelId="{E38C36EB-EF75-3A43-8427-DA4C615DA55C}">
      <dsp:nvSpPr>
        <dsp:cNvPr id="0" name=""/>
        <dsp:cNvSpPr/>
      </dsp:nvSpPr>
      <dsp:spPr>
        <a:xfrm>
          <a:off x="3967733" y="461158"/>
          <a:ext cx="5628966" cy="3273178"/>
        </a:xfrm>
        <a:prstGeom prst="chevron">
          <a:avLst>
            <a:gd name="adj" fmla="val 2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338" tIns="60960" rIns="144338" bIns="60960" numCol="1" spcCol="1270" anchor="t" anchorCtr="0">
          <a:noAutofit/>
        </a:bodyPr>
        <a:lstStyle/>
        <a:p>
          <a:pPr marL="0" lvl="0" indent="0" algn="l" defTabSz="1066800">
            <a:lnSpc>
              <a:spcPct val="90000"/>
            </a:lnSpc>
            <a:spcBef>
              <a:spcPct val="0"/>
            </a:spcBef>
            <a:spcAft>
              <a:spcPct val="35000"/>
            </a:spcAft>
            <a:buNone/>
          </a:pPr>
          <a:r>
            <a:rPr lang="nb-NO" sz="2400" b="1" kern="1200" noProof="0" dirty="0"/>
            <a:t>Operativ del – 1 år:</a:t>
          </a:r>
        </a:p>
        <a:p>
          <a:pPr marL="0" lvl="0" indent="0" algn="l" defTabSz="1066800">
            <a:lnSpc>
              <a:spcPct val="90000"/>
            </a:lnSpc>
            <a:spcBef>
              <a:spcPct val="0"/>
            </a:spcBef>
            <a:spcAft>
              <a:spcPct val="35000"/>
            </a:spcAft>
            <a:buNone/>
          </a:pPr>
          <a:endParaRPr lang="nb-NO" sz="2400" b="1" kern="1200" noProof="0" dirty="0"/>
        </a:p>
        <a:p>
          <a:pPr marL="228600" lvl="1" indent="-228600" algn="l" defTabSz="1066800">
            <a:lnSpc>
              <a:spcPct val="90000"/>
            </a:lnSpc>
            <a:spcBef>
              <a:spcPct val="0"/>
            </a:spcBef>
            <a:spcAft>
              <a:spcPct val="15000"/>
            </a:spcAft>
            <a:buChar char="•"/>
          </a:pPr>
          <a:r>
            <a:rPr lang="nb-NO" sz="2400" kern="1200" noProof="0" dirty="0"/>
            <a:t>Mål for det neste året.</a:t>
          </a:r>
        </a:p>
        <a:p>
          <a:pPr marL="228600" lvl="1" indent="-228600" algn="l" defTabSz="1066800">
            <a:lnSpc>
              <a:spcPct val="90000"/>
            </a:lnSpc>
            <a:spcBef>
              <a:spcPct val="0"/>
            </a:spcBef>
            <a:spcAft>
              <a:spcPct val="15000"/>
            </a:spcAft>
            <a:buChar char="•"/>
          </a:pPr>
          <a:r>
            <a:rPr lang="nb-NO" sz="2400" kern="1200" noProof="0" dirty="0"/>
            <a:t>Målet må henge sammen med de overordnede målene.</a:t>
          </a:r>
        </a:p>
        <a:p>
          <a:pPr marL="228600" lvl="1" indent="-228600" algn="l" defTabSz="1066800">
            <a:lnSpc>
              <a:spcPct val="90000"/>
            </a:lnSpc>
            <a:spcBef>
              <a:spcPct val="0"/>
            </a:spcBef>
            <a:spcAft>
              <a:spcPct val="15000"/>
            </a:spcAft>
            <a:buChar char="•"/>
          </a:pPr>
          <a:r>
            <a:rPr lang="nb-NO" sz="2400" kern="1200" noProof="0" dirty="0"/>
            <a:t>Aktiviteter og tiltak for å nå dette.</a:t>
          </a:r>
        </a:p>
      </dsp:txBody>
      <dsp:txXfrm>
        <a:off x="4786028" y="461158"/>
        <a:ext cx="3992377" cy="3273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1F26D-E356-D845-BB2F-527ECE2FDFFC}">
      <dsp:nvSpPr>
        <dsp:cNvPr id="0" name=""/>
        <dsp:cNvSpPr/>
      </dsp:nvSpPr>
      <dsp:spPr>
        <a:xfrm>
          <a:off x="0" y="148088"/>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noProof="0" dirty="0"/>
            <a:t>Bevissthet om SVs verdier </a:t>
          </a:r>
        </a:p>
      </dsp:txBody>
      <dsp:txXfrm>
        <a:off x="0" y="148088"/>
        <a:ext cx="2999475" cy="1799685"/>
      </dsp:txXfrm>
    </dsp:sp>
    <dsp:sp modelId="{AC892984-97A4-4840-8DFF-EAC4CFC28EA5}">
      <dsp:nvSpPr>
        <dsp:cNvPr id="0" name=""/>
        <dsp:cNvSpPr/>
      </dsp:nvSpPr>
      <dsp:spPr>
        <a:xfrm>
          <a:off x="3299423" y="148088"/>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noProof="0" dirty="0"/>
            <a:t>Medlemsinvolvering	</a:t>
          </a:r>
        </a:p>
      </dsp:txBody>
      <dsp:txXfrm>
        <a:off x="3299423" y="148088"/>
        <a:ext cx="2999475" cy="1799685"/>
      </dsp:txXfrm>
    </dsp:sp>
    <dsp:sp modelId="{444F60BB-E06C-184F-AE5D-55F17FDAF5B7}">
      <dsp:nvSpPr>
        <dsp:cNvPr id="0" name=""/>
        <dsp:cNvSpPr/>
      </dsp:nvSpPr>
      <dsp:spPr>
        <a:xfrm>
          <a:off x="6598847" y="148088"/>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noProof="0" dirty="0"/>
            <a:t>Internfeministisk praksis</a:t>
          </a:r>
        </a:p>
      </dsp:txBody>
      <dsp:txXfrm>
        <a:off x="6598847" y="148088"/>
        <a:ext cx="2999475" cy="1799685"/>
      </dsp:txXfrm>
    </dsp:sp>
    <dsp:sp modelId="{4EAA6D55-A1D1-5B4D-8AC0-BA23DC31A2CA}">
      <dsp:nvSpPr>
        <dsp:cNvPr id="0" name=""/>
        <dsp:cNvSpPr/>
      </dsp:nvSpPr>
      <dsp:spPr>
        <a:xfrm>
          <a:off x="0" y="2247721"/>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noProof="0" dirty="0"/>
            <a:t>Gi rom for uenighet </a:t>
          </a:r>
        </a:p>
      </dsp:txBody>
      <dsp:txXfrm>
        <a:off x="0" y="2247721"/>
        <a:ext cx="2999475" cy="1799685"/>
      </dsp:txXfrm>
    </dsp:sp>
    <dsp:sp modelId="{EC1AA976-037C-EC44-92B3-09676DB12C9A}">
      <dsp:nvSpPr>
        <dsp:cNvPr id="0" name=""/>
        <dsp:cNvSpPr/>
      </dsp:nvSpPr>
      <dsp:spPr>
        <a:xfrm>
          <a:off x="3299423" y="2247721"/>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noProof="0" dirty="0"/>
            <a:t>Respekt for meningsmotstandere</a:t>
          </a:r>
        </a:p>
      </dsp:txBody>
      <dsp:txXfrm>
        <a:off x="3299423" y="2247721"/>
        <a:ext cx="2999475" cy="1799685"/>
      </dsp:txXfrm>
    </dsp:sp>
    <dsp:sp modelId="{7CCB9413-C63C-BA40-9DF4-6F1D3F123143}">
      <dsp:nvSpPr>
        <dsp:cNvPr id="0" name=""/>
        <dsp:cNvSpPr/>
      </dsp:nvSpPr>
      <dsp:spPr>
        <a:xfrm>
          <a:off x="6598847" y="2247721"/>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noProof="0" dirty="0"/>
            <a:t>Kameratslig oppførsel</a:t>
          </a:r>
        </a:p>
      </dsp:txBody>
      <dsp:txXfrm>
        <a:off x="6598847" y="2247721"/>
        <a:ext cx="2999475" cy="179968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5/27/2025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27.05.2025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v.no/?ressurs=mal-for-arshju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BFA6777-0770-B24C-A92B-F9F5A0486F6D}" type="slidenum">
              <a:rPr lang="nb-NO" smtClean="0"/>
              <a:t>1</a:t>
            </a:fld>
            <a:endParaRPr lang="nb-NO"/>
          </a:p>
        </p:txBody>
      </p:sp>
    </p:spTree>
    <p:extLst>
      <p:ext uri="{BB962C8B-B14F-4D97-AF65-F5344CB8AC3E}">
        <p14:creationId xmlns:p14="http://schemas.microsoft.com/office/powerpoint/2010/main" val="226431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En kjent problemstilling i mange lokallag er at styremedlemmer som ikke har et eget </a:t>
            </a:r>
            <a:r>
              <a:rPr lang="nb-NO" sz="1200" kern="1200" err="1">
                <a:solidFill>
                  <a:schemeClr val="tx1"/>
                </a:solidFill>
                <a:effectLst/>
                <a:latin typeface="+mn-lt"/>
                <a:ea typeface="+mn-ea"/>
                <a:cs typeface="+mn-cs"/>
              </a:rPr>
              <a:t>ansvarsområde</a:t>
            </a:r>
            <a:r>
              <a:rPr lang="nb-NO" sz="1200" kern="1200">
                <a:solidFill>
                  <a:schemeClr val="tx1"/>
                </a:solidFill>
                <a:effectLst/>
                <a:latin typeface="+mn-lt"/>
                <a:ea typeface="+mn-ea"/>
                <a:cs typeface="+mn-cs"/>
              </a:rPr>
              <a:t> eller faste oppgaver ofte blir lite aktive i styret, ikke minst mellom styremøtene. Alle som sier ja til å sitte i styret bør bli gjort oppmerksom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at vervet innebærer å delta aktivt og bidra til at styret fungerer. Da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det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følge med ansvar. </a:t>
            </a:r>
          </a:p>
          <a:p>
            <a:endParaRPr lang="nb-NO"/>
          </a:p>
          <a:p>
            <a:r>
              <a:rPr lang="nb-NO" sz="1200" kern="1200">
                <a:solidFill>
                  <a:schemeClr val="tx1"/>
                </a:solidFill>
                <a:effectLst/>
                <a:latin typeface="+mn-lt"/>
                <a:ea typeface="+mn-ea"/>
                <a:cs typeface="+mn-cs"/>
              </a:rPr>
              <a:t>Det anbefales at man fordeler arbeidet i det øvrige styret og her er noen eksempler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ulike </a:t>
            </a:r>
            <a:r>
              <a:rPr lang="nb-NO" sz="1200" kern="1200" err="1">
                <a:solidFill>
                  <a:schemeClr val="tx1"/>
                </a:solidFill>
                <a:effectLst/>
                <a:latin typeface="+mn-lt"/>
                <a:ea typeface="+mn-ea"/>
                <a:cs typeface="+mn-cs"/>
              </a:rPr>
              <a:t>ansvarsområder</a:t>
            </a:r>
            <a:r>
              <a:rPr lang="nb-NO" sz="1200" kern="1200">
                <a:solidFill>
                  <a:schemeClr val="tx1"/>
                </a:solidFill>
                <a:effectLst/>
                <a:latin typeface="+mn-lt"/>
                <a:ea typeface="+mn-ea"/>
                <a:cs typeface="+mn-cs"/>
              </a:rPr>
              <a:t>. Størrelsen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lokallag varierer veldig, og </a:t>
            </a:r>
            <a:r>
              <a:rPr lang="nb-NO" sz="1200" kern="1200" err="1">
                <a:solidFill>
                  <a:schemeClr val="tx1"/>
                </a:solidFill>
                <a:effectLst/>
                <a:latin typeface="+mn-lt"/>
                <a:ea typeface="+mn-ea"/>
                <a:cs typeface="+mn-cs"/>
              </a:rPr>
              <a:t>sma</a:t>
            </a:r>
            <a:r>
              <a:rPr lang="nb-NO" sz="1200" kern="1200">
                <a:solidFill>
                  <a:schemeClr val="tx1"/>
                </a:solidFill>
                <a:effectLst/>
                <a:latin typeface="+mn-lt"/>
                <a:ea typeface="+mn-ea"/>
                <a:cs typeface="+mn-cs"/>
              </a:rPr>
              <a:t>̊ lokallag har selvsagt ikke mulighet til å kunne følge opp alle </a:t>
            </a:r>
            <a:r>
              <a:rPr lang="nb-NO" sz="1200" kern="1200" err="1">
                <a:solidFill>
                  <a:schemeClr val="tx1"/>
                </a:solidFill>
                <a:effectLst/>
                <a:latin typeface="+mn-lt"/>
                <a:ea typeface="+mn-ea"/>
                <a:cs typeface="+mn-cs"/>
              </a:rPr>
              <a:t>ansvarsområdene</a:t>
            </a:r>
            <a:r>
              <a:rPr lang="nb-NO" sz="1200" kern="1200">
                <a:solidFill>
                  <a:schemeClr val="tx1"/>
                </a:solidFill>
                <a:effectLst/>
                <a:latin typeface="+mn-lt"/>
                <a:ea typeface="+mn-ea"/>
                <a:cs typeface="+mn-cs"/>
              </a:rPr>
              <a:t> som er skissert her.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 lokallagshandboka kan du lese mer om oppgaver for disse rollene.</a:t>
            </a: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1564858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SU representerer framtiden til partiet og kan bidra til politikkutvikling og aktivitet lokalt. Om SU har et organisert lokallag i kommunen bør man invitere dem til å ha en representant i lokallagsstyret.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Om det er rom for det er det bra om lokallaget kan bidra med økonomisk støtte til </a:t>
            </a:r>
            <a:r>
              <a:rPr lang="nb-NO" sz="1200" kern="1200" err="1">
                <a:solidFill>
                  <a:schemeClr val="tx1"/>
                </a:solidFill>
                <a:effectLst/>
                <a:latin typeface="+mn-lt"/>
                <a:ea typeface="+mn-ea"/>
                <a:cs typeface="+mn-cs"/>
              </a:rPr>
              <a:t>SUs</a:t>
            </a:r>
            <a:r>
              <a:rPr lang="nb-NO" sz="1200" kern="1200">
                <a:solidFill>
                  <a:schemeClr val="tx1"/>
                </a:solidFill>
                <a:effectLst/>
                <a:latin typeface="+mn-lt"/>
                <a:ea typeface="+mn-ea"/>
                <a:cs typeface="+mn-cs"/>
              </a:rPr>
              <a:t> aktivitet. </a:t>
            </a:r>
          </a:p>
          <a:p>
            <a:endParaRPr lang="nb-NO"/>
          </a:p>
          <a:p>
            <a:r>
              <a:rPr lang="nb-NO" sz="1200" kern="1200">
                <a:solidFill>
                  <a:schemeClr val="tx1"/>
                </a:solidFill>
                <a:effectLst/>
                <a:latin typeface="+mn-lt"/>
                <a:ea typeface="+mn-ea"/>
                <a:cs typeface="+mn-cs"/>
              </a:rPr>
              <a:t>Husk at SU er en selvstendig organisasjon og at de har sine prioriteringer og prosjekter som de jobber for å gjennomføre. SU skal ikke gjøre SVs jobb, men sammen har vi mye å tjene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et godt samarbeid. </a:t>
            </a: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657118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16</a:t>
            </a:fld>
            <a:endParaRPr lang="nb-NO"/>
          </a:p>
        </p:txBody>
      </p:sp>
    </p:spTree>
    <p:extLst>
      <p:ext uri="{BB962C8B-B14F-4D97-AF65-F5344CB8AC3E}">
        <p14:creationId xmlns:p14="http://schemas.microsoft.com/office/powerpoint/2010/main" val="234736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endParaRPr lang="nb-NO"/>
          </a:p>
          <a:p>
            <a:r>
              <a:rPr lang="nb-NO"/>
              <a:t>Som vi var inne på innleiingsvis, er styret altså </a:t>
            </a:r>
            <a:r>
              <a:rPr lang="nb-NO" err="1"/>
              <a:t>ansvarleg</a:t>
            </a:r>
            <a:r>
              <a:rPr lang="nb-NO"/>
              <a:t> for drifta mellom årsmøta. For å ivareta dette, er det viktig at styret har </a:t>
            </a:r>
            <a:r>
              <a:rPr lang="nb-NO" err="1"/>
              <a:t>eit</a:t>
            </a:r>
            <a:r>
              <a:rPr lang="nb-NO"/>
              <a:t> tydelig mandat </a:t>
            </a:r>
            <a:r>
              <a:rPr lang="nb-NO" err="1"/>
              <a:t>frå</a:t>
            </a:r>
            <a:r>
              <a:rPr lang="nb-NO"/>
              <a:t> årsmøtet/medlemmene</a:t>
            </a:r>
          </a:p>
          <a:p>
            <a:endParaRPr lang="nb-NO"/>
          </a:p>
          <a:p>
            <a:r>
              <a:rPr lang="nb-NO"/>
              <a:t>Som </a:t>
            </a:r>
            <a:r>
              <a:rPr lang="nb-NO" err="1"/>
              <a:t>eit</a:t>
            </a:r>
            <a:r>
              <a:rPr lang="nb-NO"/>
              <a:t> minimum bør årsmøtet vedta arbeidsplan og budsjett, som gir styret dette mandatet. </a:t>
            </a:r>
          </a:p>
          <a:p>
            <a:r>
              <a:rPr lang="nb-NO" err="1"/>
              <a:t>Desse</a:t>
            </a:r>
            <a:r>
              <a:rPr lang="nb-NO"/>
              <a:t> dokumenta er som </a:t>
            </a:r>
            <a:r>
              <a:rPr lang="nb-NO" err="1"/>
              <a:t>oftast</a:t>
            </a:r>
            <a:r>
              <a:rPr lang="nb-NO"/>
              <a:t> basert på det forrige styret sine forslag, om </a:t>
            </a:r>
            <a:r>
              <a:rPr lang="nb-NO" err="1"/>
              <a:t>ikkje</a:t>
            </a:r>
            <a:r>
              <a:rPr lang="nb-NO"/>
              <a:t> dette er </a:t>
            </a:r>
            <a:r>
              <a:rPr lang="nb-NO" err="1"/>
              <a:t>ein</a:t>
            </a:r>
            <a:r>
              <a:rPr lang="nb-NO"/>
              <a:t> åpen prosess på årsmøtet.</a:t>
            </a:r>
          </a:p>
          <a:p>
            <a:endParaRPr lang="nb-NO"/>
          </a:p>
          <a:p>
            <a:r>
              <a:rPr lang="nb-NO"/>
              <a:t>Styret må organisere seg hensiktsmessig for å oppfylle planen. Her er </a:t>
            </a:r>
            <a:r>
              <a:rPr lang="nb-NO" err="1"/>
              <a:t>valet</a:t>
            </a:r>
            <a:r>
              <a:rPr lang="nb-NO"/>
              <a:t> av roller i styret sentralt. Om </a:t>
            </a:r>
            <a:r>
              <a:rPr lang="nb-NO" err="1"/>
              <a:t>ein</a:t>
            </a:r>
            <a:r>
              <a:rPr lang="nb-NO"/>
              <a:t> f.eks. skal ha ai </a:t>
            </a:r>
            <a:r>
              <a:rPr lang="nb-NO" err="1"/>
              <a:t>auka</a:t>
            </a:r>
            <a:r>
              <a:rPr lang="nb-NO"/>
              <a:t> satsing på sosiale medier, bør styret velge </a:t>
            </a:r>
            <a:r>
              <a:rPr lang="nb-NO" err="1"/>
              <a:t>ein</a:t>
            </a:r>
            <a:r>
              <a:rPr lang="nb-NO"/>
              <a:t> eigen SOME-</a:t>
            </a:r>
            <a:r>
              <a:rPr lang="nb-NO" err="1"/>
              <a:t>ansvarleg</a:t>
            </a:r>
            <a:r>
              <a:rPr lang="nb-NO"/>
              <a:t>.</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17</a:t>
            </a:fld>
            <a:endParaRPr lang="nb-NO"/>
          </a:p>
        </p:txBody>
      </p:sp>
    </p:spTree>
    <p:extLst>
      <p:ext uri="{BB962C8B-B14F-4D97-AF65-F5344CB8AC3E}">
        <p14:creationId xmlns:p14="http://schemas.microsoft.com/office/powerpoint/2010/main" val="1617568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Arbeidsplanen bør være det viktigste dokumentet for laget, og denne bør samle alle planer og viktige tiltak.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lokallagshandboka kan vi lese at alle lokallag bør ha et dokument som </a:t>
            </a:r>
            <a:r>
              <a:rPr lang="nb-NO" sz="1200" kern="1200" err="1">
                <a:solidFill>
                  <a:schemeClr val="tx1"/>
                </a:solidFill>
                <a:effectLst/>
                <a:latin typeface="+mn-lt"/>
                <a:ea typeface="+mn-ea"/>
                <a:cs typeface="+mn-cs"/>
              </a:rPr>
              <a:t>slår</a:t>
            </a:r>
            <a:r>
              <a:rPr lang="nb-NO" sz="1200" kern="1200">
                <a:solidFill>
                  <a:schemeClr val="tx1"/>
                </a:solidFill>
                <a:effectLst/>
                <a:latin typeface="+mn-lt"/>
                <a:ea typeface="+mn-ea"/>
                <a:cs typeface="+mn-cs"/>
              </a:rPr>
              <a:t> fast hvilke overordna politiske </a:t>
            </a:r>
            <a:r>
              <a:rPr lang="nb-NO" sz="1200" kern="1200" err="1">
                <a:solidFill>
                  <a:schemeClr val="tx1"/>
                </a:solidFill>
                <a:effectLst/>
                <a:latin typeface="+mn-lt"/>
                <a:ea typeface="+mn-ea"/>
                <a:cs typeface="+mn-cs"/>
              </a:rPr>
              <a:t>mål</a:t>
            </a:r>
            <a:r>
              <a:rPr lang="nb-NO" sz="1200" kern="1200">
                <a:solidFill>
                  <a:schemeClr val="tx1"/>
                </a:solidFill>
                <a:effectLst/>
                <a:latin typeface="+mn-lt"/>
                <a:ea typeface="+mn-ea"/>
                <a:cs typeface="+mn-cs"/>
              </a:rPr>
              <a:t> laget jobber etter.  En politisk plan trenger ikke være omfattende, men det er lurt å utfordre seg selv til å skrive ned en oversikt over hvilke </a:t>
            </a:r>
            <a:r>
              <a:rPr lang="nb-NO" sz="1200" kern="1200" err="1">
                <a:solidFill>
                  <a:schemeClr val="tx1"/>
                </a:solidFill>
                <a:effectLst/>
                <a:latin typeface="+mn-lt"/>
                <a:ea typeface="+mn-ea"/>
                <a:cs typeface="+mn-cs"/>
              </a:rPr>
              <a:t>målgrupper</a:t>
            </a:r>
            <a:r>
              <a:rPr lang="nb-NO" sz="1200" kern="1200">
                <a:solidFill>
                  <a:schemeClr val="tx1"/>
                </a:solidFill>
                <a:effectLst/>
                <a:latin typeface="+mn-lt"/>
                <a:ea typeface="+mn-ea"/>
                <a:cs typeface="+mn-cs"/>
              </a:rPr>
              <a:t> lokallaget ønsker å snakke til, hvordan vi ønsker å bli oppfattet og hvilke to-tre konkrete politiske saker vi har som øverste prioritering i inneværende periode.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Laget kan med fordel kombinere denne politiske planen med den mer tradisjonelle arbeidsplanen. Ved å løfte blikket mer, slik at en ser hele kommunevalgperioden under ett, vil styret også få en mer strategisk tilnærming til oppdraget sitt. </a:t>
            </a:r>
            <a:endParaRPr lang="nb-NO"/>
          </a:p>
          <a:p>
            <a:endParaRPr lang="nb-NO"/>
          </a:p>
          <a:p>
            <a:r>
              <a:rPr lang="nb-NO"/>
              <a:t>Arbeidsplanen bør altså være en strategisk plan, som har både langsiktige mål og mer operative tiltak for å nå måla.</a:t>
            </a:r>
          </a:p>
          <a:p>
            <a:pPr marL="171450" indent="-171450">
              <a:buFontTx/>
              <a:buChar char="-"/>
            </a:pPr>
            <a:r>
              <a:rPr lang="nb-NO"/>
              <a:t>Planen kan med fordel vare for en kommunestyreperiode om gangen, med rullering av tiltak hvert år</a:t>
            </a:r>
          </a:p>
          <a:p>
            <a:pPr marL="171450" indent="-171450">
              <a:buFontTx/>
              <a:buChar char="-"/>
            </a:pPr>
            <a:r>
              <a:rPr lang="nb-NO"/>
              <a:t>Da får man samla både satsinger og aktiviteter ett sted</a:t>
            </a:r>
          </a:p>
          <a:p>
            <a:pPr marL="171450" indent="-171450">
              <a:buFontTx/>
              <a:buChar char="-"/>
            </a:pPr>
            <a:r>
              <a:rPr lang="nb-NO"/>
              <a:t>Med en slik plan kan man prioriterer og fordele mellom ulike år, for å sikre at man får gjort alt man ønsker (</a:t>
            </a:r>
            <a:r>
              <a:rPr lang="nb-NO" err="1"/>
              <a:t>F.eks</a:t>
            </a:r>
            <a:r>
              <a:rPr lang="nb-NO"/>
              <a:t> kan man spare penger i mellomvalgår, for å kunne bruke mer i valgår).</a:t>
            </a:r>
          </a:p>
          <a:p>
            <a:pPr marL="171450" indent="-171450">
              <a:buFontTx/>
              <a:buChar char="-"/>
            </a:pPr>
            <a:endParaRPr lang="nb-NO"/>
          </a:p>
          <a:p>
            <a:pPr marL="0" indent="0">
              <a:buFontTx/>
              <a:buNone/>
            </a:pPr>
            <a:r>
              <a:rPr lang="nb-NO"/>
              <a:t>Det er alltid kjekkere å drive laget når man har en plan!</a:t>
            </a:r>
          </a:p>
          <a:p>
            <a:pPr marL="171450" indent="-171450">
              <a:buFontTx/>
              <a:buChar char="-"/>
            </a:pPr>
            <a:endParaRPr lang="nb-NO"/>
          </a:p>
          <a:p>
            <a:pPr marL="171450" indent="-171450">
              <a:buFontTx/>
              <a:buChar char="-"/>
            </a:pPr>
            <a:endParaRPr lang="nb-NO"/>
          </a:p>
          <a:p>
            <a:pPr marL="171450" indent="-171450">
              <a:buFontTx/>
              <a:buChar char="-"/>
            </a:pPr>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18</a:t>
            </a:fld>
            <a:endParaRPr lang="nb-NO"/>
          </a:p>
        </p:txBody>
      </p:sp>
    </p:spTree>
    <p:extLst>
      <p:ext uri="{BB962C8B-B14F-4D97-AF65-F5344CB8AC3E}">
        <p14:creationId xmlns:p14="http://schemas.microsoft.com/office/powerpoint/2010/main" val="2044664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err="1"/>
              <a:t>Forelesningsnotat</a:t>
            </a:r>
            <a:endParaRPr lang="nn-NO" b="1"/>
          </a:p>
          <a:p>
            <a:endParaRPr lang="nn-NO"/>
          </a:p>
          <a:p>
            <a:r>
              <a:rPr lang="nn-NO"/>
              <a:t>Ein ser ofte i arbeidsplanar at mål og tiltak går over i kvarandre, og at måla blir rundt formulerte, nesten som eit tiltak i seg sjølv, og ofte formulert slik at det vil vere umulig å måle om ein faktisk har nådd det. </a:t>
            </a:r>
          </a:p>
          <a:p>
            <a:endParaRPr lang="nn-NO"/>
          </a:p>
          <a:p>
            <a:r>
              <a:rPr lang="nn-NO"/>
              <a:t>Eit mål som «SV skal bli ein synleg politisk aktør i kommunen» er neste umulig å måle. Om ein heller har mål som «SV skal få større representasjon i kommunestyret etter kommunevalet» vil vere konkret og målbart.</a:t>
            </a:r>
          </a:p>
          <a:p>
            <a:endParaRPr lang="nn-NO"/>
          </a:p>
          <a:p>
            <a:r>
              <a:rPr lang="nn-NO"/>
              <a:t>Enkelt fortalt kan vi seie:</a:t>
            </a:r>
          </a:p>
          <a:p>
            <a:r>
              <a:rPr lang="nn-NO"/>
              <a:t>Mål = Kva vi ønskjer vi å få til.</a:t>
            </a:r>
          </a:p>
          <a:p>
            <a:r>
              <a:rPr lang="nn-NO"/>
              <a:t>Tiltak = Kva skal vi gjere for å nå målet, på kort og lengre sikt. </a:t>
            </a:r>
          </a:p>
          <a:p>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Eitt tiltak kan vere berre eitt steg på vegen. Av og til må det fleire tiltak til før ein når målet. Ved å ha eit langsiktig mål, kan ein bryte opp arbeidet med å nå dette, med tiltak fordelt over fleire år.</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19</a:t>
            </a:fld>
            <a:endParaRPr lang="nb-NO"/>
          </a:p>
        </p:txBody>
      </p:sp>
    </p:spTree>
    <p:extLst>
      <p:ext uri="{BB962C8B-B14F-4D97-AF65-F5344CB8AC3E}">
        <p14:creationId xmlns:p14="http://schemas.microsoft.com/office/powerpoint/2010/main" val="1906451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Kva er eigentleg partikultur, og korleis sørger vi for at denne er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(Her vil vi at kursdeltakarane skal reflektere litt over spørsmålet. Stopp opp på kvart punkt, og still deltakarane spørsmål knytt til kvart punkt. T.d.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«Kva er SV sine </a:t>
            </a:r>
            <a:r>
              <a:rPr lang="nn-NO" i="1"/>
              <a:t>verdiar</a:t>
            </a:r>
            <a:r>
              <a:rPr lang="nn-NO"/>
              <a:t> i denne samanheng?</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Kva er våre </a:t>
            </a:r>
            <a:r>
              <a:rPr lang="nn-NO" i="1"/>
              <a:t>normer</a:t>
            </a:r>
            <a:r>
              <a:rPr lang="nn-NO"/>
              <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Korleis trur de </a:t>
            </a:r>
            <a:r>
              <a:rPr lang="nn-NO" i="1"/>
              <a:t>medlemmene</a:t>
            </a:r>
            <a:r>
              <a:rPr lang="nn-NO"/>
              <a:t> oppfattar laget?»)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Spørsmålet er dermed: Kven lagar partikulturen vår? Svaret gir seg sjølv. Vi er alle med og skaper denne kulturen, og som styre bør de vere særleg bevisst på kva kultur de </a:t>
            </a:r>
            <a:r>
              <a:rPr lang="nn-NO" i="1"/>
              <a:t>har</a:t>
            </a:r>
            <a:r>
              <a:rPr lang="nn-NO"/>
              <a:t> og ikkje minst </a:t>
            </a:r>
            <a:r>
              <a:rPr lang="nn-NO" i="1"/>
              <a:t>ønskjer</a:t>
            </a:r>
            <a:r>
              <a:rPr lang="nn-NO"/>
              <a:t> å ha i lokallaget dykkar.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endParaRPr lang="nn-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21</a:t>
            </a:fld>
            <a:endParaRPr lang="nb-NO"/>
          </a:p>
        </p:txBody>
      </p:sp>
    </p:spTree>
    <p:extLst>
      <p:ext uri="{BB962C8B-B14F-4D97-AF65-F5344CB8AC3E}">
        <p14:creationId xmlns:p14="http://schemas.microsoft.com/office/powerpoint/2010/main" val="102540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err="1"/>
              <a:t>Forelesingnotat</a:t>
            </a:r>
            <a:r>
              <a:rPr lang="nn-NO" sz="1200" b="1"/>
              <a:t>:</a:t>
            </a:r>
          </a:p>
          <a:p>
            <a:endParaRPr lang="nb-NO" sz="1200" b="0" kern="1200">
              <a:solidFill>
                <a:schemeClr val="tx1"/>
              </a:solidFill>
              <a:effectLst/>
              <a:latin typeface="+mn-lt"/>
              <a:ea typeface="+mn-ea"/>
              <a:cs typeface="+mn-cs"/>
            </a:endParaRPr>
          </a:p>
          <a:p>
            <a:r>
              <a:rPr lang="nb-NO" sz="1200" b="0" kern="1200">
                <a:solidFill>
                  <a:schemeClr val="tx1"/>
                </a:solidFill>
                <a:effectLst/>
                <a:latin typeface="+mn-lt"/>
                <a:ea typeface="+mn-ea"/>
                <a:cs typeface="+mn-cs"/>
              </a:rPr>
              <a:t>Her er </a:t>
            </a:r>
            <a:r>
              <a:rPr lang="nb-NO" sz="1200" b="0" kern="1200" err="1">
                <a:solidFill>
                  <a:schemeClr val="tx1"/>
                </a:solidFill>
                <a:effectLst/>
                <a:latin typeface="+mn-lt"/>
                <a:ea typeface="+mn-ea"/>
                <a:cs typeface="+mn-cs"/>
              </a:rPr>
              <a:t>nokre</a:t>
            </a:r>
            <a:r>
              <a:rPr lang="nb-NO" sz="1200" b="0" kern="1200">
                <a:solidFill>
                  <a:schemeClr val="tx1"/>
                </a:solidFill>
                <a:effectLst/>
                <a:latin typeface="+mn-lt"/>
                <a:ea typeface="+mn-ea"/>
                <a:cs typeface="+mn-cs"/>
              </a:rPr>
              <a:t> overskrifter som </a:t>
            </a:r>
            <a:r>
              <a:rPr lang="nb-NO" sz="1200" b="0" kern="1200" err="1">
                <a:solidFill>
                  <a:schemeClr val="tx1"/>
                </a:solidFill>
                <a:effectLst/>
                <a:latin typeface="+mn-lt"/>
                <a:ea typeface="+mn-ea"/>
                <a:cs typeface="+mn-cs"/>
              </a:rPr>
              <a:t>kjenneteikner</a:t>
            </a:r>
            <a:r>
              <a:rPr lang="nb-NO" sz="1200" b="0" kern="1200">
                <a:solidFill>
                  <a:schemeClr val="tx1"/>
                </a:solidFill>
                <a:effectLst/>
                <a:latin typeface="+mn-lt"/>
                <a:ea typeface="+mn-ea"/>
                <a:cs typeface="+mn-cs"/>
              </a:rPr>
              <a:t> </a:t>
            </a:r>
            <a:r>
              <a:rPr lang="nb-NO" sz="1200" b="0" kern="1200" err="1">
                <a:solidFill>
                  <a:schemeClr val="tx1"/>
                </a:solidFill>
                <a:effectLst/>
                <a:latin typeface="+mn-lt"/>
                <a:ea typeface="+mn-ea"/>
                <a:cs typeface="+mn-cs"/>
              </a:rPr>
              <a:t>ein</a:t>
            </a:r>
            <a:r>
              <a:rPr lang="nb-NO" sz="1200" b="0" kern="1200">
                <a:solidFill>
                  <a:schemeClr val="tx1"/>
                </a:solidFill>
                <a:effectLst/>
                <a:latin typeface="+mn-lt"/>
                <a:ea typeface="+mn-ea"/>
                <a:cs typeface="+mn-cs"/>
              </a:rPr>
              <a:t> god partikultur. Vi skal gå </a:t>
            </a:r>
            <a:r>
              <a:rPr lang="nb-NO" sz="1200" b="0" kern="1200" err="1">
                <a:solidFill>
                  <a:schemeClr val="tx1"/>
                </a:solidFill>
                <a:effectLst/>
                <a:latin typeface="+mn-lt"/>
                <a:ea typeface="+mn-ea"/>
                <a:cs typeface="+mn-cs"/>
              </a:rPr>
              <a:t>nærare</a:t>
            </a:r>
            <a:r>
              <a:rPr lang="nb-NO" sz="1200" b="0" kern="1200">
                <a:solidFill>
                  <a:schemeClr val="tx1"/>
                </a:solidFill>
                <a:effectLst/>
                <a:latin typeface="+mn-lt"/>
                <a:ea typeface="+mn-ea"/>
                <a:cs typeface="+mn-cs"/>
              </a:rPr>
              <a:t> inn på kvar av </a:t>
            </a:r>
            <a:r>
              <a:rPr lang="nb-NO" sz="1200" b="0" kern="1200" err="1">
                <a:solidFill>
                  <a:schemeClr val="tx1"/>
                </a:solidFill>
                <a:effectLst/>
                <a:latin typeface="+mn-lt"/>
                <a:ea typeface="+mn-ea"/>
                <a:cs typeface="+mn-cs"/>
              </a:rPr>
              <a:t>desse</a:t>
            </a:r>
            <a:endParaRPr lang="nn-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22</a:t>
            </a:fld>
            <a:endParaRPr lang="nb-NO"/>
          </a:p>
        </p:txBody>
      </p:sp>
    </p:spTree>
    <p:extLst>
      <p:ext uri="{BB962C8B-B14F-4D97-AF65-F5344CB8AC3E}">
        <p14:creationId xmlns:p14="http://schemas.microsoft.com/office/powerpoint/2010/main" val="2925163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err="1"/>
              <a:t>Forelesingsnotat</a:t>
            </a:r>
            <a:endParaRPr lang="nb-NO" b="1"/>
          </a:p>
          <a:p>
            <a:r>
              <a:rPr lang="nb-NO"/>
              <a:t>Kva er </a:t>
            </a:r>
            <a:r>
              <a:rPr lang="nb-NO" err="1"/>
              <a:t>eigentleg</a:t>
            </a:r>
            <a:r>
              <a:rPr lang="nb-NO"/>
              <a:t> </a:t>
            </a:r>
            <a:r>
              <a:rPr lang="nb-NO" err="1"/>
              <a:t>ein</a:t>
            </a:r>
            <a:r>
              <a:rPr lang="nb-NO"/>
              <a:t> </a:t>
            </a:r>
            <a:r>
              <a:rPr lang="nb-NO" err="1"/>
              <a:t>open</a:t>
            </a:r>
            <a:r>
              <a:rPr lang="nb-NO"/>
              <a:t> sosial kultur?</a:t>
            </a:r>
          </a:p>
          <a:p>
            <a:endParaRPr lang="nb-NO"/>
          </a:p>
          <a:p>
            <a:r>
              <a:rPr lang="nb-NO"/>
              <a:t>Stammespråket er først og fremst SV-språket, men hvis </a:t>
            </a:r>
            <a:r>
              <a:rPr lang="nb-NO" err="1"/>
              <a:t>f.eks</a:t>
            </a:r>
            <a:r>
              <a:rPr lang="nb-NO"/>
              <a:t> et lag består av en lik gruppe mennesker så kan det være andre stammer som også gjør seg gjeldende</a:t>
            </a:r>
          </a:p>
        </p:txBody>
      </p:sp>
      <p:sp>
        <p:nvSpPr>
          <p:cNvPr id="4" name="Slide Number Placeholder 3"/>
          <p:cNvSpPr>
            <a:spLocks noGrp="1"/>
          </p:cNvSpPr>
          <p:nvPr>
            <p:ph type="sldNum" sz="quarter" idx="5"/>
          </p:nvPr>
        </p:nvSpPr>
        <p:spPr/>
        <p:txBody>
          <a:bodyPr/>
          <a:lstStyle/>
          <a:p>
            <a:fld id="{72C0CA41-0334-5C4A-8B27-B9CF5BD1F2FF}" type="slidenum">
              <a:rPr lang="nb-NO" smtClean="0"/>
              <a:t>23</a:t>
            </a:fld>
            <a:endParaRPr lang="nb-NO"/>
          </a:p>
        </p:txBody>
      </p:sp>
    </p:spTree>
    <p:extLst>
      <p:ext uri="{BB962C8B-B14F-4D97-AF65-F5344CB8AC3E}">
        <p14:creationId xmlns:p14="http://schemas.microsoft.com/office/powerpoint/2010/main" val="2720011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err="1"/>
              <a:t>Forelesingsnotat</a:t>
            </a:r>
            <a:endParaRPr lang="nb-NO" b="1"/>
          </a:p>
          <a:p>
            <a:endParaRPr lang="nb-NO" b="1"/>
          </a:p>
          <a:p>
            <a:r>
              <a:rPr lang="nb-NO"/>
              <a:t>Fritt etter Arne Næss: </a:t>
            </a:r>
            <a:r>
              <a:rPr lang="nb-NO" sz="1200" b="0" i="0" u="none" strike="noStrike" kern="1200">
                <a:solidFill>
                  <a:schemeClr val="tx1"/>
                </a:solidFill>
                <a:effectLst/>
                <a:latin typeface="+mn-lt"/>
                <a:ea typeface="+mn-ea"/>
                <a:cs typeface="+mn-cs"/>
              </a:rPr>
              <a:t>Vi skal forstå hverandre i beste mening, gi tilbakemeldinger og snakke med hverandre og ikke om hverandre. Om noen opplever overtramp skal vi ha strukturer for å håndtere det.</a:t>
            </a:r>
          </a:p>
          <a:p>
            <a:endParaRPr lang="nb-NO"/>
          </a:p>
        </p:txBody>
      </p:sp>
      <p:sp>
        <p:nvSpPr>
          <p:cNvPr id="4" name="Slide Number Placeholder 3"/>
          <p:cNvSpPr>
            <a:spLocks noGrp="1"/>
          </p:cNvSpPr>
          <p:nvPr>
            <p:ph type="sldNum" sz="quarter" idx="5"/>
          </p:nvPr>
        </p:nvSpPr>
        <p:spPr/>
        <p:txBody>
          <a:bodyPr/>
          <a:lstStyle/>
          <a:p>
            <a:fld id="{72C0CA41-0334-5C4A-8B27-B9CF5BD1F2FF}" type="slidenum">
              <a:rPr lang="nb-NO" smtClean="0"/>
              <a:t>24</a:t>
            </a:fld>
            <a:endParaRPr lang="nb-NO"/>
          </a:p>
        </p:txBody>
      </p:sp>
    </p:spTree>
    <p:extLst>
      <p:ext uri="{BB962C8B-B14F-4D97-AF65-F5344CB8AC3E}">
        <p14:creationId xmlns:p14="http://schemas.microsoft.com/office/powerpoint/2010/main" val="4264625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noProof="0"/>
              <a:t>Forelesingsnotat</a:t>
            </a:r>
            <a:r>
              <a:rPr lang="nn-NO" noProof="0"/>
              <a:t>:</a:t>
            </a:r>
          </a:p>
          <a:p>
            <a:r>
              <a:rPr lang="nn-NO" noProof="0" err="1"/>
              <a:t>Temaene</a:t>
            </a:r>
            <a:r>
              <a:rPr lang="nn-NO" noProof="0"/>
              <a:t> vi skal gjennom i dag vil forhåpentlegvis gje dykk eit godt utgangspunkt for å sitje i eit lokallagsstyre, og også gje nyttig påfyll til dykk som allereie har hatt denne rolla ei stund.</a:t>
            </a:r>
          </a:p>
          <a:p>
            <a:endParaRPr lang="nn-NO" noProof="0"/>
          </a:p>
          <a:p>
            <a:r>
              <a:rPr lang="nn-NO" noProof="0" err="1"/>
              <a:t>Temaene</a:t>
            </a:r>
            <a:r>
              <a:rPr lang="nn-NO" noProof="0"/>
              <a:t> bør vere like relevante for lokallag med både 7 og 70 medlemmer, men det er klart at størrelsen på laget vil ha innverknad på kor mykje av det vi går gjennom som har direkte overføringsverdi.</a:t>
            </a:r>
          </a:p>
          <a:p>
            <a:endParaRPr lang="nn-NO" noProof="0"/>
          </a:p>
          <a:p>
            <a:pPr marL="171450" indent="-171450">
              <a:buFont typeface="Arial" panose="020B0604020202020204" pitchFamily="34" charset="0"/>
              <a:buChar char="•"/>
            </a:pPr>
            <a:r>
              <a:rPr lang="nn-NO" noProof="0"/>
              <a:t>Vi skal snakke om korleis de kan legge opp arbeidet i styret, og korleis de kan bruke arbeidsplanen dykkar på ein god måte, for å sikre framdrift i arbeidet.</a:t>
            </a:r>
          </a:p>
          <a:p>
            <a:pPr marL="171450" indent="-171450">
              <a:buFont typeface="Arial" panose="020B0604020202020204" pitchFamily="34" charset="0"/>
              <a:buChar char="•"/>
            </a:pPr>
            <a:r>
              <a:rPr lang="nn-NO" noProof="0"/>
              <a:t>Vi skal også reflektere over partikultur – kva er dette og kven skaper denne?</a:t>
            </a:r>
          </a:p>
          <a:p>
            <a:pPr marL="171450" indent="-171450">
              <a:buFont typeface="Arial" panose="020B0604020202020204" pitchFamily="34" charset="0"/>
              <a:buChar char="•"/>
            </a:pPr>
            <a:r>
              <a:rPr lang="nn-NO" noProof="0"/>
              <a:t>Så har vi ei økt som handlar om møteleiing, og her skal vi snakke både om fysiske og digitale møter.</a:t>
            </a:r>
          </a:p>
          <a:p>
            <a:pPr marL="171450" indent="-171450">
              <a:buFont typeface="Arial" panose="020B0604020202020204" pitchFamily="34" charset="0"/>
              <a:buChar char="•"/>
            </a:pPr>
            <a:r>
              <a:rPr lang="nn-NO" noProof="0"/>
              <a:t>VI skal også kome innom temaet folkevalte, og korleis ein kan legge til rette for eit godt samarbeid mellom lokallaget og kommunestyregruppa.</a:t>
            </a:r>
          </a:p>
          <a:p>
            <a:pPr marL="171450" indent="-171450">
              <a:buFont typeface="Arial" panose="020B0604020202020204" pitchFamily="34" charset="0"/>
              <a:buChar char="•"/>
            </a:pPr>
            <a:r>
              <a:rPr lang="nn-NO" noProof="0"/>
              <a:t>Men sjølv om lokallaget ditt t.d. ikkje har folkevalte i dag, så trur eg du kan ha nytte av også dette temaet. </a:t>
            </a:r>
          </a:p>
          <a:p>
            <a:pPr marL="171450" indent="-171450">
              <a:buFont typeface="Arial" panose="020B0604020202020204" pitchFamily="34" charset="0"/>
              <a:buChar char="•"/>
            </a:pPr>
            <a:r>
              <a:rPr lang="nn-NO" noProof="0"/>
              <a:t>Verktøya som eg vil vise dykk til slutt vil også vere nyttig for alle, uavhengig av størrelsen på laget.</a:t>
            </a:r>
          </a:p>
          <a:p>
            <a:pPr marL="171450" indent="-171450">
              <a:buFont typeface="Arial" panose="020B0604020202020204" pitchFamily="34" charset="0"/>
              <a:buChar char="•"/>
            </a:pPr>
            <a:endParaRPr lang="nn-NO" noProof="0"/>
          </a:p>
          <a:p>
            <a:pPr marL="0" indent="0">
              <a:buFont typeface="Arial" panose="020B0604020202020204" pitchFamily="34" charset="0"/>
              <a:buNone/>
            </a:pPr>
            <a:r>
              <a:rPr lang="nn-NO" noProof="0"/>
              <a:t>(Fortel korleis du gjennomfører opplegget: Blir det pausar undervegs, og kan deltakarane stille spørsmål undervegs?)</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a:t>
            </a:fld>
            <a:endParaRPr lang="nb-NO"/>
          </a:p>
        </p:txBody>
      </p:sp>
    </p:spTree>
    <p:extLst>
      <p:ext uri="{BB962C8B-B14F-4D97-AF65-F5344CB8AC3E}">
        <p14:creationId xmlns:p14="http://schemas.microsoft.com/office/powerpoint/2010/main" val="1765929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noProof="0"/>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a:t>Det er kanskje enklare å vite korleis si ønskjer å ha det, enn å arbeide dette fram, om ikkje den gode kulturen allereie finst.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viktigaste er kanskje å skape bevisstheit hos tillitsvalte og folkevalte om kva verdiar SV står for – og sørge for at desse også bli praktisert.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er også viktig å involvere medlemmer i prosessar og diskusjonar i laget. og sørge for eit reelt medlemsdemokrati. Dette gir også ein betre informasjonsflyt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Som tillitsvalte i SV bør vi også arbeide for ein god </a:t>
            </a:r>
            <a:r>
              <a:rPr lang="nn-NO" noProof="0" err="1"/>
              <a:t>internfeministisk</a:t>
            </a:r>
            <a:r>
              <a:rPr lang="nn-NO" noProof="0"/>
              <a:t> praksis!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er også viktig at vi gir rom for ueinigheit, men vi sørge for at denne er konstruktiv – og aldri destruktiv.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å ha respekt for kvarandre bør vere sjølvsagt, og dette gjeld også meiningsmotstandarar. Hugs å skilje sak og person. </a:t>
            </a:r>
          </a:p>
          <a:p>
            <a:pPr marL="171450" indent="-171450">
              <a:buFont typeface="Arial" panose="020B0604020202020204" pitchFamily="34" charset="0"/>
              <a:buChar char="•"/>
            </a:pPr>
            <a:r>
              <a:rPr lang="nn-NO" noProof="0" err="1"/>
              <a:t>Oppsummert</a:t>
            </a:r>
            <a:r>
              <a:rPr lang="nn-NO" noProof="0"/>
              <a:t> handlar dette kanskje om at vi vil ha kameratsleg oppførsel i både einigheit og ueinigheit.</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26</a:t>
            </a:fld>
            <a:endParaRPr lang="nb-NO"/>
          </a:p>
        </p:txBody>
      </p:sp>
    </p:spTree>
    <p:extLst>
      <p:ext uri="{BB962C8B-B14F-4D97-AF65-F5344CB8AC3E}">
        <p14:creationId xmlns:p14="http://schemas.microsoft.com/office/powerpoint/2010/main" val="2936103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err="1">
                <a:solidFill>
                  <a:schemeClr val="tx1"/>
                </a:solidFill>
                <a:effectLst/>
                <a:latin typeface="+mn-lt"/>
                <a:ea typeface="+mn-ea"/>
                <a:cs typeface="+mn-cs"/>
              </a:rPr>
              <a:t>Forelesingsnotat</a:t>
            </a:r>
            <a:endParaRPr lang="nb-NO" sz="1200" b="1" kern="1200">
              <a:solidFill>
                <a:schemeClr val="tx1"/>
              </a:solidFill>
              <a:effectLst/>
              <a:latin typeface="+mn-lt"/>
              <a:ea typeface="+mn-ea"/>
              <a:cs typeface="+mn-cs"/>
            </a:endParaRPr>
          </a:p>
          <a:p>
            <a:r>
              <a:rPr lang="nb-NO" sz="1200" kern="1200">
                <a:solidFill>
                  <a:schemeClr val="tx1"/>
                </a:solidFill>
                <a:effectLst/>
                <a:latin typeface="+mn-lt"/>
                <a:ea typeface="+mn-ea"/>
                <a:cs typeface="+mn-cs"/>
              </a:rPr>
              <a:t>Fra tid til annen kan det dukke opp konflikter internt i styret, mellom styret og medlemmer eller mellom styret og kommunestyregruppen. Konflikter er ofte et resultat av uklar ansvarsfordeling, </a:t>
            </a:r>
            <a:r>
              <a:rPr lang="nb-NO" sz="1200" kern="1200" err="1">
                <a:solidFill>
                  <a:schemeClr val="tx1"/>
                </a:solidFill>
                <a:effectLst/>
                <a:latin typeface="+mn-lt"/>
                <a:ea typeface="+mn-ea"/>
                <a:cs typeface="+mn-cs"/>
              </a:rPr>
              <a:t>misforståelser</a:t>
            </a:r>
            <a:r>
              <a:rPr lang="nb-NO" sz="1200" kern="1200">
                <a:solidFill>
                  <a:schemeClr val="tx1"/>
                </a:solidFill>
                <a:effectLst/>
                <a:latin typeface="+mn-lt"/>
                <a:ea typeface="+mn-ea"/>
                <a:cs typeface="+mn-cs"/>
              </a:rPr>
              <a:t> eller mangel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informasjon. Den beste </a:t>
            </a:r>
            <a:r>
              <a:rPr lang="nb-NO" sz="1200" kern="1200" err="1">
                <a:solidFill>
                  <a:schemeClr val="tx1"/>
                </a:solidFill>
                <a:effectLst/>
                <a:latin typeface="+mn-lt"/>
                <a:ea typeface="+mn-ea"/>
                <a:cs typeface="+mn-cs"/>
              </a:rPr>
              <a:t>måten</a:t>
            </a:r>
            <a:r>
              <a:rPr lang="nb-NO" sz="1200" kern="1200">
                <a:solidFill>
                  <a:schemeClr val="tx1"/>
                </a:solidFill>
                <a:effectLst/>
                <a:latin typeface="+mn-lt"/>
                <a:ea typeface="+mn-ea"/>
                <a:cs typeface="+mn-cs"/>
              </a:rPr>
              <a:t> å </a:t>
            </a:r>
            <a:r>
              <a:rPr lang="nb-NO" sz="1200" kern="1200" err="1">
                <a:solidFill>
                  <a:schemeClr val="tx1"/>
                </a:solidFill>
                <a:effectLst/>
                <a:latin typeface="+mn-lt"/>
                <a:ea typeface="+mn-ea"/>
                <a:cs typeface="+mn-cs"/>
              </a:rPr>
              <a:t>unnga</a:t>
            </a:r>
            <a:r>
              <a:rPr lang="nb-NO" sz="1200" kern="1200">
                <a:solidFill>
                  <a:schemeClr val="tx1"/>
                </a:solidFill>
                <a:effectLst/>
                <a:latin typeface="+mn-lt"/>
                <a:ea typeface="+mn-ea"/>
                <a:cs typeface="+mn-cs"/>
              </a:rPr>
              <a:t>̊ en konflikt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er å ha </a:t>
            </a:r>
            <a:r>
              <a:rPr lang="nb-NO" sz="1200" kern="1200" err="1">
                <a:solidFill>
                  <a:schemeClr val="tx1"/>
                </a:solidFill>
                <a:effectLst/>
                <a:latin typeface="+mn-lt"/>
                <a:ea typeface="+mn-ea"/>
                <a:cs typeface="+mn-cs"/>
              </a:rPr>
              <a:t>åpne</a:t>
            </a:r>
            <a:r>
              <a:rPr lang="nb-NO" sz="1200" kern="1200">
                <a:solidFill>
                  <a:schemeClr val="tx1"/>
                </a:solidFill>
                <a:effectLst/>
                <a:latin typeface="+mn-lt"/>
                <a:ea typeface="+mn-ea"/>
                <a:cs typeface="+mn-cs"/>
              </a:rPr>
              <a:t> og tydelige prosesser og behandlinger av saker. </a:t>
            </a:r>
          </a:p>
          <a:p>
            <a:endParaRPr lang="nb-NO"/>
          </a:p>
          <a:p>
            <a:r>
              <a:rPr lang="nb-NO" sz="1200" kern="1200" err="1">
                <a:solidFill>
                  <a:schemeClr val="tx1"/>
                </a:solidFill>
                <a:effectLst/>
                <a:latin typeface="+mn-lt"/>
                <a:ea typeface="+mn-ea"/>
                <a:cs typeface="+mn-cs"/>
              </a:rPr>
              <a:t>Når</a:t>
            </a:r>
            <a:r>
              <a:rPr lang="nb-NO" sz="1200" kern="1200">
                <a:solidFill>
                  <a:schemeClr val="tx1"/>
                </a:solidFill>
                <a:effectLst/>
                <a:latin typeface="+mn-lt"/>
                <a:ea typeface="+mn-ea"/>
                <a:cs typeface="+mn-cs"/>
              </a:rPr>
              <a:t> styret har fattet en flertallsbeslutning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vedtaket følges opp, selv om det har vært uenighet i forkant. Det er lov å være misfornøyd, men om styret og lokallaget skal fungere er det viktig at man legger uenigheter bak seg og klarer å jobbe videre sammen. </a:t>
            </a:r>
          </a:p>
          <a:p>
            <a:endParaRPr lang="nb-NO"/>
          </a:p>
          <a:p>
            <a:r>
              <a:rPr lang="nb-NO" sz="1200" kern="1200">
                <a:solidFill>
                  <a:schemeClr val="tx1"/>
                </a:solidFill>
                <a:effectLst/>
                <a:latin typeface="+mn-lt"/>
                <a:ea typeface="+mn-ea"/>
                <a:cs typeface="+mn-cs"/>
              </a:rPr>
              <a:t>Er det stor uenighet om et vedtak som blir </a:t>
            </a:r>
            <a:r>
              <a:rPr lang="nb-NO" sz="1200" kern="1200" err="1">
                <a:solidFill>
                  <a:schemeClr val="tx1"/>
                </a:solidFill>
                <a:effectLst/>
                <a:latin typeface="+mn-lt"/>
                <a:ea typeface="+mn-ea"/>
                <a:cs typeface="+mn-cs"/>
              </a:rPr>
              <a:t>stående</a:t>
            </a:r>
            <a:r>
              <a:rPr lang="nb-NO" sz="1200" kern="1200">
                <a:solidFill>
                  <a:schemeClr val="tx1"/>
                </a:solidFill>
                <a:effectLst/>
                <a:latin typeface="+mn-lt"/>
                <a:ea typeface="+mn-ea"/>
                <a:cs typeface="+mn-cs"/>
              </a:rPr>
              <a:t> lenge er det beste om man klarer å finne et kompromiss, slik at vedtaket </a:t>
            </a:r>
            <a:r>
              <a:rPr lang="nb-NO" sz="1200" kern="1200" err="1">
                <a:solidFill>
                  <a:schemeClr val="tx1"/>
                </a:solidFill>
                <a:effectLst/>
                <a:latin typeface="+mn-lt"/>
                <a:ea typeface="+mn-ea"/>
                <a:cs typeface="+mn-cs"/>
              </a:rPr>
              <a:t>står</a:t>
            </a:r>
            <a:r>
              <a:rPr lang="nb-NO" sz="1200" kern="1200">
                <a:solidFill>
                  <a:schemeClr val="tx1"/>
                </a:solidFill>
                <a:effectLst/>
                <a:latin typeface="+mn-lt"/>
                <a:ea typeface="+mn-ea"/>
                <a:cs typeface="+mn-cs"/>
              </a:rPr>
              <a:t> seg over tid og flere føler en tilhørighet til det. Ingen i SV er enige med alt partiet mener og alle vil være uenig i enkeltvedtak som blir gjort i styret eller i kommunestyregruppen en gang i blant. Dette blir først et problem hvis man ikke er tydelig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uenigheter eller er uærlige med hverandre. </a:t>
            </a:r>
            <a:endParaRPr lang="nn-NO"/>
          </a:p>
          <a:p>
            <a:endParaRPr lang="nb-NO"/>
          </a:p>
          <a:p>
            <a:r>
              <a:rPr lang="nb-NO" sz="1200" kern="1200">
                <a:solidFill>
                  <a:schemeClr val="tx1"/>
                </a:solidFill>
                <a:effectLst/>
                <a:latin typeface="+mn-lt"/>
                <a:ea typeface="+mn-ea"/>
                <a:cs typeface="+mn-cs"/>
              </a:rPr>
              <a:t>Politiske uenigheter og diskusjoner er en styrke for lokallaget og bidrar til politikkutvikling, men man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spille med </a:t>
            </a:r>
            <a:r>
              <a:rPr lang="nb-NO" sz="1200" kern="1200" err="1">
                <a:solidFill>
                  <a:schemeClr val="tx1"/>
                </a:solidFill>
                <a:effectLst/>
                <a:latin typeface="+mn-lt"/>
                <a:ea typeface="+mn-ea"/>
                <a:cs typeface="+mn-cs"/>
              </a:rPr>
              <a:t>åpne</a:t>
            </a:r>
            <a:r>
              <a:rPr lang="nb-NO" sz="1200" kern="1200">
                <a:solidFill>
                  <a:schemeClr val="tx1"/>
                </a:solidFill>
                <a:effectLst/>
                <a:latin typeface="+mn-lt"/>
                <a:ea typeface="+mn-ea"/>
                <a:cs typeface="+mn-cs"/>
              </a:rPr>
              <a:t> kort og prøve å </a:t>
            </a:r>
            <a:r>
              <a:rPr lang="nb-NO" sz="1200" kern="1200" err="1">
                <a:solidFill>
                  <a:schemeClr val="tx1"/>
                </a:solidFill>
                <a:effectLst/>
                <a:latin typeface="+mn-lt"/>
                <a:ea typeface="+mn-ea"/>
                <a:cs typeface="+mn-cs"/>
              </a:rPr>
              <a:t>forsta</a:t>
            </a:r>
            <a:r>
              <a:rPr lang="nb-NO" sz="1200" kern="1200">
                <a:solidFill>
                  <a:schemeClr val="tx1"/>
                </a:solidFill>
                <a:effectLst/>
                <a:latin typeface="+mn-lt"/>
                <a:ea typeface="+mn-ea"/>
                <a:cs typeface="+mn-cs"/>
              </a:rPr>
              <a:t>̊ motargumentene. Bli enige om noen spilleregler i styret og hvordan dere skal </a:t>
            </a:r>
            <a:r>
              <a:rPr lang="nb-NO" sz="1200" kern="1200" err="1">
                <a:solidFill>
                  <a:schemeClr val="tx1"/>
                </a:solidFill>
                <a:effectLst/>
                <a:latin typeface="+mn-lt"/>
                <a:ea typeface="+mn-ea"/>
                <a:cs typeface="+mn-cs"/>
              </a:rPr>
              <a:t>håndtere</a:t>
            </a:r>
            <a:r>
              <a:rPr lang="nb-NO" sz="1200" kern="1200">
                <a:solidFill>
                  <a:schemeClr val="tx1"/>
                </a:solidFill>
                <a:effectLst/>
                <a:latin typeface="+mn-lt"/>
                <a:ea typeface="+mn-ea"/>
                <a:cs typeface="+mn-cs"/>
              </a:rPr>
              <a:t> konflikter før de dukker opp. Om dere opplever en </a:t>
            </a:r>
            <a:r>
              <a:rPr lang="nb-NO" sz="1200" kern="1200" err="1">
                <a:solidFill>
                  <a:schemeClr val="tx1"/>
                </a:solidFill>
                <a:effectLst/>
                <a:latin typeface="+mn-lt"/>
                <a:ea typeface="+mn-ea"/>
                <a:cs typeface="+mn-cs"/>
              </a:rPr>
              <a:t>fastlåst</a:t>
            </a:r>
            <a:r>
              <a:rPr lang="nb-NO" sz="1200" kern="1200">
                <a:solidFill>
                  <a:schemeClr val="tx1"/>
                </a:solidFill>
                <a:effectLst/>
                <a:latin typeface="+mn-lt"/>
                <a:ea typeface="+mn-ea"/>
                <a:cs typeface="+mn-cs"/>
              </a:rPr>
              <a:t> situasjon er det lurt å ta kontakt med fylkeslaget som kan komme inn med nøytrale perspektiver og hjelpe til å løse opp. </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27</a:t>
            </a:fld>
            <a:endParaRPr lang="nb-NO"/>
          </a:p>
        </p:txBody>
      </p:sp>
    </p:spTree>
    <p:extLst>
      <p:ext uri="{BB962C8B-B14F-4D97-AF65-F5344CB8AC3E}">
        <p14:creationId xmlns:p14="http://schemas.microsoft.com/office/powerpoint/2010/main" val="246282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err="1"/>
              <a:t>Forelesingsnotat</a:t>
            </a:r>
            <a:r>
              <a:rPr lang="nb-NO" b="1"/>
              <a:t>:</a:t>
            </a:r>
          </a:p>
          <a:p>
            <a:r>
              <a:rPr lang="nb-NO" err="1"/>
              <a:t>Mykje</a:t>
            </a:r>
            <a:r>
              <a:rPr lang="nb-NO"/>
              <a:t> av strukturen i laget blir skapt nettopp i styremøta.</a:t>
            </a:r>
          </a:p>
          <a:p>
            <a:endParaRPr lang="nb-NO"/>
          </a:p>
          <a:p>
            <a:r>
              <a:rPr lang="nn-NO"/>
              <a:t>Styret bør på starten av styreperioden ta utgangspunkt i lokallaget sin arbeidsplan for å konkretisere eit </a:t>
            </a:r>
            <a:r>
              <a:rPr lang="nn-NO">
                <a:hlinkClick r:id="rId3"/>
              </a:rPr>
              <a:t>årshjul</a:t>
            </a:r>
            <a:r>
              <a:rPr lang="nn-NO"/>
              <a:t> med fristar og ansvar, som styret kan følgje gjennom året. Dette vil sørge for framdrift i styrearbeidet.</a:t>
            </a:r>
          </a:p>
          <a:p>
            <a:endParaRPr lang="nb-NO"/>
          </a:p>
          <a:p>
            <a:r>
              <a:rPr lang="nb-NO"/>
              <a:t>Styremøta bør starte med å gå gjennom referatet </a:t>
            </a:r>
            <a:r>
              <a:rPr lang="nb-NO" err="1"/>
              <a:t>frå</a:t>
            </a:r>
            <a:r>
              <a:rPr lang="nb-NO"/>
              <a:t> forrige møte, for å kvalitetssikre framdrifta i arbeidet.</a:t>
            </a:r>
          </a:p>
          <a:p>
            <a:endParaRPr lang="nb-NO"/>
          </a:p>
          <a:p>
            <a:r>
              <a:rPr lang="nb-NO"/>
              <a:t>Avslutt med møtekritikk</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29</a:t>
            </a:fld>
            <a:endParaRPr lang="nb-NO"/>
          </a:p>
        </p:txBody>
      </p:sp>
    </p:spTree>
    <p:extLst>
      <p:ext uri="{BB962C8B-B14F-4D97-AF65-F5344CB8AC3E}">
        <p14:creationId xmlns:p14="http://schemas.microsoft.com/office/powerpoint/2010/main" val="2775833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err="1"/>
              <a:t>Forelesingsnotat</a:t>
            </a:r>
            <a:r>
              <a:rPr lang="nb-NO" b="1"/>
              <a:t>:</a:t>
            </a:r>
          </a:p>
          <a:p>
            <a:endParaRPr lang="nb-NO"/>
          </a:p>
          <a:p>
            <a:r>
              <a:rPr lang="nb-NO"/>
              <a:t>Kvalitetssjekk av sakslista: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 Sakslistene og møtegjennomføringa bør </a:t>
            </a:r>
            <a:r>
              <a:rPr lang="nb-NO" err="1"/>
              <a:t>byggast</a:t>
            </a:r>
            <a:r>
              <a:rPr lang="nb-NO"/>
              <a:t> opp slik at er sikra god nok tid til </a:t>
            </a:r>
            <a:r>
              <a:rPr lang="nb-NO" err="1"/>
              <a:t>dei</a:t>
            </a:r>
            <a:r>
              <a:rPr lang="nb-NO"/>
              <a:t> </a:t>
            </a:r>
            <a:r>
              <a:rPr lang="nb-NO" err="1"/>
              <a:t>tyngte</a:t>
            </a:r>
            <a:r>
              <a:rPr lang="nb-NO"/>
              <a:t> sakene.</a:t>
            </a:r>
            <a:r>
              <a:rPr lang="nn-NO"/>
              <a:t> </a:t>
            </a:r>
          </a:p>
          <a:p>
            <a:r>
              <a:rPr lang="nb-NO"/>
              <a:t>- Kan alle glede seg til møtet0</a:t>
            </a:r>
          </a:p>
          <a:p>
            <a:r>
              <a:rPr lang="nb-NO"/>
              <a:t>- Fast sak: Gjennomgang av referat </a:t>
            </a:r>
            <a:r>
              <a:rPr lang="nb-NO" err="1"/>
              <a:t>frå</a:t>
            </a:r>
            <a:r>
              <a:rPr lang="nb-NO"/>
              <a:t> sist.</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n-NO"/>
              <a:t>Skriv referat med oppfølgingspunkt til dei ulike sakene. Få med arbeidsoppgåver som skal løysast før neste møte, med klar ansvarsdeling.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30</a:t>
            </a:fld>
            <a:endParaRPr lang="nb-NO"/>
          </a:p>
        </p:txBody>
      </p:sp>
    </p:spTree>
    <p:extLst>
      <p:ext uri="{BB962C8B-B14F-4D97-AF65-F5344CB8AC3E}">
        <p14:creationId xmlns:p14="http://schemas.microsoft.com/office/powerpoint/2010/main" val="313060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anose="020B0604020202020204" pitchFamily="34" charset="0"/>
              <a:buNone/>
            </a:pPr>
            <a:r>
              <a:rPr lang="nn-NO" sz="2000" b="1"/>
              <a:t>Forelesingsnotat:</a:t>
            </a:r>
          </a:p>
          <a:p>
            <a:pPr marL="0" indent="0">
              <a:buFont typeface="Arial" panose="020B0604020202020204" pitchFamily="34" charset="0"/>
              <a:buNone/>
            </a:pPr>
            <a:endParaRPr lang="nn-NO" sz="2000" b="1"/>
          </a:p>
          <a:p>
            <a:pPr>
              <a:buFont typeface="Arial" panose="020B0604020202020204" pitchFamily="34" charset="0"/>
              <a:buNone/>
            </a:pPr>
            <a:r>
              <a:rPr lang="nn-NO" sz="2000"/>
              <a:t>Om møta er godt førebudd og strukturert, blir gjennomføringa enklare.</a:t>
            </a:r>
          </a:p>
          <a:p>
            <a:pPr marL="342900" indent="-342900">
              <a:buFontTx/>
              <a:buChar char="-"/>
            </a:pPr>
            <a:r>
              <a:rPr lang="nn-NO" sz="2000"/>
              <a:t>Tidsrammer for møtet bør vere avklart i framkant, slik at deltakarane veit kva dei kjem til.</a:t>
            </a:r>
          </a:p>
          <a:p>
            <a:pPr marL="342900" indent="-342900">
              <a:buFontTx/>
              <a:buChar char="-"/>
            </a:pPr>
            <a:r>
              <a:rPr lang="nn-NO" sz="2000"/>
              <a:t>Sakliste og/eller tema bør også gjerast kjent på førehand, slik at problemstillingane kjem tydeleg fram. </a:t>
            </a:r>
          </a:p>
          <a:p>
            <a:pPr marL="342900" indent="-342900">
              <a:buFontTx/>
              <a:buChar char="-"/>
            </a:pPr>
            <a:r>
              <a:rPr lang="nn-NO" sz="2000"/>
              <a:t>Sakspapir bør sendast ut ei veke på førehand. Legg ved referat frå </a:t>
            </a:r>
            <a:r>
              <a:rPr lang="nn-NO" sz="2000" err="1"/>
              <a:t>forrige</a:t>
            </a:r>
            <a:r>
              <a:rPr lang="nn-NO" sz="2000"/>
              <a:t> møte og oppdatert årshjul.</a:t>
            </a:r>
          </a:p>
          <a:p>
            <a:pPr>
              <a:buFont typeface="Arial" panose="020B0604020202020204" pitchFamily="34" charset="0"/>
              <a:buNone/>
            </a:pPr>
            <a:endParaRPr lang="nn-NO" sz="2000"/>
          </a:p>
          <a:p>
            <a:pPr>
              <a:buFont typeface="Arial" panose="020B0604020202020204" pitchFamily="34" charset="0"/>
              <a:buNone/>
            </a:pPr>
            <a:r>
              <a:rPr lang="nn-NO" sz="2000"/>
              <a:t>Viktig med eigen referent frå møtet, slik at møteleiar kan konsentrere seg om å leie møtet, og slik at styret har eit notat å følgje opp i etterkant av møtet.</a:t>
            </a:r>
          </a:p>
          <a:p>
            <a:pPr>
              <a:buFont typeface="Arial" panose="020B0604020202020204" pitchFamily="34" charset="0"/>
              <a:buNone/>
            </a:pPr>
            <a:endParaRPr lang="nn-NO" sz="2000"/>
          </a:p>
          <a:p>
            <a:pPr>
              <a:buFont typeface="Arial" panose="020B0604020202020204" pitchFamily="34" charset="0"/>
              <a:buNone/>
            </a:pPr>
            <a:r>
              <a:rPr lang="nn-NO" sz="2000"/>
              <a:t>NB! Dette er enkle og greie reglar for mindre møter. Om de skal ha større og meir formelle møter, er det viktig at de har meir detaljerte reglar for møtegjennomføring, gjennom eigen </a:t>
            </a:r>
            <a:r>
              <a:rPr lang="nn-NO" sz="2000" err="1"/>
              <a:t>forretningorden</a:t>
            </a:r>
            <a:r>
              <a:rPr lang="nn-NO" sz="2000"/>
              <a:t>.</a:t>
            </a:r>
          </a:p>
          <a:p>
            <a:pPr>
              <a:buFont typeface="Arial" panose="020B0604020202020204" pitchFamily="34" charset="0"/>
              <a:buNone/>
            </a:pPr>
            <a:endParaRPr lang="nn-NO" sz="2000"/>
          </a:p>
          <a:p>
            <a:pPr>
              <a:buFont typeface="Arial" panose="020B0604020202020204" pitchFamily="34" charset="0"/>
              <a:buNone/>
            </a:pPr>
            <a:r>
              <a:rPr lang="nn-NO" sz="2000" b="1"/>
              <a:t>Har de andre erfaring med andre grep for å lage gode møter?</a:t>
            </a: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31</a:t>
            </a:fld>
            <a:endParaRPr lang="nb-NO"/>
          </a:p>
        </p:txBody>
      </p:sp>
    </p:spTree>
    <p:extLst>
      <p:ext uri="{BB962C8B-B14F-4D97-AF65-F5344CB8AC3E}">
        <p14:creationId xmlns:p14="http://schemas.microsoft.com/office/powerpoint/2010/main" val="3264026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err="1"/>
              <a:t>Forelesingsnotat</a:t>
            </a:r>
            <a:r>
              <a:rPr lang="nb-NO" b="1"/>
              <a:t>:</a:t>
            </a:r>
          </a:p>
          <a:p>
            <a:pPr>
              <a:buFont typeface="Arial" panose="020B0604020202020204" pitchFamily="34" charset="0"/>
              <a:buNone/>
            </a:pPr>
            <a:endParaRPr lang="nn-NO" sz="1200"/>
          </a:p>
          <a:p>
            <a:pPr>
              <a:buFont typeface="Arial" panose="020B0604020202020204" pitchFamily="34" charset="0"/>
              <a:buNone/>
            </a:pPr>
            <a:r>
              <a:rPr lang="nn-NO" sz="1200"/>
              <a:t>Møteleiaren er sjølvsagt den som har mest påverknad på om det blir eit godt møte eller ei, og som i størst mogleg grad kan sikre at møtedeltakarane går frå møtet med eit godt inntrykk av møtet.</a:t>
            </a:r>
          </a:p>
          <a:p>
            <a:pPr>
              <a:buFont typeface="Arial" panose="020B0604020202020204" pitchFamily="34" charset="0"/>
              <a:buNone/>
            </a:pPr>
            <a:endParaRPr lang="nn-NO" sz="1200"/>
          </a:p>
          <a:p>
            <a:pPr>
              <a:buFont typeface="Arial" panose="020B0604020202020204" pitchFamily="34" charset="0"/>
              <a:buNone/>
            </a:pPr>
            <a:r>
              <a:rPr lang="nn-NO" sz="1200"/>
              <a:t>Hugs å ønskje alle velkomen, og handhels gjerne på nye deltakarar (når smittevernet </a:t>
            </a:r>
            <a:r>
              <a:rPr lang="nn-NO" sz="1200" err="1"/>
              <a:t>tilllet</a:t>
            </a:r>
            <a:r>
              <a:rPr lang="nn-NO" sz="1200"/>
              <a:t> det), slik at dei føler seg ekstra velkomen frå start.</a:t>
            </a:r>
          </a:p>
          <a:p>
            <a:pPr>
              <a:buFont typeface="Arial" panose="020B0604020202020204" pitchFamily="34" charset="0"/>
              <a:buNone/>
            </a:pPr>
            <a:endParaRPr lang="nn-NO" sz="1200"/>
          </a:p>
          <a:p>
            <a:pPr>
              <a:buFont typeface="Arial" panose="020B0604020202020204" pitchFamily="34" charset="0"/>
              <a:buNone/>
            </a:pPr>
            <a:r>
              <a:rPr lang="nn-NO" sz="1200"/>
              <a:t>Møteleiaren bør rekne god tid til spørsmål og kommentarar frå møtedeltakarane i planlegginga av møtet, slik at ein ikkje får for knapp tid.</a:t>
            </a:r>
          </a:p>
          <a:p>
            <a:pPr>
              <a:buFont typeface="Arial" panose="020B0604020202020204" pitchFamily="34" charset="0"/>
              <a:buNone/>
            </a:pPr>
            <a:endParaRPr lang="nn-NO" sz="1200"/>
          </a:p>
          <a:p>
            <a:pPr>
              <a:buFont typeface="Arial" panose="020B0604020202020204" pitchFamily="34" charset="0"/>
              <a:buNone/>
            </a:pPr>
            <a:r>
              <a:rPr lang="nn-NO" sz="1200"/>
              <a:t>Møteleiar må balansere mellom å styre ordet og sjølv ta ordet, slik at ein ikkje blir for dominerande i diskusjonane.</a:t>
            </a:r>
          </a:p>
          <a:p>
            <a:pPr>
              <a:buFont typeface="Arial" panose="020B0604020202020204" pitchFamily="34" charset="0"/>
              <a:buNone/>
            </a:pPr>
            <a:endParaRPr lang="nn-NO" sz="1200"/>
          </a:p>
          <a:p>
            <a:pPr>
              <a:buFont typeface="Arial" panose="020B0604020202020204" pitchFamily="34" charset="0"/>
              <a:buNone/>
            </a:pPr>
            <a:r>
              <a:rPr lang="nn-NO" sz="1200"/>
              <a:t>Møteleiar bør sørge for å sjå </a:t>
            </a:r>
            <a:r>
              <a:rPr lang="nn-NO" sz="1200" i="1"/>
              <a:t>alle</a:t>
            </a:r>
            <a:r>
              <a:rPr lang="nn-NO" sz="1200"/>
              <a:t> deltakarane, og aktivt invitere til å fram ulike syn i dei ulike sakene.</a:t>
            </a:r>
          </a:p>
          <a:p>
            <a:pPr marL="0" indent="0">
              <a:buFont typeface="Arial" panose="020B0604020202020204" pitchFamily="34" charset="0"/>
              <a:buNone/>
            </a:pP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32</a:t>
            </a:fld>
            <a:endParaRPr lang="nb-NO"/>
          </a:p>
        </p:txBody>
      </p:sp>
    </p:spTree>
    <p:extLst>
      <p:ext uri="{BB962C8B-B14F-4D97-AF65-F5344CB8AC3E}">
        <p14:creationId xmlns:p14="http://schemas.microsoft.com/office/powerpoint/2010/main" val="2798909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err="1"/>
              <a:t>Forelesingsnotat</a:t>
            </a:r>
            <a:r>
              <a:rPr lang="nb-NO" b="1"/>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Stadig </a:t>
            </a:r>
            <a:r>
              <a:rPr lang="nb-NO" sz="1200" kern="1200" err="1">
                <a:solidFill>
                  <a:schemeClr val="tx1"/>
                </a:solidFill>
                <a:effectLst/>
                <a:latin typeface="+mn-lt"/>
                <a:ea typeface="+mn-ea"/>
                <a:cs typeface="+mn-cs"/>
              </a:rPr>
              <a:t>fleire</a:t>
            </a:r>
            <a:r>
              <a:rPr lang="nb-NO" sz="1200" kern="1200">
                <a:solidFill>
                  <a:schemeClr val="tx1"/>
                </a:solidFill>
                <a:effectLst/>
                <a:latin typeface="+mn-lt"/>
                <a:ea typeface="+mn-ea"/>
                <a:cs typeface="+mn-cs"/>
              </a:rPr>
              <a:t> møter blir gjennomført på skjerm. Gjennom fylkessekretæren din kan du bestille møterom i SV sitt system, Zoom-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Her er </a:t>
            </a:r>
            <a:r>
              <a:rPr lang="nb-NO" sz="1200" kern="1200" err="1">
                <a:solidFill>
                  <a:schemeClr val="tx1"/>
                </a:solidFill>
                <a:effectLst/>
                <a:latin typeface="+mn-lt"/>
                <a:ea typeface="+mn-ea"/>
                <a:cs typeface="+mn-cs"/>
              </a:rPr>
              <a:t>nokre</a:t>
            </a:r>
            <a:r>
              <a:rPr lang="nb-NO" sz="1200" kern="1200">
                <a:solidFill>
                  <a:schemeClr val="tx1"/>
                </a:solidFill>
                <a:effectLst/>
                <a:latin typeface="+mn-lt"/>
                <a:ea typeface="+mn-ea"/>
                <a:cs typeface="+mn-cs"/>
              </a:rPr>
              <a:t> gode tekniske tips for gjennomføring av digitale møter på Zoom.</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(Gå gjennom punkta på lysarket)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Om de gjennomfører </a:t>
            </a:r>
            <a:r>
              <a:rPr lang="nb-NO" sz="1200" kern="1200" err="1">
                <a:solidFill>
                  <a:schemeClr val="tx1"/>
                </a:solidFill>
                <a:effectLst/>
                <a:latin typeface="+mn-lt"/>
                <a:ea typeface="+mn-ea"/>
                <a:cs typeface="+mn-cs"/>
              </a:rPr>
              <a:t>eit</a:t>
            </a:r>
            <a:r>
              <a:rPr lang="nb-NO" sz="1200" kern="1200">
                <a:solidFill>
                  <a:schemeClr val="tx1"/>
                </a:solidFill>
                <a:effectLst/>
                <a:latin typeface="+mn-lt"/>
                <a:ea typeface="+mn-ea"/>
                <a:cs typeface="+mn-cs"/>
              </a:rPr>
              <a:t> fysisk møte, men der </a:t>
            </a:r>
            <a:r>
              <a:rPr lang="nb-NO" sz="1200" kern="1200" err="1">
                <a:solidFill>
                  <a:schemeClr val="tx1"/>
                </a:solidFill>
                <a:effectLst/>
                <a:latin typeface="+mn-lt"/>
                <a:ea typeface="+mn-ea"/>
                <a:cs typeface="+mn-cs"/>
              </a:rPr>
              <a:t>nokre</a:t>
            </a:r>
            <a:r>
              <a:rPr lang="nb-NO" sz="1200" kern="1200">
                <a:solidFill>
                  <a:schemeClr val="tx1"/>
                </a:solidFill>
                <a:effectLst/>
                <a:latin typeface="+mn-lt"/>
                <a:ea typeface="+mn-ea"/>
                <a:cs typeface="+mn-cs"/>
              </a:rPr>
              <a:t> av </a:t>
            </a:r>
            <a:r>
              <a:rPr lang="nb-NO" sz="1200" kern="1200" err="1">
                <a:solidFill>
                  <a:schemeClr val="tx1"/>
                </a:solidFill>
                <a:effectLst/>
                <a:latin typeface="+mn-lt"/>
                <a:ea typeface="+mn-ea"/>
                <a:cs typeface="+mn-cs"/>
              </a:rPr>
              <a:t>deltakarane</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deltek</a:t>
            </a:r>
            <a:r>
              <a:rPr lang="nb-NO" sz="1200" kern="1200">
                <a:solidFill>
                  <a:schemeClr val="tx1"/>
                </a:solidFill>
                <a:effectLst/>
                <a:latin typeface="+mn-lt"/>
                <a:ea typeface="+mn-ea"/>
                <a:cs typeface="+mn-cs"/>
              </a:rPr>
              <a:t> på skjerm, så tenk over </a:t>
            </a:r>
            <a:r>
              <a:rPr lang="nb-NO" sz="1200" kern="1200" err="1">
                <a:solidFill>
                  <a:schemeClr val="tx1"/>
                </a:solidFill>
                <a:effectLst/>
                <a:latin typeface="+mn-lt"/>
                <a:ea typeface="+mn-ea"/>
                <a:cs typeface="+mn-cs"/>
              </a:rPr>
              <a:t>korleis</a:t>
            </a:r>
            <a:r>
              <a:rPr lang="nb-NO" sz="1200" kern="1200">
                <a:solidFill>
                  <a:schemeClr val="tx1"/>
                </a:solidFill>
                <a:effectLst/>
                <a:latin typeface="+mn-lt"/>
                <a:ea typeface="+mn-ea"/>
                <a:cs typeface="+mn-cs"/>
              </a:rPr>
              <a:t> balansen mellom fysisk og digital deltaking er, slik at alle føler seg som likeverdige </a:t>
            </a:r>
            <a:r>
              <a:rPr lang="nb-NO" sz="1200" kern="1200" err="1">
                <a:solidFill>
                  <a:schemeClr val="tx1"/>
                </a:solidFill>
                <a:effectLst/>
                <a:latin typeface="+mn-lt"/>
                <a:ea typeface="+mn-ea"/>
                <a:cs typeface="+mn-cs"/>
              </a:rPr>
              <a:t>møtedeltakarar</a:t>
            </a:r>
            <a:r>
              <a:rPr lang="nb-NO" sz="1200" kern="1200">
                <a:solidFill>
                  <a:schemeClr val="tx1"/>
                </a:solidFill>
                <a:effectLst/>
                <a:latin typeface="+mn-lt"/>
                <a:ea typeface="+mn-ea"/>
                <a:cs typeface="+mn-cs"/>
              </a:rPr>
              <a:t>. Dersom det </a:t>
            </a:r>
            <a:r>
              <a:rPr lang="nb-NO" sz="1200" kern="1200" err="1">
                <a:solidFill>
                  <a:schemeClr val="tx1"/>
                </a:solidFill>
                <a:effectLst/>
                <a:latin typeface="+mn-lt"/>
                <a:ea typeface="+mn-ea"/>
                <a:cs typeface="+mn-cs"/>
              </a:rPr>
              <a:t>berre</a:t>
            </a:r>
            <a:r>
              <a:rPr lang="nb-NO" sz="1200" kern="1200">
                <a:solidFill>
                  <a:schemeClr val="tx1"/>
                </a:solidFill>
                <a:effectLst/>
                <a:latin typeface="+mn-lt"/>
                <a:ea typeface="+mn-ea"/>
                <a:cs typeface="+mn-cs"/>
              </a:rPr>
              <a:t> er </a:t>
            </a:r>
            <a:r>
              <a:rPr lang="nb-NO" sz="1200" kern="1200" err="1">
                <a:solidFill>
                  <a:schemeClr val="tx1"/>
                </a:solidFill>
                <a:effectLst/>
                <a:latin typeface="+mn-lt"/>
                <a:ea typeface="+mn-ea"/>
                <a:cs typeface="+mn-cs"/>
              </a:rPr>
              <a:t>ein</a:t>
            </a:r>
            <a:r>
              <a:rPr lang="nb-NO" sz="1200" kern="1200">
                <a:solidFill>
                  <a:schemeClr val="tx1"/>
                </a:solidFill>
                <a:effectLst/>
                <a:latin typeface="+mn-lt"/>
                <a:ea typeface="+mn-ea"/>
                <a:cs typeface="+mn-cs"/>
              </a:rPr>
              <a:t> person som </a:t>
            </a:r>
            <a:r>
              <a:rPr lang="nb-NO" sz="1200" kern="1200" err="1">
                <a:solidFill>
                  <a:schemeClr val="tx1"/>
                </a:solidFill>
                <a:effectLst/>
                <a:latin typeface="+mn-lt"/>
                <a:ea typeface="+mn-ea"/>
                <a:cs typeface="+mn-cs"/>
              </a:rPr>
              <a:t>deltek</a:t>
            </a:r>
            <a:r>
              <a:rPr lang="nb-NO" sz="1200" kern="1200">
                <a:solidFill>
                  <a:schemeClr val="tx1"/>
                </a:solidFill>
                <a:effectLst/>
                <a:latin typeface="+mn-lt"/>
                <a:ea typeface="+mn-ea"/>
                <a:cs typeface="+mn-cs"/>
              </a:rPr>
              <a:t> på skjerm, kan dette </a:t>
            </a:r>
            <a:r>
              <a:rPr lang="nb-NO" sz="1200" kern="1200" err="1">
                <a:solidFill>
                  <a:schemeClr val="tx1"/>
                </a:solidFill>
                <a:effectLst/>
                <a:latin typeface="+mn-lt"/>
                <a:ea typeface="+mn-ea"/>
                <a:cs typeface="+mn-cs"/>
              </a:rPr>
              <a:t>vere</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ekskluderande</a:t>
            </a:r>
            <a:r>
              <a:rPr lang="nb-NO" sz="1200" kern="1200">
                <a:solidFill>
                  <a:schemeClr val="tx1"/>
                </a:solidFill>
                <a:effectLst/>
                <a:latin typeface="+mn-lt"/>
                <a:ea typeface="+mn-ea"/>
                <a:cs typeface="+mn-cs"/>
              </a:rPr>
              <a:t>. Lag heller mindre grupper av </a:t>
            </a:r>
            <a:r>
              <a:rPr lang="nb-NO" sz="1200" kern="1200" err="1">
                <a:solidFill>
                  <a:schemeClr val="tx1"/>
                </a:solidFill>
                <a:effectLst/>
                <a:latin typeface="+mn-lt"/>
                <a:ea typeface="+mn-ea"/>
                <a:cs typeface="+mn-cs"/>
              </a:rPr>
              <a:t>deltakarar</a:t>
            </a:r>
            <a:r>
              <a:rPr lang="nb-NO" sz="1200" kern="1200">
                <a:solidFill>
                  <a:schemeClr val="tx1"/>
                </a:solidFill>
                <a:effectLst/>
                <a:latin typeface="+mn-lt"/>
                <a:ea typeface="+mn-ea"/>
                <a:cs typeface="+mn-cs"/>
              </a:rPr>
              <a:t> som kan delta på same skjerm, slik at alle </a:t>
            </a:r>
            <a:r>
              <a:rPr lang="nb-NO" sz="1200" kern="1200" err="1">
                <a:solidFill>
                  <a:schemeClr val="tx1"/>
                </a:solidFill>
                <a:effectLst/>
                <a:latin typeface="+mn-lt"/>
                <a:ea typeface="+mn-ea"/>
                <a:cs typeface="+mn-cs"/>
              </a:rPr>
              <a:t>sit</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saman</a:t>
            </a:r>
            <a:r>
              <a:rPr lang="nb-NO" sz="1200" kern="1200">
                <a:solidFill>
                  <a:schemeClr val="tx1"/>
                </a:solidFill>
                <a:effectLst/>
                <a:latin typeface="+mn-lt"/>
                <a:ea typeface="+mn-ea"/>
                <a:cs typeface="+mn-cs"/>
              </a:rPr>
              <a:t> med </a:t>
            </a:r>
            <a:r>
              <a:rPr lang="nb-NO" sz="1200" kern="1200" err="1">
                <a:solidFill>
                  <a:schemeClr val="tx1"/>
                </a:solidFill>
                <a:effectLst/>
                <a:latin typeface="+mn-lt"/>
                <a:ea typeface="+mn-ea"/>
                <a:cs typeface="+mn-cs"/>
              </a:rPr>
              <a:t>nokon</a:t>
            </a:r>
            <a:r>
              <a:rPr lang="nb-NO" sz="1200" kern="1200">
                <a:solidFill>
                  <a:schemeClr val="tx1"/>
                </a:solidFill>
                <a:effectLst/>
                <a:latin typeface="+mn-lt"/>
                <a:ea typeface="+mn-ea"/>
                <a:cs typeface="+mn-cs"/>
              </a:rPr>
              <a:t>.</a:t>
            </a: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33</a:t>
            </a:fld>
            <a:endParaRPr lang="nb-NO"/>
          </a:p>
        </p:txBody>
      </p:sp>
    </p:spTree>
    <p:extLst>
      <p:ext uri="{BB962C8B-B14F-4D97-AF65-F5344CB8AC3E}">
        <p14:creationId xmlns:p14="http://schemas.microsoft.com/office/powerpoint/2010/main" val="1948403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err="1">
                <a:solidFill>
                  <a:schemeClr val="tx1"/>
                </a:solidFill>
                <a:effectLst/>
                <a:latin typeface="+mn-lt"/>
                <a:ea typeface="+mn-ea"/>
                <a:cs typeface="+mn-cs"/>
              </a:rPr>
              <a:t>Forelesingsnotat</a:t>
            </a:r>
            <a:r>
              <a:rPr lang="nb-NO" sz="1200" b="1" i="0" u="none" strike="noStrike" kern="1200">
                <a:solidFill>
                  <a:schemeClr val="tx1"/>
                </a:solidFill>
                <a:effectLst/>
                <a:latin typeface="+mn-lt"/>
                <a:ea typeface="+mn-ea"/>
                <a:cs typeface="+mn-cs"/>
              </a:rPr>
              <a:t>:</a:t>
            </a:r>
          </a:p>
          <a:p>
            <a:r>
              <a:rPr lang="nb-NO" sz="1200" b="0" i="0" u="none" strike="noStrike" kern="1200">
                <a:solidFill>
                  <a:schemeClr val="tx1"/>
                </a:solidFill>
                <a:effectLst/>
                <a:latin typeface="+mn-lt"/>
                <a:ea typeface="+mn-ea"/>
                <a:cs typeface="+mn-cs"/>
              </a:rPr>
              <a:t>Dersom lokallaget har fått valgt inn representanter i kommunestyret er det viktig at dere får til et godt samarbeid, slik at lokallaget også føler eierskap til de sakene SV jobber med i kommunestyret og at de som er folkevalgte på den andre siden involveres i det øvrige arbeidet i laget. </a:t>
            </a:r>
          </a:p>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 hvor kommunestyregruppen i utgangspunktet ikke overlapper med lokallagsstyret bør en av kommunestyrerepresentantene, fortrinnsvis gruppelederen, sitte i styret eller møte på styremøtene slik at lokallaget er godt orientert om hva som skjer i lokalpolitikken.</a:t>
            </a:r>
            <a:br>
              <a:rPr lang="nb-NO" sz="1200" b="0" i="0" u="none" strike="noStrike" kern="1200">
                <a:solidFill>
                  <a:schemeClr val="tx1"/>
                </a:solidFill>
                <a:effectLst/>
                <a:latin typeface="+mn-lt"/>
                <a:ea typeface="+mn-ea"/>
                <a:cs typeface="+mn-cs"/>
              </a:rPr>
            </a:br>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Dere bør etablere faste møter knyttet til kommunestyremøtene der de viktigste sakene diskuteres mellom styret og kommunestyregruppen. Dersom det er mulig kan man også invitere til medlemsmøte i forkant av kommunestyremøtene. Det bør man særlig vurdere å gjøre når større eller kontroversielle saker skal behandles. Kanskje det også kan arrangeres som et åpent møte for alle interesserte? Det kan også være en fin mulighet til å la innbyggere som ikke nødvendigvis er medlem i partiet kunne høre om og spørre om SVs standpunkt. </a:t>
            </a:r>
          </a:p>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Dersom det </a:t>
            </a:r>
            <a:r>
              <a:rPr lang="nb-NO" sz="1200" b="0" i="0" u="none" strike="noStrike" kern="1200" err="1">
                <a:solidFill>
                  <a:schemeClr val="tx1"/>
                </a:solidFill>
                <a:effectLst/>
                <a:latin typeface="+mn-lt"/>
                <a:ea typeface="+mn-ea"/>
                <a:cs typeface="+mn-cs"/>
              </a:rPr>
              <a:t>ikkje</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sit</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nokon</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frå</a:t>
            </a:r>
            <a:r>
              <a:rPr lang="nb-NO" sz="1200" b="0" i="0" u="none" strike="noStrike" kern="1200">
                <a:solidFill>
                  <a:schemeClr val="tx1"/>
                </a:solidFill>
                <a:effectLst/>
                <a:latin typeface="+mn-lt"/>
                <a:ea typeface="+mn-ea"/>
                <a:cs typeface="+mn-cs"/>
              </a:rPr>
              <a:t> styret i kommunestyret bør også </a:t>
            </a:r>
            <a:r>
              <a:rPr lang="nb-NO" sz="1200" b="0" i="0" u="none" strike="noStrike" kern="1200" err="1">
                <a:solidFill>
                  <a:schemeClr val="tx1"/>
                </a:solidFill>
                <a:effectLst/>
                <a:latin typeface="+mn-lt"/>
                <a:ea typeface="+mn-ea"/>
                <a:cs typeface="+mn-cs"/>
              </a:rPr>
              <a:t>leiar</a:t>
            </a:r>
            <a:r>
              <a:rPr lang="nb-NO" sz="1200" b="0" i="0" u="none" strike="noStrike" kern="1200">
                <a:solidFill>
                  <a:schemeClr val="tx1"/>
                </a:solidFill>
                <a:effectLst/>
                <a:latin typeface="+mn-lt"/>
                <a:ea typeface="+mn-ea"/>
                <a:cs typeface="+mn-cs"/>
              </a:rPr>
              <a:t> eller </a:t>
            </a:r>
            <a:r>
              <a:rPr lang="nb-NO" sz="1200" b="0" i="0" u="none" strike="noStrike" kern="1200" err="1">
                <a:solidFill>
                  <a:schemeClr val="tx1"/>
                </a:solidFill>
                <a:effectLst/>
                <a:latin typeface="+mn-lt"/>
                <a:ea typeface="+mn-ea"/>
                <a:cs typeface="+mn-cs"/>
              </a:rPr>
              <a:t>nokon</a:t>
            </a:r>
            <a:r>
              <a:rPr lang="nb-NO" sz="1200" b="0" i="0" u="none" strike="noStrike" kern="1200">
                <a:solidFill>
                  <a:schemeClr val="tx1"/>
                </a:solidFill>
                <a:effectLst/>
                <a:latin typeface="+mn-lt"/>
                <a:ea typeface="+mn-ea"/>
                <a:cs typeface="+mn-cs"/>
              </a:rPr>
              <a:t> andre </a:t>
            </a:r>
            <a:r>
              <a:rPr lang="nb-NO" sz="1200" b="0" i="0" u="none" strike="noStrike" kern="1200" err="1">
                <a:solidFill>
                  <a:schemeClr val="tx1"/>
                </a:solidFill>
                <a:effectLst/>
                <a:latin typeface="+mn-lt"/>
                <a:ea typeface="+mn-ea"/>
                <a:cs typeface="+mn-cs"/>
              </a:rPr>
              <a:t>frå</a:t>
            </a:r>
            <a:r>
              <a:rPr lang="nb-NO" sz="1200" b="0" i="0" u="none" strike="noStrike" kern="1200">
                <a:solidFill>
                  <a:schemeClr val="tx1"/>
                </a:solidFill>
                <a:effectLst/>
                <a:latin typeface="+mn-lt"/>
                <a:ea typeface="+mn-ea"/>
                <a:cs typeface="+mn-cs"/>
              </a:rPr>
              <a:t> lokallagstyret delta på gruppemøte til </a:t>
            </a:r>
            <a:r>
              <a:rPr lang="nb-NO" sz="1200" b="0" i="0" u="none" strike="noStrike" kern="1200" err="1">
                <a:solidFill>
                  <a:schemeClr val="tx1"/>
                </a:solidFill>
                <a:effectLst/>
                <a:latin typeface="+mn-lt"/>
                <a:ea typeface="+mn-ea"/>
                <a:cs typeface="+mn-cs"/>
              </a:rPr>
              <a:t>dei</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folkevalte</a:t>
            </a:r>
            <a:r>
              <a:rPr lang="nb-NO" sz="1200" b="0" i="0" u="none" strike="noStrike" kern="1200">
                <a:solidFill>
                  <a:schemeClr val="tx1"/>
                </a:solidFill>
                <a:effectLst/>
                <a:latin typeface="+mn-lt"/>
                <a:ea typeface="+mn-ea"/>
                <a:cs typeface="+mn-cs"/>
              </a:rPr>
              <a:t>. </a:t>
            </a:r>
          </a:p>
          <a:p>
            <a:endParaRPr lang="nb-NO" sz="1200" b="0" i="0" u="none" strike="noStrike" kern="1200">
              <a:solidFill>
                <a:schemeClr val="tx1"/>
              </a:solidFill>
              <a:effectLst/>
              <a:latin typeface="+mn-lt"/>
              <a:ea typeface="+mn-ea"/>
              <a:cs typeface="+mn-cs"/>
            </a:endParaRPr>
          </a:p>
          <a:p>
            <a:r>
              <a:rPr lang="nb-NO" sz="1200" b="0" i="0" u="none" strike="noStrike" kern="1200" err="1">
                <a:solidFill>
                  <a:schemeClr val="tx1"/>
                </a:solidFill>
                <a:effectLst/>
                <a:latin typeface="+mn-lt"/>
                <a:ea typeface="+mn-ea"/>
                <a:cs typeface="+mn-cs"/>
              </a:rPr>
              <a:t>Ein</a:t>
            </a:r>
            <a:r>
              <a:rPr lang="nb-NO" sz="1200" b="0" i="0" u="none" strike="noStrike" kern="1200">
                <a:solidFill>
                  <a:schemeClr val="tx1"/>
                </a:solidFill>
                <a:effectLst/>
                <a:latin typeface="+mn-lt"/>
                <a:ea typeface="+mn-ea"/>
                <a:cs typeface="+mn-cs"/>
              </a:rPr>
              <a:t> anna idé er at </a:t>
            </a:r>
            <a:r>
              <a:rPr lang="nb-NO" sz="1200" b="0" i="0" u="none" strike="noStrike" kern="1200" err="1">
                <a:solidFill>
                  <a:schemeClr val="tx1"/>
                </a:solidFill>
                <a:effectLst/>
                <a:latin typeface="+mn-lt"/>
                <a:ea typeface="+mn-ea"/>
                <a:cs typeface="+mn-cs"/>
              </a:rPr>
              <a:t>ein</a:t>
            </a:r>
            <a:r>
              <a:rPr lang="nb-NO" sz="1200" b="0" i="0" u="none" strike="noStrike" kern="1200">
                <a:solidFill>
                  <a:schemeClr val="tx1"/>
                </a:solidFill>
                <a:effectLst/>
                <a:latin typeface="+mn-lt"/>
                <a:ea typeface="+mn-ea"/>
                <a:cs typeface="+mn-cs"/>
              </a:rPr>
              <a:t> kvart år, gjerne på nyåret, inviterer alle som har </a:t>
            </a:r>
            <a:r>
              <a:rPr lang="nb-NO" sz="1200" b="0" i="0" u="none" strike="noStrike" kern="1200" err="1">
                <a:solidFill>
                  <a:schemeClr val="tx1"/>
                </a:solidFill>
                <a:effectLst/>
                <a:latin typeface="+mn-lt"/>
                <a:ea typeface="+mn-ea"/>
                <a:cs typeface="+mn-cs"/>
              </a:rPr>
              <a:t>folkevalde</a:t>
            </a:r>
            <a:r>
              <a:rPr lang="nb-NO" sz="1200" b="0" i="0" u="none" strike="noStrike" kern="1200">
                <a:solidFill>
                  <a:schemeClr val="tx1"/>
                </a:solidFill>
                <a:effectLst/>
                <a:latin typeface="+mn-lt"/>
                <a:ea typeface="+mn-ea"/>
                <a:cs typeface="+mn-cs"/>
              </a:rPr>
              <a:t> verv i </a:t>
            </a:r>
            <a:r>
              <a:rPr lang="nb-NO" sz="1200" b="0" i="0" u="none" strike="noStrike" kern="1200" err="1">
                <a:solidFill>
                  <a:schemeClr val="tx1"/>
                </a:solidFill>
                <a:effectLst/>
                <a:latin typeface="+mn-lt"/>
                <a:ea typeface="+mn-ea"/>
                <a:cs typeface="+mn-cs"/>
              </a:rPr>
              <a:t>lokallagaet</a:t>
            </a:r>
            <a:r>
              <a:rPr lang="nb-NO" sz="1200" b="0" i="0" u="none" strike="noStrike" kern="1200">
                <a:solidFill>
                  <a:schemeClr val="tx1"/>
                </a:solidFill>
                <a:effectLst/>
                <a:latin typeface="+mn-lt"/>
                <a:ea typeface="+mn-ea"/>
                <a:cs typeface="+mn-cs"/>
              </a:rPr>
              <a:t> der </a:t>
            </a:r>
            <a:r>
              <a:rPr lang="nb-NO" sz="1200" b="0" i="0" u="none" strike="noStrike" kern="1200" err="1">
                <a:solidFill>
                  <a:schemeClr val="tx1"/>
                </a:solidFill>
                <a:effectLst/>
                <a:latin typeface="+mn-lt"/>
                <a:ea typeface="+mn-ea"/>
                <a:cs typeface="+mn-cs"/>
              </a:rPr>
              <a:t>ein</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pratar</a:t>
            </a:r>
            <a:r>
              <a:rPr lang="nb-NO" sz="1200" b="0" i="0" u="none" strike="noStrike" kern="1200">
                <a:solidFill>
                  <a:schemeClr val="tx1"/>
                </a:solidFill>
                <a:effectLst/>
                <a:latin typeface="+mn-lt"/>
                <a:ea typeface="+mn-ea"/>
                <a:cs typeface="+mn-cs"/>
              </a:rPr>
              <a:t> om </a:t>
            </a:r>
            <a:r>
              <a:rPr lang="nb-NO" sz="1200" b="0" i="0" u="none" strike="noStrike" kern="1200" err="1">
                <a:solidFill>
                  <a:schemeClr val="tx1"/>
                </a:solidFill>
                <a:effectLst/>
                <a:latin typeface="+mn-lt"/>
                <a:ea typeface="+mn-ea"/>
                <a:cs typeface="+mn-cs"/>
              </a:rPr>
              <a:t>samarbeidsrutinar</a:t>
            </a:r>
            <a:r>
              <a:rPr lang="nb-NO" sz="1200" b="0" i="0" u="none" strike="noStrike" kern="1200">
                <a:solidFill>
                  <a:schemeClr val="tx1"/>
                </a:solidFill>
                <a:effectLst/>
                <a:latin typeface="+mn-lt"/>
                <a:ea typeface="+mn-ea"/>
                <a:cs typeface="+mn-cs"/>
              </a:rPr>
              <a:t>, rolla som folkevald og kva saker dykk skal prioritere det </a:t>
            </a:r>
            <a:r>
              <a:rPr lang="nb-NO" sz="1200" b="0" i="0" u="none" strike="noStrike" kern="1200" err="1">
                <a:solidFill>
                  <a:schemeClr val="tx1"/>
                </a:solidFill>
                <a:effectLst/>
                <a:latin typeface="+mn-lt"/>
                <a:ea typeface="+mn-ea"/>
                <a:cs typeface="+mn-cs"/>
              </a:rPr>
              <a:t>komandre</a:t>
            </a:r>
            <a:r>
              <a:rPr lang="nb-NO" sz="1200" b="0" i="0" u="none" strike="noStrike" kern="1200">
                <a:solidFill>
                  <a:schemeClr val="tx1"/>
                </a:solidFill>
                <a:effectLst/>
                <a:latin typeface="+mn-lt"/>
                <a:ea typeface="+mn-ea"/>
                <a:cs typeface="+mn-cs"/>
              </a:rPr>
              <a:t> året. </a:t>
            </a:r>
          </a:p>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Dersom det dukker opp politiske uenigheter mellom styret og kommunestyregruppa er det viktig å huske på hva programmet dere har vedtatt sier. Har lokallaget inngått politiske avtaler så vil det også selvfølgelig legge føringer på arbeidet i perioden. Dukker det opp saker som ikke er avklart i program eller avtaler som har stor betydning for kommunen kan det være lurt å la hele lokallaget være med å avgjøre partiets standpunkt på et medlemsmøte. </a:t>
            </a:r>
            <a:br>
              <a:rPr lang="nb-NO" sz="1200" b="0" i="0" u="none" strike="noStrike" kern="1200">
                <a:solidFill>
                  <a:schemeClr val="tx1"/>
                </a:solidFill>
                <a:effectLst/>
                <a:latin typeface="+mn-lt"/>
                <a:ea typeface="+mn-ea"/>
                <a:cs typeface="+mn-cs"/>
              </a:rPr>
            </a:br>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Dersom noe blir helt fastlåst mellom styret og kommunestyregruppa er det verdt å merke seg at ved uenighet i politiske saker, kan lokallagsstyret fatte bindende vedtak overfor representantene i kommunestyret. </a:t>
            </a:r>
            <a:r>
              <a:rPr lang="en-GB"/>
              <a:t>Saka </a:t>
            </a:r>
            <a:r>
              <a:rPr lang="en-GB" err="1"/>
              <a:t>skal</a:t>
            </a:r>
            <a:r>
              <a:rPr lang="en-GB"/>
              <a:t> </a:t>
            </a:r>
            <a:r>
              <a:rPr lang="en-GB" err="1"/>
              <a:t>være</a:t>
            </a:r>
            <a:r>
              <a:rPr lang="en-GB"/>
              <a:t> </a:t>
            </a:r>
            <a:r>
              <a:rPr lang="en-GB" err="1"/>
              <a:t>satt</a:t>
            </a:r>
            <a:r>
              <a:rPr lang="en-GB"/>
              <a:t> </a:t>
            </a:r>
            <a:r>
              <a:rPr lang="en-GB" err="1"/>
              <a:t>opp</a:t>
            </a:r>
            <a:r>
              <a:rPr lang="en-GB"/>
              <a:t> </a:t>
            </a:r>
            <a:r>
              <a:rPr lang="en-GB" err="1"/>
              <a:t>på</a:t>
            </a:r>
            <a:r>
              <a:rPr lang="en-GB"/>
              <a:t> </a:t>
            </a:r>
            <a:r>
              <a:rPr lang="en-GB" err="1"/>
              <a:t>dagsorden</a:t>
            </a:r>
            <a:r>
              <a:rPr lang="en-GB"/>
              <a:t>, </a:t>
            </a:r>
            <a:r>
              <a:rPr lang="en-GB" err="1"/>
              <a:t>og</a:t>
            </a:r>
            <a:r>
              <a:rPr lang="en-GB"/>
              <a:t> </a:t>
            </a:r>
            <a:r>
              <a:rPr lang="en-GB" err="1"/>
              <a:t>kommunestyregruppa</a:t>
            </a:r>
            <a:r>
              <a:rPr lang="en-GB"/>
              <a:t> </a:t>
            </a:r>
            <a:r>
              <a:rPr lang="en-GB" err="1"/>
              <a:t>skal</a:t>
            </a:r>
            <a:r>
              <a:rPr lang="en-GB"/>
              <a:t> </a:t>
            </a:r>
            <a:r>
              <a:rPr lang="en-GB" err="1"/>
              <a:t>være</a:t>
            </a:r>
            <a:r>
              <a:rPr lang="en-GB"/>
              <a:t> </a:t>
            </a:r>
            <a:r>
              <a:rPr lang="en-GB" err="1"/>
              <a:t>innkalt</a:t>
            </a:r>
            <a:r>
              <a:rPr lang="en-GB"/>
              <a:t> </a:t>
            </a:r>
            <a:r>
              <a:rPr lang="en-GB" err="1"/>
              <a:t>til</a:t>
            </a:r>
            <a:r>
              <a:rPr lang="en-GB"/>
              <a:t> </a:t>
            </a:r>
            <a:r>
              <a:rPr lang="en-GB" err="1"/>
              <a:t>møtet</a:t>
            </a:r>
            <a:r>
              <a:rPr lang="en-GB"/>
              <a:t>. </a:t>
            </a:r>
            <a:r>
              <a:rPr lang="nb-NO" sz="1200" b="0" i="0" u="none" strike="noStrike" kern="1200">
                <a:solidFill>
                  <a:schemeClr val="tx1"/>
                </a:solidFill>
                <a:effectLst/>
                <a:latin typeface="+mn-lt"/>
                <a:ea typeface="+mn-ea"/>
                <a:cs typeface="+mn-cs"/>
              </a:rPr>
              <a:t> Slike vedtak skal man ikke ta lett på og bør benyttes som siste utvei. </a:t>
            </a:r>
          </a:p>
          <a:p>
            <a:br>
              <a:rPr lang="nb-NO"/>
            </a:b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35</a:t>
            </a:fld>
            <a:endParaRPr lang="nb-NO"/>
          </a:p>
        </p:txBody>
      </p:sp>
    </p:spTree>
    <p:extLst>
      <p:ext uri="{BB962C8B-B14F-4D97-AF65-F5344CB8AC3E}">
        <p14:creationId xmlns:p14="http://schemas.microsoft.com/office/powerpoint/2010/main" val="4132876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err="1"/>
              <a:t>Forelesingsnotat</a:t>
            </a:r>
            <a:r>
              <a:rPr lang="nb-NO" b="1"/>
              <a:t>:</a:t>
            </a:r>
          </a:p>
          <a:p>
            <a:endParaRPr lang="nn-NO"/>
          </a:p>
          <a:p>
            <a:r>
              <a:rPr lang="nn-NO"/>
              <a:t>På SV sine nettsider finn du undersida Ressursbanken. Dette er ei dynamisk side, som alltid skal vere oppdatert med det du treng. Lista her viser berre nokre av dei ressursane du finn i ressursbanken.</a:t>
            </a:r>
          </a:p>
          <a:p>
            <a:endParaRPr lang="nn-NO"/>
          </a:p>
          <a:p>
            <a:r>
              <a:rPr lang="nn-NO"/>
              <a:t>(Vis gjerne Ressursbanken på nettsidene, og vis fram nokre utvalte ressursar. </a:t>
            </a:r>
            <a:r>
              <a:rPr lang="nn-NO" err="1"/>
              <a:t>https</a:t>
            </a:r>
            <a:r>
              <a:rPr lang="nn-NO"/>
              <a:t>://</a:t>
            </a:r>
            <a:r>
              <a:rPr lang="nn-NO" err="1"/>
              <a:t>www.sv.no</a:t>
            </a:r>
            <a:r>
              <a:rPr lang="nn-NO"/>
              <a:t>/ressursbanken/  Om du ikkje går inn på nett, så gå gjennom lista på lysarket).</a:t>
            </a:r>
          </a:p>
          <a:p>
            <a:r>
              <a:rPr lang="nn-NO"/>
              <a:t>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37</a:t>
            </a:fld>
            <a:endParaRPr lang="nb-NO"/>
          </a:p>
        </p:txBody>
      </p:sp>
    </p:spTree>
    <p:extLst>
      <p:ext uri="{BB962C8B-B14F-4D97-AF65-F5344CB8AC3E}">
        <p14:creationId xmlns:p14="http://schemas.microsoft.com/office/powerpoint/2010/main" val="1634008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a:t>Forelesingsnotat</a:t>
            </a:r>
            <a:r>
              <a:rPr lang="nn-NO"/>
              <a:t>:</a:t>
            </a:r>
          </a:p>
          <a:p>
            <a:r>
              <a:rPr lang="nn-NO" b="0"/>
              <a:t>Ein av ressursane du finn på Ressursbanken, er lokallagshandboka. Denne kan de også bestille gratis frå nettbutikken vår.</a:t>
            </a:r>
          </a:p>
          <a:p>
            <a:endParaRPr lang="nn-NO" b="0"/>
          </a:p>
          <a:p>
            <a:r>
              <a:rPr lang="nn-NO" b="0"/>
              <a:t>Lokallagshandboka gir råd og tips om det meste, og fleire av dei </a:t>
            </a:r>
            <a:r>
              <a:rPr lang="nn-NO" b="0" err="1"/>
              <a:t>temaene</a:t>
            </a:r>
            <a:r>
              <a:rPr lang="nn-NO" b="0"/>
              <a:t> vi har vore inne på i dag, er henta frå denne handboka.</a:t>
            </a:r>
          </a:p>
          <a:p>
            <a:endParaRPr lang="nn-NO" b="0"/>
          </a:p>
          <a:p>
            <a:r>
              <a:rPr lang="nn-NO" b="0"/>
              <a:t>Denne </a:t>
            </a:r>
            <a:r>
              <a:rPr lang="nn-NO" b="0" err="1"/>
              <a:t>anbefalar</a:t>
            </a:r>
            <a:r>
              <a:rPr lang="nn-NO" b="0"/>
              <a:t> eg alle om å lese, og bruke aktivt!</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39</a:t>
            </a:fld>
            <a:endParaRPr lang="nb-NO"/>
          </a:p>
        </p:txBody>
      </p:sp>
    </p:spTree>
    <p:extLst>
      <p:ext uri="{BB962C8B-B14F-4D97-AF65-F5344CB8AC3E}">
        <p14:creationId xmlns:p14="http://schemas.microsoft.com/office/powerpoint/2010/main" val="234082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b="1" kern="1200" noProof="0">
                <a:solidFill>
                  <a:schemeClr val="tx1"/>
                </a:solidFill>
                <a:effectLst/>
                <a:latin typeface="+mn-lt"/>
                <a:ea typeface="+mn-ea"/>
                <a:cs typeface="+mn-cs"/>
              </a:rPr>
              <a:t>Forelesingsnotat:</a:t>
            </a:r>
          </a:p>
          <a:p>
            <a:r>
              <a:rPr lang="nn-NO" sz="1200" kern="1200" noProof="0">
                <a:solidFill>
                  <a:schemeClr val="tx1"/>
                </a:solidFill>
                <a:effectLst/>
                <a:latin typeface="+mn-lt"/>
                <a:ea typeface="+mn-ea"/>
                <a:cs typeface="+mn-cs"/>
              </a:rPr>
              <a:t>SV sine vedtekter fastset at styret skal veljast på årsmøtet, og ha minst tre medlemmer. Det er ingen ting i vegen for at de kan ha fleire styremedlemmer enn dette. Det må laget sjølv avgjere, både ut frå størrelse på laget og ut frå kva oppgåver styret har.</a:t>
            </a:r>
          </a:p>
          <a:p>
            <a:endParaRPr lang="nn-NO" sz="1200" kern="1200" noProof="0">
              <a:solidFill>
                <a:schemeClr val="tx1"/>
              </a:solidFill>
              <a:effectLst/>
              <a:latin typeface="+mn-lt"/>
              <a:ea typeface="+mn-ea"/>
              <a:cs typeface="+mn-cs"/>
            </a:endParaRPr>
          </a:p>
          <a:p>
            <a:r>
              <a:rPr lang="nn-NO" sz="1200" kern="1200" noProof="0">
                <a:solidFill>
                  <a:schemeClr val="tx1"/>
                </a:solidFill>
                <a:effectLst/>
                <a:latin typeface="+mn-lt"/>
                <a:ea typeface="+mn-ea"/>
                <a:cs typeface="+mn-cs"/>
              </a:rPr>
              <a:t>Styret sitt ansvar er å leie lokallaget mellom </a:t>
            </a:r>
            <a:r>
              <a:rPr lang="nn-NO" sz="1200" kern="1200" noProof="0" err="1">
                <a:solidFill>
                  <a:schemeClr val="tx1"/>
                </a:solidFill>
                <a:effectLst/>
                <a:latin typeface="+mn-lt"/>
                <a:ea typeface="+mn-ea"/>
                <a:cs typeface="+mn-cs"/>
              </a:rPr>
              <a:t>årsmøta</a:t>
            </a:r>
            <a:r>
              <a:rPr lang="nn-NO" sz="1200" kern="1200" noProof="0">
                <a:solidFill>
                  <a:schemeClr val="tx1"/>
                </a:solidFill>
                <a:effectLst/>
                <a:latin typeface="+mn-lt"/>
                <a:ea typeface="+mn-ea"/>
                <a:cs typeface="+mn-cs"/>
              </a:rPr>
              <a:t>, og følgje opp dei vedtaka medlemmene har gjort her. </a:t>
            </a:r>
          </a:p>
          <a:p>
            <a:endParaRPr lang="nn-NO" sz="1200" kern="1200" noProof="0">
              <a:solidFill>
                <a:schemeClr val="tx1"/>
              </a:solidFill>
              <a:effectLst/>
              <a:latin typeface="+mn-lt"/>
              <a:ea typeface="+mn-ea"/>
              <a:cs typeface="+mn-cs"/>
            </a:endParaRPr>
          </a:p>
          <a:p>
            <a:r>
              <a:rPr lang="nn-NO" sz="1200" kern="1200" noProof="0">
                <a:solidFill>
                  <a:schemeClr val="tx1"/>
                </a:solidFill>
                <a:effectLst/>
                <a:latin typeface="+mn-lt"/>
                <a:ea typeface="+mn-ea"/>
                <a:cs typeface="+mn-cs"/>
              </a:rPr>
              <a:t>Hovudoppgåva er å utvikle lokal politikk, jobbe for gjennomslag for laget sine politiske prioriteringar, og å skolere og følgje opp medlemmene. </a:t>
            </a:r>
          </a:p>
          <a:p>
            <a:endParaRPr lang="nn-NO" noProof="0"/>
          </a:p>
          <a:p>
            <a:r>
              <a:rPr lang="nn-NO" sz="1200" kern="1200" noProof="0">
                <a:solidFill>
                  <a:schemeClr val="tx1"/>
                </a:solidFill>
                <a:effectLst/>
                <a:latin typeface="+mn-lt"/>
                <a:ea typeface="+mn-ea"/>
                <a:cs typeface="+mn-cs"/>
              </a:rPr>
              <a:t>Styret si rolle, oppgåver og samansetjing varierer mellom lokallaga, men styre har alltid det overordna ansvaret for å følge opp lokallaget sin arbeidsplan, laget sin økonomi og å halde kontakten med fylkeslaget og partiet sentralt. </a:t>
            </a:r>
            <a:endParaRPr lang="nn-NO" noProof="0"/>
          </a:p>
          <a:p>
            <a:endParaRPr lang="nn-NO" noProof="0"/>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3076444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err="1"/>
              <a:t>Forelesingsnotat</a:t>
            </a: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SV har </a:t>
            </a:r>
            <a:r>
              <a:rPr lang="nb-NO" err="1"/>
              <a:t>eit</a:t>
            </a:r>
            <a:r>
              <a:rPr lang="nb-NO"/>
              <a:t> eige organisasjonsfond, der lokal- og fylkeslag kan </a:t>
            </a:r>
            <a:r>
              <a:rPr lang="nb-NO" err="1"/>
              <a:t>søkje</a:t>
            </a:r>
            <a:r>
              <a:rPr lang="nb-NO"/>
              <a:t> om </a:t>
            </a:r>
            <a:r>
              <a:rPr lang="nb-NO" err="1"/>
              <a:t>pengar</a:t>
            </a:r>
            <a:r>
              <a:rPr lang="nb-NO"/>
              <a:t> til lokal aktivitet.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blir </a:t>
            </a:r>
            <a:r>
              <a:rPr lang="nb-NO" err="1"/>
              <a:t>ikkje</a:t>
            </a:r>
            <a:r>
              <a:rPr lang="nb-NO"/>
              <a:t> gitt </a:t>
            </a:r>
            <a:r>
              <a:rPr lang="nb-NO" err="1"/>
              <a:t>midlar</a:t>
            </a:r>
            <a:r>
              <a:rPr lang="nb-NO"/>
              <a:t> til ordinær drift, men til </a:t>
            </a:r>
            <a:r>
              <a:rPr lang="nb-NO" err="1"/>
              <a:t>aktivtetar</a:t>
            </a:r>
            <a:r>
              <a:rPr lang="nb-NO"/>
              <a:t> som kan utvikle og styrke laget.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Søknader må </a:t>
            </a:r>
            <a:r>
              <a:rPr lang="nb-NO" err="1"/>
              <a:t>vere</a:t>
            </a:r>
            <a:r>
              <a:rPr lang="nb-NO"/>
              <a:t> partikontoret i hende </a:t>
            </a:r>
            <a:r>
              <a:rPr lang="nb-NO" err="1"/>
              <a:t>seinast</a:t>
            </a:r>
            <a:r>
              <a:rPr lang="nb-NO"/>
              <a:t> ei veke før gjennomføring av prosjektet.</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40</a:t>
            </a:fld>
            <a:endParaRPr lang="nb-NO"/>
          </a:p>
        </p:txBody>
      </p:sp>
    </p:spTree>
    <p:extLst>
      <p:ext uri="{BB962C8B-B14F-4D97-AF65-F5344CB8AC3E}">
        <p14:creationId xmlns:p14="http://schemas.microsoft.com/office/powerpoint/2010/main" val="4041822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br>
              <a:rPr lang="nn-NO" b="1" dirty="0"/>
            </a:br>
            <a:r>
              <a:rPr lang="nn-NO" b="0" dirty="0"/>
              <a:t>Eit undervurdert verktøy er telefon eller e-post! Ein god ressurs er først og fremst fylkessekretæren din. Alle fylkeslag har ein tilsett fylkessekretær, som du kan kontakte om det er noko du lurer på. </a:t>
            </a:r>
          </a:p>
          <a:p>
            <a:endParaRPr lang="nn-NO" b="0" dirty="0"/>
          </a:p>
          <a:p>
            <a:r>
              <a:rPr lang="nn-NO" b="0" dirty="0"/>
              <a:t>Du kan også ta kontakt med SV sitt partikontor eller sekretariatet på Stortinget om det er noko du treng hjelp til. Men fylkessekretæren kan ofte gje deg råd på vegen, også om kven du kan kontakte direkte.</a:t>
            </a:r>
          </a:p>
        </p:txBody>
      </p:sp>
      <p:sp>
        <p:nvSpPr>
          <p:cNvPr id="4" name="Plassholder for lysbildenummer 3"/>
          <p:cNvSpPr>
            <a:spLocks noGrp="1"/>
          </p:cNvSpPr>
          <p:nvPr>
            <p:ph type="sldNum" sz="quarter" idx="5"/>
          </p:nvPr>
        </p:nvSpPr>
        <p:spPr/>
        <p:txBody>
          <a:bodyPr/>
          <a:lstStyle/>
          <a:p>
            <a:fld id="{ABFA6777-0770-B24C-A92B-F9F5A0486F6D}" type="slidenum">
              <a:rPr lang="nb-NO" smtClean="0"/>
              <a:t>41</a:t>
            </a:fld>
            <a:endParaRPr lang="nb-NO"/>
          </a:p>
        </p:txBody>
      </p:sp>
    </p:spTree>
    <p:extLst>
      <p:ext uri="{BB962C8B-B14F-4D97-AF65-F5344CB8AC3E}">
        <p14:creationId xmlns:p14="http://schemas.microsoft.com/office/powerpoint/2010/main" val="3635628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42</a:t>
            </a:fld>
            <a:endParaRPr lang="nb-NO"/>
          </a:p>
        </p:txBody>
      </p:sp>
    </p:spTree>
    <p:extLst>
      <p:ext uri="{BB962C8B-B14F-4D97-AF65-F5344CB8AC3E}">
        <p14:creationId xmlns:p14="http://schemas.microsoft.com/office/powerpoint/2010/main" val="3264326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endParaRPr lang="nn-NO" b="1" dirty="0"/>
          </a:p>
          <a:p>
            <a:r>
              <a:rPr lang="nn-NO" b="1" dirty="0"/>
              <a:t>Til sist: har du lasta ned SV-appen?</a:t>
            </a:r>
          </a:p>
          <a:p>
            <a:endParaRPr lang="nn-NO" b="1" dirty="0"/>
          </a:p>
          <a:p>
            <a:r>
              <a:rPr lang="nb-NO" dirty="0"/>
              <a:t>I SV-appen kan du lese om politikken og aktuelle saker. Vi sender også ut oppgaver du kan gjøre, som for eksempel å dele innhold i sosiale medier. </a:t>
            </a:r>
          </a:p>
          <a:p>
            <a:endParaRPr lang="nb-NO" dirty="0"/>
          </a:p>
          <a:p>
            <a:r>
              <a:rPr lang="nb-NO" dirty="0"/>
              <a:t>Du har full kontroll over hvor mye varsler du vil motta i appen, still inn på det som passer for deg.</a:t>
            </a:r>
          </a:p>
          <a:p>
            <a:endParaRPr lang="nb-NO" dirty="0"/>
          </a:p>
          <a:p>
            <a:r>
              <a:rPr lang="nb-NO" dirty="0"/>
              <a:t>Målet for appen er at den skal gi alle mulighet til å delta, uansett hvor mye eller lite tid man har, og uansett hvor man bor. Appen videreutvikles, og det vil komme nye funksjoner i framtida.</a:t>
            </a:r>
          </a:p>
          <a:p>
            <a:endParaRPr lang="nn-NO" b="1" dirty="0"/>
          </a:p>
          <a:p>
            <a:r>
              <a:rPr lang="nn-NO" dirty="0"/>
              <a:t>---</a:t>
            </a:r>
          </a:p>
          <a:p>
            <a:r>
              <a:rPr lang="nn-NO" dirty="0"/>
              <a:t>Då har vi kome til endes i dag. Eg håper dette har vore lærerikt for dykk, og at de har fått nokre tips til lokallagsarbeidet. </a:t>
            </a:r>
          </a:p>
          <a:p>
            <a:endParaRPr lang="nn-NO" dirty="0"/>
          </a:p>
          <a:p>
            <a:r>
              <a:rPr lang="nn-NO" dirty="0"/>
              <a:t>Takk for i dag!</a:t>
            </a:r>
          </a:p>
        </p:txBody>
      </p:sp>
      <p:sp>
        <p:nvSpPr>
          <p:cNvPr id="4" name="Plassholder for lysbildenummer 3"/>
          <p:cNvSpPr>
            <a:spLocks noGrp="1"/>
          </p:cNvSpPr>
          <p:nvPr>
            <p:ph type="sldNum" sz="quarter" idx="5"/>
          </p:nvPr>
        </p:nvSpPr>
        <p:spPr/>
        <p:txBody>
          <a:bodyPr/>
          <a:lstStyle/>
          <a:p>
            <a:fld id="{ABFA6777-0770-B24C-A92B-F9F5A0486F6D}" type="slidenum">
              <a:rPr lang="nb-NO" smtClean="0"/>
              <a:t>43</a:t>
            </a:fld>
            <a:endParaRPr lang="nb-NO"/>
          </a:p>
        </p:txBody>
      </p:sp>
    </p:spTree>
    <p:extLst>
      <p:ext uri="{BB962C8B-B14F-4D97-AF65-F5344CB8AC3E}">
        <p14:creationId xmlns:p14="http://schemas.microsoft.com/office/powerpoint/2010/main" val="170476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kern="1200" noProof="0">
                <a:solidFill>
                  <a:schemeClr val="tx1"/>
                </a:solidFill>
                <a:effectLst/>
                <a:latin typeface="+mn-lt"/>
                <a:ea typeface="+mn-ea"/>
                <a:cs typeface="+mn-cs"/>
              </a:rPr>
              <a:t>Her ser de ei meir utfyllande liste, som seier litt meir om dei praktiske oppgåvene styret har ansar for.</a:t>
            </a:r>
            <a:r>
              <a:rPr lang="nn-NO" sz="1200" kern="1200">
                <a:solidFill>
                  <a:schemeClr val="tx1"/>
                </a:solidFill>
                <a:effectLst/>
                <a:latin typeface="+mn-lt"/>
                <a:ea typeface="+mn-ea"/>
                <a:cs typeface="+mn-cs"/>
              </a:rPr>
              <a:t> Dette er felles for alle lag, men størrelsen på laget avgjer ofte kor omfattande dei ulike punkta er.</a:t>
            </a:r>
            <a:endParaRPr lang="nn-NO" sz="1200" b="0" kern="1200" noProof="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a:solidFill>
                  <a:schemeClr val="tx1"/>
                </a:solidFill>
                <a:effectLst/>
                <a:latin typeface="+mn-lt"/>
                <a:ea typeface="+mn-ea"/>
                <a:cs typeface="+mn-cs"/>
              </a:rPr>
              <a:t>Det er </a:t>
            </a:r>
            <a:r>
              <a:rPr lang="nn-NO" sz="1200" kern="1200" err="1">
                <a:solidFill>
                  <a:schemeClr val="tx1"/>
                </a:solidFill>
                <a:effectLst/>
                <a:latin typeface="+mn-lt"/>
                <a:ea typeface="+mn-ea"/>
                <a:cs typeface="+mn-cs"/>
              </a:rPr>
              <a:t>årsmøtet</a:t>
            </a:r>
            <a:r>
              <a:rPr lang="nn-NO" sz="1200" kern="1200">
                <a:solidFill>
                  <a:schemeClr val="tx1"/>
                </a:solidFill>
                <a:effectLst/>
                <a:latin typeface="+mn-lt"/>
                <a:ea typeface="+mn-ea"/>
                <a:cs typeface="+mn-cs"/>
              </a:rPr>
              <a:t> som vedtek kva oppgåver styret skal prioritere i kvart enkelt </a:t>
            </a:r>
            <a:r>
              <a:rPr lang="nn-NO" sz="1200" kern="1200" err="1">
                <a:solidFill>
                  <a:schemeClr val="tx1"/>
                </a:solidFill>
                <a:effectLst/>
                <a:latin typeface="+mn-lt"/>
                <a:ea typeface="+mn-ea"/>
                <a:cs typeface="+mn-cs"/>
              </a:rPr>
              <a:t>år</a:t>
            </a:r>
            <a:r>
              <a:rPr lang="nn-NO" sz="1200" kern="1200">
                <a:solidFill>
                  <a:schemeClr val="tx1"/>
                </a:solidFill>
                <a:effectLst/>
                <a:latin typeface="+mn-lt"/>
                <a:ea typeface="+mn-ea"/>
                <a:cs typeface="+mn-cs"/>
              </a:rPr>
              <a:t>, ofte - og aller helst - gjennom ein arbeidsplan med tilhøyrande budsjett.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a:solidFill>
                  <a:schemeClr val="tx1"/>
                </a:solidFill>
                <a:effectLst/>
                <a:latin typeface="+mn-lt"/>
                <a:ea typeface="+mn-ea"/>
                <a:cs typeface="+mn-cs"/>
              </a:rPr>
              <a:t>(Gå gjennom lista på lysarket)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a:solidFill>
                  <a:schemeClr val="tx1"/>
                </a:solidFill>
                <a:effectLst/>
                <a:latin typeface="+mn-lt"/>
                <a:ea typeface="+mn-ea"/>
                <a:cs typeface="+mn-cs"/>
              </a:rPr>
              <a:t>Det er ikkje nødvendigvis styret som må gjennomføre alle oppgåvene. Nokre av oppgåvene kan delegarast, men det er styret sitt ansvar at dei faktisk blir gjort.</a:t>
            </a: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5</a:t>
            </a:fld>
            <a:endParaRPr lang="nb-NO"/>
          </a:p>
        </p:txBody>
      </p:sp>
    </p:spTree>
    <p:extLst>
      <p:ext uri="{BB962C8B-B14F-4D97-AF65-F5344CB8AC3E}">
        <p14:creationId xmlns:p14="http://schemas.microsoft.com/office/powerpoint/2010/main" val="171054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Det er ulike </a:t>
            </a:r>
            <a:r>
              <a:rPr lang="nn-NO" err="1"/>
              <a:t>måter</a:t>
            </a:r>
            <a:r>
              <a:rPr lang="nn-NO"/>
              <a:t> å organisere styrearbeidet på, og ofte avhenger dette både av lagets størrelse og </a:t>
            </a:r>
            <a:r>
              <a:rPr lang="nn-NO" err="1"/>
              <a:t>ambisjoner</a:t>
            </a:r>
            <a:r>
              <a:rPr lang="nn-NO"/>
              <a:t>. Laget bør derfor ha et bevisst forhold til </a:t>
            </a:r>
            <a:r>
              <a:rPr lang="nn-NO" err="1"/>
              <a:t>hvilke</a:t>
            </a:r>
            <a:r>
              <a:rPr lang="nn-NO"/>
              <a:t> roller man bør ha. Alle lag bør uansett ha </a:t>
            </a:r>
            <a:r>
              <a:rPr lang="nb-NO" sz="1200" kern="1200">
                <a:solidFill>
                  <a:schemeClr val="tx1"/>
                </a:solidFill>
                <a:effectLst/>
                <a:latin typeface="+mn-lt"/>
                <a:ea typeface="+mn-ea"/>
                <a:cs typeface="+mn-cs"/>
              </a:rPr>
              <a:t>en leder, sekretær og kasserer.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Utover det </a:t>
            </a:r>
            <a:r>
              <a:rPr lang="nb-NO" sz="1200" kern="1200" err="1">
                <a:solidFill>
                  <a:schemeClr val="tx1"/>
                </a:solidFill>
                <a:effectLst/>
                <a:latin typeface="+mn-lt"/>
                <a:ea typeface="+mn-ea"/>
                <a:cs typeface="+mn-cs"/>
              </a:rPr>
              <a:t>står</a:t>
            </a:r>
            <a:r>
              <a:rPr lang="nb-NO" sz="1200" kern="1200">
                <a:solidFill>
                  <a:schemeClr val="tx1"/>
                </a:solidFill>
                <a:effectLst/>
                <a:latin typeface="+mn-lt"/>
                <a:ea typeface="+mn-ea"/>
                <a:cs typeface="+mn-cs"/>
              </a:rPr>
              <a:t> lokallaget fritt til å velge antall styremedlemmer og varamedlemmer slik det passer for hvert enkelt lokallag. Dersom SU har et lokallag i kommunen er det vanlig at de har en representant i styret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viktig å fordele ansvaret for ulike saksfelt eller enkeltsaker i styret, slik at ikke lederen har uforholdsmessig mye </a:t>
            </a:r>
            <a:r>
              <a:rPr lang="nb-NO" err="1"/>
              <a:t>oppgåver</a:t>
            </a:r>
            <a:r>
              <a:rPr lang="nb-NO"/>
              <a:t>.</a:t>
            </a:r>
          </a:p>
          <a:p>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Dere bør gjøre tydelige avklaringer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hva de ulike medlemmene i styret skal gjøre og ha ansvar for. Nyvalgte styremedlemmer har kanskje noen ideer om hva det vil si å sitte i styret og ikke minst hva de kan bidra med. Folk har forskjellige styrker og varierende arbeidskapasitet.  Derfor er det viktig at man tidlig kan enes om hvem som skal gjøre hva og hvilke oppgaver hvert enkelt styremedlem skal ha ansvar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Gode rutiner er alfa/omega, og skaper forutsigbarhet.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Styret bør diskutere forventningene til styrearbeidet raskt etter </a:t>
            </a:r>
            <a:r>
              <a:rPr lang="nb-NO" sz="1200" kern="1200" err="1">
                <a:solidFill>
                  <a:schemeClr val="tx1"/>
                </a:solidFill>
                <a:effectLst/>
                <a:latin typeface="+mn-lt"/>
                <a:ea typeface="+mn-ea"/>
                <a:cs typeface="+mn-cs"/>
              </a:rPr>
              <a:t>årsmøtet</a:t>
            </a:r>
            <a:r>
              <a:rPr lang="nb-NO" sz="1200" kern="1200">
                <a:solidFill>
                  <a:schemeClr val="tx1"/>
                </a:solidFill>
                <a:effectLst/>
                <a:latin typeface="+mn-lt"/>
                <a:ea typeface="+mn-ea"/>
                <a:cs typeface="+mn-cs"/>
              </a:rPr>
              <a:t> slik at det blir enklere å ta hensyn og sørge for et godt samarbeid. </a:t>
            </a:r>
            <a:endParaRPr lang="nb-NO"/>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6</a:t>
            </a:fld>
            <a:endParaRPr lang="nb-NO"/>
          </a:p>
        </p:txBody>
      </p:sp>
    </p:spTree>
    <p:extLst>
      <p:ext uri="{BB962C8B-B14F-4D97-AF65-F5344CB8AC3E}">
        <p14:creationId xmlns:p14="http://schemas.microsoft.com/office/powerpoint/2010/main" val="269195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Lokallagslederen har det øverste og viktigste vervet i lokallaget, og </a:t>
            </a:r>
            <a:r>
              <a:rPr lang="nn-NO" sz="1200"/>
              <a:t>har ansvaret for å drive lokallagsarbeidet framover.</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Lederen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tilstrebe å være inkluderende samlende, og har ansvaret for å drive lokallagsarbeidet framover. Det kan av og til føles overveldende og det er mye ansvar, så husk derfor at du kan delegere oppgaver. Da sørger du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for at de andre styremedlemmene, og lokallaget for øvrig, føler seg inkludert i det politiske og organisatoriske arbeidet.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a:t>Viktige stikkord for godt </a:t>
            </a:r>
            <a:r>
              <a:rPr lang="nn-NO" sz="1200" err="1"/>
              <a:t>lederskap</a:t>
            </a:r>
            <a:r>
              <a:rPr lang="nn-NO" sz="1200"/>
              <a:t> er </a:t>
            </a:r>
            <a:r>
              <a:rPr lang="nn-NO" sz="1200" err="1"/>
              <a:t>tydelighet</a:t>
            </a:r>
            <a:r>
              <a:rPr lang="nn-NO" sz="1200"/>
              <a:t>, samarbeid og kommunikasjon.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210060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r>
              <a:rPr lang="nn-NO"/>
              <a:t>Det er viktig at leiar og nestleiar er eit godt team og at dei to kan utfylle kvarandre.</a:t>
            </a:r>
            <a:endParaRPr lang="nn-NO">
              <a:cs typeface="Calibri"/>
            </a:endParaRPr>
          </a:p>
          <a:p>
            <a:endParaRPr lang="nn-NO"/>
          </a:p>
          <a:p>
            <a:r>
              <a:rPr lang="nn-NO"/>
              <a:t>Leiaren kan med fordel bruke nestleiar som ein sparringpartnar for å førebu saker eller prosesser før dei blir lagt fram for styret.</a:t>
            </a:r>
          </a:p>
          <a:p>
            <a:endParaRPr lang="nn-NO"/>
          </a:p>
          <a:p>
            <a:r>
              <a:rPr lang="nn-NO"/>
              <a:t>Leiaren og nestleiaren kan også bli einig om ei ansvarsdeling som gjer at nestleiaren tek over nokre av dei arbeidsoppgåvene vi var inne på i </a:t>
            </a:r>
            <a:r>
              <a:rPr lang="nn-NO" err="1"/>
              <a:t>forrige</a:t>
            </a:r>
            <a:r>
              <a:rPr lang="nn-NO"/>
              <a:t> lysark. </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1141064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Sekretæren har ansvaret for å skrive protokoller fra styre- og medlemsmøter. Ofte har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sekretæren ansvar for å ta vare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og lagre lokallagets sakspapirer og dokumenter.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Alle medlemmer kan logge seg inn for å oppdatere </a:t>
            </a:r>
            <a:r>
              <a:rPr lang="nb-NO" sz="1200" kern="1200" err="1">
                <a:solidFill>
                  <a:schemeClr val="tx1"/>
                </a:solidFill>
                <a:effectLst/>
                <a:latin typeface="+mn-lt"/>
                <a:ea typeface="+mn-ea"/>
                <a:cs typeface="+mn-cs"/>
              </a:rPr>
              <a:t>medlemsopplysningar</a:t>
            </a:r>
            <a:r>
              <a:rPr lang="nb-NO" sz="1200" kern="1200">
                <a:solidFill>
                  <a:schemeClr val="tx1"/>
                </a:solidFill>
                <a:effectLst/>
                <a:latin typeface="+mn-lt"/>
                <a:ea typeface="+mn-ea"/>
                <a:cs typeface="+mn-cs"/>
              </a:rPr>
              <a:t>, men sekretæren har ei rolle som </a:t>
            </a:r>
            <a:r>
              <a:rPr lang="nb-NO" sz="1200" kern="1200" err="1">
                <a:solidFill>
                  <a:schemeClr val="tx1"/>
                </a:solidFill>
                <a:effectLst/>
                <a:latin typeface="+mn-lt"/>
                <a:ea typeface="+mn-ea"/>
                <a:cs typeface="+mn-cs"/>
              </a:rPr>
              <a:t>gjer</a:t>
            </a:r>
            <a:r>
              <a:rPr lang="nb-NO" sz="1200" kern="1200">
                <a:solidFill>
                  <a:schemeClr val="tx1"/>
                </a:solidFill>
                <a:effectLst/>
                <a:latin typeface="+mn-lt"/>
                <a:ea typeface="+mn-ea"/>
                <a:cs typeface="+mn-cs"/>
              </a:rPr>
              <a:t> at </a:t>
            </a:r>
            <a:r>
              <a:rPr lang="nb-NO" sz="1200" kern="1200" err="1">
                <a:solidFill>
                  <a:schemeClr val="tx1"/>
                </a:solidFill>
                <a:effectLst/>
                <a:latin typeface="+mn-lt"/>
                <a:ea typeface="+mn-ea"/>
                <a:cs typeface="+mn-cs"/>
              </a:rPr>
              <a:t>ein</a:t>
            </a:r>
            <a:r>
              <a:rPr lang="nb-NO" sz="1200" kern="1200">
                <a:solidFill>
                  <a:schemeClr val="tx1"/>
                </a:solidFill>
                <a:effectLst/>
                <a:latin typeface="+mn-lt"/>
                <a:ea typeface="+mn-ea"/>
                <a:cs typeface="+mn-cs"/>
              </a:rPr>
              <a:t> har tilgang til heile medlemslista. (Dette </a:t>
            </a:r>
            <a:r>
              <a:rPr lang="nb-NO" sz="1200" kern="1200" err="1">
                <a:solidFill>
                  <a:schemeClr val="tx1"/>
                </a:solidFill>
                <a:effectLst/>
                <a:latin typeface="+mn-lt"/>
                <a:ea typeface="+mn-ea"/>
                <a:cs typeface="+mn-cs"/>
              </a:rPr>
              <a:t>forutset</a:t>
            </a:r>
            <a:r>
              <a:rPr lang="nb-NO" sz="1200" kern="1200">
                <a:solidFill>
                  <a:schemeClr val="tx1"/>
                </a:solidFill>
                <a:effectLst/>
                <a:latin typeface="+mn-lt"/>
                <a:ea typeface="+mn-ea"/>
                <a:cs typeface="+mn-cs"/>
              </a:rPr>
              <a:t> altså at </a:t>
            </a:r>
            <a:r>
              <a:rPr lang="nb-NO" sz="1200" kern="1200" err="1">
                <a:solidFill>
                  <a:schemeClr val="tx1"/>
                </a:solidFill>
                <a:effectLst/>
                <a:latin typeface="+mn-lt"/>
                <a:ea typeface="+mn-ea"/>
                <a:cs typeface="+mn-cs"/>
              </a:rPr>
              <a:t>oversikta</a:t>
            </a:r>
            <a:r>
              <a:rPr lang="nb-NO" sz="1200" kern="1200">
                <a:solidFill>
                  <a:schemeClr val="tx1"/>
                </a:solidFill>
                <a:effectLst/>
                <a:latin typeface="+mn-lt"/>
                <a:ea typeface="+mn-ea"/>
                <a:cs typeface="+mn-cs"/>
              </a:rPr>
              <a:t> over styret blir oppdatert i </a:t>
            </a:r>
            <a:r>
              <a:rPr lang="nb-NO" sz="1200" kern="1200" err="1">
                <a:solidFill>
                  <a:schemeClr val="tx1"/>
                </a:solidFill>
                <a:effectLst/>
                <a:latin typeface="+mn-lt"/>
                <a:ea typeface="+mn-ea"/>
                <a:cs typeface="+mn-cs"/>
              </a:rPr>
              <a:t>Hypersys</a:t>
            </a:r>
            <a:r>
              <a:rPr lang="nb-NO" sz="1200" kern="1200">
                <a:solidFill>
                  <a:schemeClr val="tx1"/>
                </a:solidFill>
                <a:effectLst/>
                <a:latin typeface="+mn-lt"/>
                <a:ea typeface="+mn-ea"/>
                <a:cs typeface="+mn-cs"/>
              </a:rPr>
              <a:t> etter </a:t>
            </a:r>
            <a:r>
              <a:rPr lang="nb-NO" sz="1200" kern="1200" err="1">
                <a:solidFill>
                  <a:schemeClr val="tx1"/>
                </a:solidFill>
                <a:effectLst/>
                <a:latin typeface="+mn-lt"/>
                <a:ea typeface="+mn-ea"/>
                <a:cs typeface="+mn-cs"/>
              </a:rPr>
              <a:t>valet</a:t>
            </a:r>
            <a:r>
              <a:rPr lang="nb-NO" sz="1200" kern="1200">
                <a:solidFill>
                  <a:schemeClr val="tx1"/>
                </a:solidFill>
                <a:effectLst/>
                <a:latin typeface="+mn-lt"/>
                <a:ea typeface="+mn-ea"/>
                <a:cs typeface="+mn-cs"/>
              </a:rPr>
              <a:t> på årsmøtet).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Sekretæren kan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den </a:t>
            </a:r>
            <a:r>
              <a:rPr lang="nb-NO" sz="1200" kern="1200" err="1">
                <a:solidFill>
                  <a:schemeClr val="tx1"/>
                </a:solidFill>
                <a:effectLst/>
                <a:latin typeface="+mn-lt"/>
                <a:ea typeface="+mn-ea"/>
                <a:cs typeface="+mn-cs"/>
              </a:rPr>
              <a:t>måten</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halde</a:t>
            </a:r>
            <a:r>
              <a:rPr lang="nb-NO" sz="1200" kern="1200">
                <a:solidFill>
                  <a:schemeClr val="tx1"/>
                </a:solidFill>
                <a:effectLst/>
                <a:latin typeface="+mn-lt"/>
                <a:ea typeface="+mn-ea"/>
                <a:cs typeface="+mn-cs"/>
              </a:rPr>
              <a:t> laget oppdatert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medlemstal</a:t>
            </a:r>
            <a:r>
              <a:rPr lang="nb-NO" sz="1200" kern="1200">
                <a:solidFill>
                  <a:schemeClr val="tx1"/>
                </a:solidFill>
                <a:effectLst/>
                <a:latin typeface="+mn-lt"/>
                <a:ea typeface="+mn-ea"/>
                <a:cs typeface="+mn-cs"/>
              </a:rPr>
              <a:t> samt oppdatere kontaktinformasjonen til laget sine medlemmer </a:t>
            </a:r>
            <a:r>
              <a:rPr lang="nb-NO" sz="1200" kern="1200" err="1">
                <a:solidFill>
                  <a:schemeClr val="tx1"/>
                </a:solidFill>
                <a:effectLst/>
                <a:latin typeface="+mn-lt"/>
                <a:ea typeface="+mn-ea"/>
                <a:cs typeface="+mn-cs"/>
              </a:rPr>
              <a:t>når</a:t>
            </a:r>
            <a:r>
              <a:rPr lang="nb-NO" sz="1200" kern="1200">
                <a:solidFill>
                  <a:schemeClr val="tx1"/>
                </a:solidFill>
                <a:effectLst/>
                <a:latin typeface="+mn-lt"/>
                <a:ea typeface="+mn-ea"/>
                <a:cs typeface="+mn-cs"/>
              </a:rPr>
              <a:t> det trengs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Husk at </a:t>
            </a:r>
            <a:r>
              <a:rPr lang="nb-NO" sz="1200" b="0" i="0" u="none" strike="noStrike" kern="1200">
                <a:solidFill>
                  <a:schemeClr val="tx1"/>
                </a:solidFill>
                <a:effectLst/>
                <a:latin typeface="+mn-lt"/>
                <a:ea typeface="+mn-ea"/>
                <a:cs typeface="+mn-cs"/>
              </a:rPr>
              <a:t>SVs medlemslister er konfidensielle. Laget har ansvar for at personvernregler blir ivaretatt.</a:t>
            </a: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517432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dirty="0"/>
              <a:t>Forelesingsnotat:</a:t>
            </a:r>
            <a:endParaRPr lang="nb-NO" sz="1200" kern="1200" dirty="0">
              <a:solidFill>
                <a:schemeClr val="tx1"/>
              </a:solidFill>
              <a:effectLst/>
              <a:latin typeface="+mn-lt"/>
              <a:ea typeface="+mn-ea"/>
              <a:cs typeface="+mn-cs"/>
            </a:endParaRPr>
          </a:p>
          <a:p>
            <a:pPr algn="l">
              <a:buNone/>
            </a:pPr>
            <a:r>
              <a:rPr lang="nn-NO" sz="1800" b="0" i="0" dirty="0" err="1">
                <a:solidFill>
                  <a:srgbClr val="242424"/>
                </a:solidFill>
                <a:effectLst/>
                <a:latin typeface="Calibri" panose="020F0502020204030204" pitchFamily="34" charset="0"/>
              </a:rPr>
              <a:t>Kassereren</a:t>
            </a:r>
            <a:r>
              <a:rPr lang="nn-NO" sz="1800" b="0" i="0" dirty="0">
                <a:solidFill>
                  <a:srgbClr val="242424"/>
                </a:solidFill>
                <a:effectLst/>
                <a:latin typeface="Calibri" panose="020F0502020204030204" pitchFamily="34" charset="0"/>
              </a:rPr>
              <a:t> har et av lokallagets </a:t>
            </a:r>
            <a:r>
              <a:rPr lang="nn-NO" sz="1800" b="0" i="0" dirty="0" err="1">
                <a:solidFill>
                  <a:srgbClr val="242424"/>
                </a:solidFill>
                <a:effectLst/>
                <a:latin typeface="Calibri" panose="020F0502020204030204" pitchFamily="34" charset="0"/>
              </a:rPr>
              <a:t>viktigste</a:t>
            </a:r>
            <a:r>
              <a:rPr lang="nn-NO" sz="1800" b="0" i="0" dirty="0">
                <a:solidFill>
                  <a:srgbClr val="242424"/>
                </a:solidFill>
                <a:effectLst/>
                <a:latin typeface="Calibri" panose="020F0502020204030204" pitchFamily="34" charset="0"/>
              </a:rPr>
              <a:t> verv – med </a:t>
            </a:r>
            <a:r>
              <a:rPr lang="nn-NO" sz="1800" b="0" i="0" dirty="0" err="1">
                <a:solidFill>
                  <a:srgbClr val="242424"/>
                </a:solidFill>
                <a:effectLst/>
                <a:latin typeface="Calibri" panose="020F0502020204030204" pitchFamily="34" charset="0"/>
              </a:rPr>
              <a:t>løpende</a:t>
            </a:r>
            <a:r>
              <a:rPr lang="nn-NO" sz="1800" b="0" i="0" dirty="0">
                <a:solidFill>
                  <a:srgbClr val="242424"/>
                </a:solidFill>
                <a:effectLst/>
                <a:latin typeface="Calibri" panose="020F0502020204030204" pitchFamily="34" charset="0"/>
              </a:rPr>
              <a:t> oversikt over lagets økonomi.</a:t>
            </a:r>
          </a:p>
          <a:p>
            <a:pPr algn="l">
              <a:buNone/>
            </a:pPr>
            <a:r>
              <a:rPr lang="nn-NO" sz="1800" b="0" i="0" dirty="0">
                <a:solidFill>
                  <a:srgbClr val="242424"/>
                </a:solidFill>
                <a:effectLst/>
                <a:latin typeface="Calibri" panose="020F0502020204030204" pitchFamily="34" charset="0"/>
              </a:rPr>
              <a:t> </a:t>
            </a:r>
          </a:p>
          <a:p>
            <a:pPr algn="l"/>
            <a:r>
              <a:rPr lang="nn-NO" sz="1800" b="0" i="0" dirty="0" err="1">
                <a:solidFill>
                  <a:srgbClr val="242424"/>
                </a:solidFill>
                <a:effectLst/>
                <a:latin typeface="Calibri" panose="020F0502020204030204" pitchFamily="34" charset="0"/>
              </a:rPr>
              <a:t>Kassereren</a:t>
            </a:r>
            <a:r>
              <a:rPr lang="nn-NO" sz="1800" b="0" i="0" dirty="0">
                <a:solidFill>
                  <a:srgbClr val="242424"/>
                </a:solidFill>
                <a:effectLst/>
                <a:latin typeface="Calibri" panose="020F0502020204030204" pitchFamily="34" charset="0"/>
              </a:rPr>
              <a:t> har </a:t>
            </a:r>
            <a:r>
              <a:rPr lang="nn-NO" sz="1800" b="0" i="0" dirty="0" err="1">
                <a:solidFill>
                  <a:srgbClr val="242424"/>
                </a:solidFill>
                <a:effectLst/>
                <a:latin typeface="Calibri" panose="020F0502020204030204" pitchFamily="34" charset="0"/>
              </a:rPr>
              <a:t>ikke</a:t>
            </a:r>
            <a:r>
              <a:rPr lang="nn-NO" sz="1800" b="0" i="0">
                <a:solidFill>
                  <a:srgbClr val="242424"/>
                </a:solidFill>
                <a:effectLst/>
                <a:latin typeface="Calibri" panose="020F0502020204030204" pitchFamily="34" charset="0"/>
              </a:rPr>
              <a:t> ansvaret for lagets økonomi – det har styret i fellesskap.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 kasserer utarbeider forslag til budsjett, som styret legget fram for årsmøtet for vedtak. Dette må utarbeides i samarbeid med styret, slik at satsingene og oppgavene i arbeidsplanen gjenspeiles i budsjettet.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Kasserer har ansvaret for å føre regnskap, og for å rapportere til SSB for å kunne motta partistøtte.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Kassereren </a:t>
            </a:r>
            <a:r>
              <a:rPr lang="nb-NO" sz="1200" kern="1200" dirty="0" err="1">
                <a:solidFill>
                  <a:schemeClr val="tx1"/>
                </a:solidFill>
                <a:effectLst/>
                <a:latin typeface="+mn-lt"/>
                <a:ea typeface="+mn-ea"/>
                <a:cs typeface="+mn-cs"/>
              </a:rPr>
              <a:t>ma</a:t>
            </a:r>
            <a:r>
              <a:rPr lang="nb-NO" sz="1200" kern="1200" dirty="0">
                <a:solidFill>
                  <a:schemeClr val="tx1"/>
                </a:solidFill>
                <a:effectLst/>
                <a:latin typeface="+mn-lt"/>
                <a:ea typeface="+mn-ea"/>
                <a:cs typeface="+mn-cs"/>
              </a:rPr>
              <a:t>̊ kunne gi styret oppdatert informasjon om lagets økonomi </a:t>
            </a:r>
            <a:r>
              <a:rPr lang="nb-NO" sz="1200" kern="1200" dirty="0" err="1">
                <a:solidFill>
                  <a:schemeClr val="tx1"/>
                </a:solidFill>
                <a:effectLst/>
                <a:latin typeface="+mn-lt"/>
                <a:ea typeface="+mn-ea"/>
                <a:cs typeface="+mn-cs"/>
              </a:rPr>
              <a:t>når</a:t>
            </a:r>
            <a:r>
              <a:rPr lang="nb-NO" sz="1200" kern="1200" dirty="0">
                <a:solidFill>
                  <a:schemeClr val="tx1"/>
                </a:solidFill>
                <a:effectLst/>
                <a:latin typeface="+mn-lt"/>
                <a:ea typeface="+mn-ea"/>
                <a:cs typeface="+mn-cs"/>
              </a:rPr>
              <a:t> styret skal bevilge penger eller foreta utbetalinger. </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1523170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lys rø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noProof="0" dirty="0"/>
              <a:t>Legg til tittel (inntil tre linjer)</a:t>
            </a:r>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dirty="0"/>
              <a:t>Klikk på ikonet for å endre </a:t>
            </a:r>
            <a:r>
              <a:rPr lang="nb-NO" noProof="0" dirty="0" err="1"/>
              <a:t>biletet</a:t>
            </a:r>
            <a:endParaRPr lang="nn-NO" noProof="0" dirty="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Legg til navn på foredragsholder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Legg til tid og sted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9707"/>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3852619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Tree>
    <p:extLst>
      <p:ext uri="{BB962C8B-B14F-4D97-AF65-F5344CB8AC3E}">
        <p14:creationId xmlns:p14="http://schemas.microsoft.com/office/powerpoint/2010/main" val="311015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dirty="0"/>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dirty="0"/>
              <a:t>Klikk på ikonet for å legge til et diagram</a:t>
            </a:r>
          </a:p>
        </p:txBody>
      </p:sp>
      <p:sp>
        <p:nvSpPr>
          <p:cNvPr id="7" name="Plassholder for tittel 1">
            <a:extLst>
              <a:ext uri="{FF2B5EF4-FFF2-40B4-BE49-F238E27FC236}">
                <a16:creationId xmlns:a16="http://schemas.microsoft.com/office/drawing/2014/main" id="{3BAE0802-FA3A-2042-BEED-C1ED1C934B09}"/>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397895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dirty="0"/>
              <a:t>Klikk på ikonet for å legge til et diagram</a:t>
            </a:r>
          </a:p>
        </p:txBody>
      </p:sp>
      <p:sp>
        <p:nvSpPr>
          <p:cNvPr id="6" name="Plassholder for tittel 1">
            <a:extLst>
              <a:ext uri="{FF2B5EF4-FFF2-40B4-BE49-F238E27FC236}">
                <a16:creationId xmlns:a16="http://schemas.microsoft.com/office/drawing/2014/main" id="{637331CD-5650-F74F-963A-CF9FC612535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934747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navn på nytt kapittel</a:t>
            </a:r>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6" name="Bilde 5" descr="Et bilde som inneholder kart&#10;&#10;Automatisk generert beskrivelse">
            <a:extLst>
              <a:ext uri="{FF2B5EF4-FFF2-40B4-BE49-F238E27FC236}">
                <a16:creationId xmlns:a16="http://schemas.microsoft.com/office/drawing/2014/main" id="{7EF06A43-E2AA-5944-BCFD-02B401D4E81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19794"/>
            <a:ext cx="5551308" cy="6545285"/>
          </a:xfrm>
          <a:prstGeom prst="rect">
            <a:avLst/>
          </a:prstGeom>
        </p:spPr>
      </p:pic>
    </p:spTree>
    <p:extLst>
      <p:ext uri="{BB962C8B-B14F-4D97-AF65-F5344CB8AC3E}">
        <p14:creationId xmlns:p14="http://schemas.microsoft.com/office/powerpoint/2010/main" val="3747591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b-NO" sz="11000" b="1" i="0" spc="-300" noProof="0" dirty="0">
                <a:solidFill>
                  <a:srgbClr val="EB4040"/>
                </a:solidFill>
                <a:latin typeface="Arial" panose="020B0604020202020204" pitchFamily="34" charset="0"/>
                <a:cs typeface="Arial" panose="020B0604020202020204" pitchFamily="34" charset="0"/>
              </a:rPr>
              <a:t>For de mange</a:t>
            </a:r>
          </a:p>
          <a:p>
            <a:pPr>
              <a:lnSpc>
                <a:spcPts val="13000"/>
              </a:lnSpc>
            </a:pPr>
            <a:r>
              <a:rPr lang="nb-NO" sz="11000" b="1" i="0" spc="-300" noProof="0" dirty="0">
                <a:solidFill>
                  <a:srgbClr val="EB4040"/>
                </a:solidFill>
                <a:latin typeface="Arial" panose="020B0604020202020204" pitchFamily="34" charset="0"/>
                <a:cs typeface="Arial" panose="020B0604020202020204" pitchFamily="34" charset="0"/>
              </a:rPr>
              <a:t>– ikke for de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b-NO" sz="2400" b="0" i="0" noProof="0" dirty="0" err="1">
                <a:solidFill>
                  <a:srgbClr val="440C1A"/>
                </a:solidFill>
                <a:latin typeface="Arial" panose="020B0604020202020204" pitchFamily="34" charset="0"/>
                <a:cs typeface="Arial" panose="020B0604020202020204" pitchFamily="34" charset="0"/>
              </a:rPr>
              <a:t>sv.no</a:t>
            </a:r>
            <a:r>
              <a:rPr lang="nb-NO" sz="2400" b="0" i="0" noProof="0" dirty="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2106711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 lys grøn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dirty="0"/>
              <a:t>Klikk på ikonet for å endre </a:t>
            </a:r>
            <a:r>
              <a:rPr lang="nb-NO" noProof="0" dirty="0" err="1"/>
              <a:t>biletet</a:t>
            </a:r>
            <a:endParaRPr lang="nn-NO" noProof="0" dirty="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noProof="0" dirty="0"/>
              <a:t>Legg til tittel (inntil tre linjer)</a:t>
            </a:r>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Legg til navn på foredragsholder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Legg til tid og sted for foredraget (inntil to linjer)</a:t>
            </a:r>
          </a:p>
        </p:txBody>
      </p:sp>
    </p:spTree>
    <p:extLst>
      <p:ext uri="{BB962C8B-B14F-4D97-AF65-F5344CB8AC3E}">
        <p14:creationId xmlns:p14="http://schemas.microsoft.com/office/powerpoint/2010/main" val="182553385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old lys grøn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sp>
        <p:nvSpPr>
          <p:cNvPr id="3" name="Plassholder for innhold 2"/>
          <p:cNvSpPr>
            <a:spLocks noGrp="1"/>
          </p:cNvSpPr>
          <p:nvPr>
            <p:ph idx="1" hasCustomPrompt="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dirty="0"/>
              <a:t>Klikk for å legge til tekst</a:t>
            </a:r>
          </a:p>
        </p:txBody>
      </p:sp>
      <p:pic>
        <p:nvPicPr>
          <p:cNvPr id="5" name="Bilde 4">
            <a:extLst>
              <a:ext uri="{FF2B5EF4-FFF2-40B4-BE49-F238E27FC236}">
                <a16:creationId xmlns:a16="http://schemas.microsoft.com/office/drawing/2014/main" id="{E3A75D69-078E-8147-B085-E98AA18442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3200" y="529199"/>
            <a:ext cx="2872800" cy="629866"/>
          </a:xfrm>
          <a:prstGeom prst="rect">
            <a:avLst/>
          </a:prstGeom>
        </p:spPr>
      </p:pic>
    </p:spTree>
    <p:extLst>
      <p:ext uri="{BB962C8B-B14F-4D97-AF65-F5344CB8AC3E}">
        <p14:creationId xmlns:p14="http://schemas.microsoft.com/office/powerpoint/2010/main" val="2546276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side mørk rø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dirty="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tid og sted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navn og rolle på foredragsholder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noProof="0" dirty="0"/>
              <a:t>Klikk for å legge til tittel (inntil to linjer)</a:t>
            </a:r>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3314839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old mørk rød">
    <p:bg>
      <p:bgPr>
        <a:solidFill>
          <a:srgbClr val="440C1A"/>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6E2203E-71A7-AB47-8948-D33921688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41473" y="536182"/>
            <a:ext cx="2934738" cy="643445"/>
          </a:xfrm>
          <a:prstGeom prst="rect">
            <a:avLst/>
          </a:prstGeom>
        </p:spPr>
      </p:pic>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sz="2600">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dirty="0"/>
              <a:t>Klikk for å legge til tekst</a:t>
            </a:r>
          </a:p>
        </p:txBody>
      </p:sp>
      <p:sp>
        <p:nvSpPr>
          <p:cNvPr id="8" name="Tittel 1">
            <a:extLst>
              <a:ext uri="{FF2B5EF4-FFF2-40B4-BE49-F238E27FC236}">
                <a16:creationId xmlns:a16="http://schemas.microsoft.com/office/drawing/2014/main" id="{EFD7F92B-B712-C541-A6AF-8BF5AF1382A3}"/>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dirty="0"/>
              <a:t>Klikk for å legge til tittel</a:t>
            </a:r>
          </a:p>
        </p:txBody>
      </p:sp>
    </p:spTree>
    <p:extLst>
      <p:ext uri="{BB962C8B-B14F-4D97-AF65-F5344CB8AC3E}">
        <p14:creationId xmlns:p14="http://schemas.microsoft.com/office/powerpoint/2010/main" val="2055687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mørk grøn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dirty="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tid og sted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navn og rolle på foredragsholder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noProof="0" dirty="0"/>
              <a:t>Klikk for å legge til tittel (inntil to linjer)</a:t>
            </a:r>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1056342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dirty="0"/>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682130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mørk grøn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pic>
        <p:nvPicPr>
          <p:cNvPr id="11" name="Bilde 10">
            <a:extLst>
              <a:ext uri="{FF2B5EF4-FFF2-40B4-BE49-F238E27FC236}">
                <a16:creationId xmlns:a16="http://schemas.microsoft.com/office/drawing/2014/main" id="{0DAA8203-9DCD-3743-8B38-63E87E2984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4825" y="528120"/>
            <a:ext cx="2871548" cy="629591"/>
          </a:xfrm>
          <a:prstGeom prst="rect">
            <a:avLst/>
          </a:prstGeom>
        </p:spPr>
      </p:pic>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dirty="0"/>
              <a:t>Klikk for å legge til tekst</a:t>
            </a:r>
          </a:p>
        </p:txBody>
      </p:sp>
    </p:spTree>
    <p:extLst>
      <p:ext uri="{BB962C8B-B14F-4D97-AF65-F5344CB8AC3E}">
        <p14:creationId xmlns:p14="http://schemas.microsoft.com/office/powerpoint/2010/main" val="1501690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a:t>
            </a:r>
            <a:r>
              <a:rPr lang="nn-NO" noProof="0" dirty="0" err="1"/>
              <a:t>navn</a:t>
            </a:r>
            <a:r>
              <a:rPr lang="nn-NO" noProof="0" dirty="0"/>
              <a:t> på </a:t>
            </a:r>
            <a:r>
              <a:rPr lang="nn-NO" noProof="0" dirty="0" err="1"/>
              <a:t>kursholder</a:t>
            </a:r>
            <a:r>
              <a:rPr lang="nn-NO" noProof="0" dirty="0"/>
              <a:t>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dirty="0"/>
              <a:t>Legg til tid og sted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4" y="0"/>
            <a:ext cx="5551201" cy="6525643"/>
          </a:xfrm>
          <a:prstGeom prst="rect">
            <a:avLst/>
          </a:prstGeom>
        </p:spPr>
      </p:pic>
    </p:spTree>
    <p:extLst>
      <p:ext uri="{BB962C8B-B14F-4D97-AF65-F5344CB8AC3E}">
        <p14:creationId xmlns:p14="http://schemas.microsoft.com/office/powerpoint/2010/main" val="423619884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kst og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p>
            <a:pPr lvl="0"/>
            <a:r>
              <a:rPr lang="nb-NO"/>
              <a:t>Klikk for å legge til tekst</a:t>
            </a:r>
          </a:p>
        </p:txBody>
      </p:sp>
      <p:sp>
        <p:nvSpPr>
          <p:cNvPr id="6" name="Plassholder for tittel 1">
            <a:extLst>
              <a:ext uri="{FF2B5EF4-FFF2-40B4-BE49-F238E27FC236}">
                <a16:creationId xmlns:a16="http://schemas.microsoft.com/office/drawing/2014/main" id="{10021656-D59B-8B4E-9604-715384F44DB3}"/>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350852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b-NO" noProof="0"/>
              <a:t>Klikk på ikonet for å legge til et bilde</a:t>
            </a:r>
            <a:endParaRPr lang="nn-NO" noProof="0" dirty="0"/>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lvl1pPr>
              <a:spcAft>
                <a:spcPts val="500"/>
              </a:spcAft>
              <a:defRPr/>
            </a:lvl1pPr>
          </a:lstStyle>
          <a:p>
            <a:pPr lvl="0"/>
            <a:r>
              <a:rPr lang="nb-NO" dirty="0"/>
              <a:t>Klikk for å legge til tekst</a:t>
            </a:r>
          </a:p>
        </p:txBody>
      </p:sp>
      <p:sp>
        <p:nvSpPr>
          <p:cNvPr id="6" name="Plassholder for tittel 1">
            <a:extLst>
              <a:ext uri="{FF2B5EF4-FFF2-40B4-BE49-F238E27FC236}">
                <a16:creationId xmlns:a16="http://schemas.microsoft.com/office/drawing/2014/main" id="{B48FEB19-3629-F84D-BE6D-370ADD876171}"/>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86535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b-NO" noProof="0"/>
              <a:t>Klikk på ikonet for å legge til et bilde</a:t>
            </a:r>
            <a:endParaRPr lang="nn-NO" noProof="0" dirty="0"/>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dirty="0"/>
              <a:t>Klikk for å legge til tekst</a:t>
            </a:r>
          </a:p>
        </p:txBody>
      </p:sp>
      <p:sp>
        <p:nvSpPr>
          <p:cNvPr id="8" name="Plassholder for tekst 7"/>
          <p:cNvSpPr>
            <a:spLocks noGrp="1"/>
          </p:cNvSpPr>
          <p:nvPr>
            <p:ph type="body" sz="quarter" idx="15" hasCustomPrompt="1"/>
          </p:nvPr>
        </p:nvSpPr>
        <p:spPr>
          <a:xfrm>
            <a:off x="5555848" y="161168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dirty="0"/>
              <a:t>Underoverskrift</a:t>
            </a:r>
          </a:p>
        </p:txBody>
      </p:sp>
      <p:sp>
        <p:nvSpPr>
          <p:cNvPr id="7" name="Plassholder for tittel 1">
            <a:extLst>
              <a:ext uri="{FF2B5EF4-FFF2-40B4-BE49-F238E27FC236}">
                <a16:creationId xmlns:a16="http://schemas.microsoft.com/office/drawing/2014/main" id="{D1856A3E-480B-AE4A-83E5-6655FBF0C076}"/>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347733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e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dirty="0"/>
              <a:t>Klikk for å legge til tekst</a:t>
            </a:r>
          </a:p>
        </p:txBody>
      </p:sp>
    </p:spTree>
    <p:extLst>
      <p:ext uri="{BB962C8B-B14F-4D97-AF65-F5344CB8AC3E}">
        <p14:creationId xmlns:p14="http://schemas.microsoft.com/office/powerpoint/2010/main" val="62435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dirty="0"/>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dirty="0"/>
              <a:t>Klikk for å legge til overskrift</a:t>
            </a:r>
          </a:p>
        </p:txBody>
      </p:sp>
      <p:sp>
        <p:nvSpPr>
          <p:cNvPr id="8" name="Plassholder for tittel 1">
            <a:extLst>
              <a:ext uri="{FF2B5EF4-FFF2-40B4-BE49-F238E27FC236}">
                <a16:creationId xmlns:a16="http://schemas.microsoft.com/office/drawing/2014/main" id="{B4D4FE24-5C2D-2F44-B48A-A45D380A7E97}"/>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292086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ute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7" name="Plassholder for tittel 1">
            <a:extLst>
              <a:ext uri="{FF2B5EF4-FFF2-40B4-BE49-F238E27FC236}">
                <a16:creationId xmlns:a16="http://schemas.microsoft.com/office/drawing/2014/main" id="{B676D1E4-BDED-7149-8A12-8E851F24DAB2}"/>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2406496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
        <p:nvSpPr>
          <p:cNvPr id="4" name="Plassholder for tittel 1">
            <a:extLst>
              <a:ext uri="{FF2B5EF4-FFF2-40B4-BE49-F238E27FC236}">
                <a16:creationId xmlns:a16="http://schemas.microsoft.com/office/drawing/2014/main" id="{20AE2322-DE5A-0444-AF2F-09D8B32181B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262505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
        <p:nvSpPr>
          <p:cNvPr id="5" name="Plassholder for tittel 1">
            <a:extLst>
              <a:ext uri="{FF2B5EF4-FFF2-40B4-BE49-F238E27FC236}">
                <a16:creationId xmlns:a16="http://schemas.microsoft.com/office/drawing/2014/main" id="{32F41428-9925-9141-9582-2651E7AE55AE}"/>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509327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4051"/>
          </a:xfrm>
          <a:prstGeom prst="rect">
            <a:avLst/>
          </a:prstGeom>
          <a:solidFill>
            <a:srgbClr val="EB4040"/>
          </a:solidFill>
          <a:ln w="12700" cap="rnd">
            <a:noFill/>
          </a:ln>
        </p:spPr>
        <p:txBody>
          <a:bodyPr vert="horz" lIns="360000" tIns="0" rIns="360000" bIns="0" rtlCol="0" anchor="ctr" anchorCtr="0">
            <a:normAutofit/>
          </a:bodyPr>
          <a:lstStyle/>
          <a:p>
            <a:r>
              <a:rPr lang="nb-NO" noProof="0" dirty="0"/>
              <a:t>Klikk for å legge til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noProof="0" smtClean="0"/>
              <a:pPr/>
              <a:t>27.05.2025</a:t>
            </a:fld>
            <a:endParaRPr lang="nb-NO" noProof="0"/>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noProof="0" smtClean="0"/>
              <a:pPr/>
              <a:t>‹#›</a:t>
            </a:fld>
            <a:endParaRPr lang="nb-NO" noProof="0"/>
          </a:p>
        </p:txBody>
      </p:sp>
      <p:pic>
        <p:nvPicPr>
          <p:cNvPr id="9" name="Bilde 8">
            <a:extLst>
              <a:ext uri="{FF2B5EF4-FFF2-40B4-BE49-F238E27FC236}">
                <a16:creationId xmlns:a16="http://schemas.microsoft.com/office/drawing/2014/main" id="{CC5212ED-2CE9-9B40-B55C-C0976D0CB60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785705" y="526248"/>
            <a:ext cx="2849787" cy="624820"/>
          </a:xfrm>
          <a:prstGeom prst="rect">
            <a:avLst/>
          </a:prstGeom>
        </p:spPr>
      </p:pic>
    </p:spTree>
    <p:extLst>
      <p:ext uri="{BB962C8B-B14F-4D97-AF65-F5344CB8AC3E}">
        <p14:creationId xmlns:p14="http://schemas.microsoft.com/office/powerpoint/2010/main" val="21787639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7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sv.no/ressursbanken/tillitsvalgt/personver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sv.no/ressursbanken/digitale-verktoy/hypersys/sende-e-post/" TargetMode="Externa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wrap="square" anchor="t">
            <a:normAutofit fontScale="90000"/>
          </a:bodyPr>
          <a:lstStyle/>
          <a:p>
            <a:pPr>
              <a:lnSpc>
                <a:spcPts val="9000"/>
              </a:lnSpc>
            </a:pPr>
            <a:r>
              <a:rPr lang="nn-NO" sz="10000" dirty="0"/>
              <a:t>Å lede et lokallag</a:t>
            </a:r>
          </a:p>
        </p:txBody>
      </p:sp>
      <p:sp>
        <p:nvSpPr>
          <p:cNvPr id="4" name="Plassholder for innhold 3">
            <a:extLst>
              <a:ext uri="{FF2B5EF4-FFF2-40B4-BE49-F238E27FC236}">
                <a16:creationId xmlns:a16="http://schemas.microsoft.com/office/drawing/2014/main" id="{36B45A1B-B4DC-5B42-B6CD-63EFD9A7C178}"/>
              </a:ext>
            </a:extLst>
          </p:cNvPr>
          <p:cNvSpPr>
            <a:spLocks noGrp="1"/>
          </p:cNvSpPr>
          <p:nvPr>
            <p:ph idx="14"/>
          </p:nvPr>
        </p:nvSpPr>
        <p:spPr/>
        <p:txBody>
          <a:bodyPr/>
          <a:lstStyle/>
          <a:p>
            <a:endParaRPr lang="nn-NO"/>
          </a:p>
        </p:txBody>
      </p:sp>
      <p:sp>
        <p:nvSpPr>
          <p:cNvPr id="2" name="Undertittel 1">
            <a:extLst>
              <a:ext uri="{FF2B5EF4-FFF2-40B4-BE49-F238E27FC236}">
                <a16:creationId xmlns:a16="http://schemas.microsoft.com/office/drawing/2014/main" id="{1286B47E-C6E9-B549-BC1D-8B61667D2CAD}"/>
              </a:ext>
            </a:extLst>
          </p:cNvPr>
          <p:cNvSpPr>
            <a:spLocks noGrp="1"/>
          </p:cNvSpPr>
          <p:nvPr>
            <p:ph type="subTitle" idx="1"/>
          </p:nvPr>
        </p:nvSpPr>
        <p:spPr/>
        <p:txBody>
          <a:bodyPr/>
          <a:lstStyle/>
          <a:p>
            <a:endParaRPr lang="nn-NO"/>
          </a:p>
        </p:txBody>
      </p:sp>
    </p:spTree>
    <p:extLst>
      <p:ext uri="{BB962C8B-B14F-4D97-AF65-F5344CB8AC3E}">
        <p14:creationId xmlns:p14="http://schemas.microsoft.com/office/powerpoint/2010/main" val="1071321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DE252AC-E64D-7A44-97C1-7EFD690E5924}"/>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b-NO" dirty="0"/>
              <a:t>Fører løpende regnskap og setter opp årsregnskapet.</a:t>
            </a:r>
          </a:p>
          <a:p>
            <a:pPr>
              <a:spcBef>
                <a:spcPts val="0"/>
              </a:spcBef>
              <a:spcAft>
                <a:spcPts val="600"/>
              </a:spcAft>
              <a:buClr>
                <a:srgbClr val="DC0028"/>
              </a:buClr>
              <a:tabLst>
                <a:tab pos="257175" algn="l"/>
              </a:tabLst>
            </a:pPr>
            <a:r>
              <a:rPr lang="nb-NO" dirty="0"/>
              <a:t>Betaler regninger.</a:t>
            </a:r>
          </a:p>
          <a:p>
            <a:pPr>
              <a:spcBef>
                <a:spcPts val="0"/>
              </a:spcBef>
              <a:spcAft>
                <a:spcPts val="600"/>
              </a:spcAft>
              <a:buClr>
                <a:srgbClr val="DC0028"/>
              </a:buClr>
              <a:tabLst>
                <a:tab pos="257175" algn="l"/>
              </a:tabLst>
            </a:pPr>
            <a:r>
              <a:rPr lang="nb-NO" dirty="0"/>
              <a:t>Skriver og leverer søknader om økonomisk støtte.</a:t>
            </a:r>
          </a:p>
          <a:p>
            <a:pPr>
              <a:spcBef>
                <a:spcPts val="0"/>
              </a:spcBef>
              <a:spcAft>
                <a:spcPts val="600"/>
              </a:spcAft>
              <a:buClr>
                <a:srgbClr val="DC0028"/>
              </a:buClr>
              <a:tabLst>
                <a:tab pos="257175" algn="l"/>
              </a:tabLst>
            </a:pPr>
            <a:r>
              <a:rPr lang="nb-NO" dirty="0"/>
              <a:t>Utarbeider budsjettforslag sammen med styret.</a:t>
            </a:r>
          </a:p>
          <a:p>
            <a:pPr>
              <a:spcBef>
                <a:spcPts val="0"/>
              </a:spcBef>
              <a:spcAft>
                <a:spcPts val="600"/>
              </a:spcAft>
              <a:buClr>
                <a:srgbClr val="DC0028"/>
              </a:buClr>
              <a:tabLst>
                <a:tab pos="257175" algn="l"/>
              </a:tabLst>
            </a:pPr>
            <a:r>
              <a:rPr lang="nb-NO" dirty="0"/>
              <a:t>Ser til at budsjettet blir fulgt opp.</a:t>
            </a:r>
          </a:p>
          <a:p>
            <a:pPr>
              <a:spcBef>
                <a:spcPts val="0"/>
              </a:spcBef>
              <a:spcAft>
                <a:spcPts val="600"/>
              </a:spcAft>
              <a:buClr>
                <a:srgbClr val="DC0028"/>
              </a:buClr>
              <a:tabLst>
                <a:tab pos="257175" algn="l"/>
              </a:tabLst>
            </a:pPr>
            <a:r>
              <a:rPr lang="nb-NO" dirty="0"/>
              <a:t>Følger opp forpliktinger i tråd med partilova sammen med leder, bl.a. årlig rapportering til SSB i mai måned.</a:t>
            </a:r>
          </a:p>
          <a:p>
            <a:endParaRPr lang="nb-NO" dirty="0"/>
          </a:p>
        </p:txBody>
      </p:sp>
      <p:sp>
        <p:nvSpPr>
          <p:cNvPr id="4" name="Tittel 3">
            <a:extLst>
              <a:ext uri="{FF2B5EF4-FFF2-40B4-BE49-F238E27FC236}">
                <a16:creationId xmlns:a16="http://schemas.microsoft.com/office/drawing/2014/main" id="{8B072ACD-BC0B-A946-9891-68DC4D42E4E4}"/>
              </a:ext>
            </a:extLst>
          </p:cNvPr>
          <p:cNvSpPr>
            <a:spLocks noGrp="1"/>
          </p:cNvSpPr>
          <p:nvPr>
            <p:ph type="title"/>
          </p:nvPr>
        </p:nvSpPr>
        <p:spPr/>
        <p:txBody>
          <a:bodyPr/>
          <a:lstStyle/>
          <a:p>
            <a:r>
              <a:rPr lang="nb-NO" dirty="0"/>
              <a:t>Kassereren</a:t>
            </a:r>
          </a:p>
        </p:txBody>
      </p:sp>
    </p:spTree>
    <p:extLst>
      <p:ext uri="{BB962C8B-B14F-4D97-AF65-F5344CB8AC3E}">
        <p14:creationId xmlns:p14="http://schemas.microsoft.com/office/powerpoint/2010/main" val="1292518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5C1182F-3056-94EA-7FD6-952CEAA33C21}"/>
              </a:ext>
            </a:extLst>
          </p:cNvPr>
          <p:cNvSpPr>
            <a:spLocks noGrp="1"/>
          </p:cNvSpPr>
          <p:nvPr>
            <p:ph idx="1"/>
          </p:nvPr>
        </p:nvSpPr>
        <p:spPr/>
        <p:txBody>
          <a:bodyPr/>
          <a:lstStyle/>
          <a:p>
            <a:r>
              <a:rPr lang="nn-NO" dirty="0"/>
              <a:t>Har ansvar for å poste aktuelle saker på laget sine ulike plattformer</a:t>
            </a:r>
          </a:p>
          <a:p>
            <a:pPr lvl="1"/>
            <a:r>
              <a:rPr lang="nn-NO" dirty="0"/>
              <a:t>Formidle politiske vedtak?</a:t>
            </a:r>
          </a:p>
          <a:p>
            <a:pPr lvl="1"/>
            <a:r>
              <a:rPr lang="nn-NO" dirty="0"/>
              <a:t>Informere om arrangement</a:t>
            </a:r>
          </a:p>
          <a:p>
            <a:pPr lvl="1"/>
            <a:r>
              <a:rPr lang="nn-NO" dirty="0"/>
              <a:t>Dele bilde og tekst på ulike </a:t>
            </a:r>
            <a:r>
              <a:rPr lang="nn-NO" dirty="0" err="1"/>
              <a:t>merkedager</a:t>
            </a:r>
            <a:endParaRPr lang="nn-NO" dirty="0"/>
          </a:p>
          <a:p>
            <a:r>
              <a:rPr lang="nn-NO" dirty="0"/>
              <a:t>Husk at logoar og </a:t>
            </a:r>
            <a:r>
              <a:rPr lang="nn-NO" dirty="0" err="1"/>
              <a:t>bilder</a:t>
            </a:r>
            <a:r>
              <a:rPr lang="nn-NO" dirty="0"/>
              <a:t> må være i tråd med partiet sin grafiske profil</a:t>
            </a:r>
          </a:p>
          <a:p>
            <a:endParaRPr lang="nn-NO" dirty="0"/>
          </a:p>
        </p:txBody>
      </p:sp>
      <p:sp>
        <p:nvSpPr>
          <p:cNvPr id="3" name="Tittel 2">
            <a:extLst>
              <a:ext uri="{FF2B5EF4-FFF2-40B4-BE49-F238E27FC236}">
                <a16:creationId xmlns:a16="http://schemas.microsoft.com/office/drawing/2014/main" id="{3E4F0DFC-59EC-7CFD-0900-5C46145EC571}"/>
              </a:ext>
            </a:extLst>
          </p:cNvPr>
          <p:cNvSpPr>
            <a:spLocks noGrp="1"/>
          </p:cNvSpPr>
          <p:nvPr>
            <p:ph type="title"/>
          </p:nvPr>
        </p:nvSpPr>
        <p:spPr/>
        <p:txBody>
          <a:bodyPr/>
          <a:lstStyle/>
          <a:p>
            <a:r>
              <a:rPr lang="nn-NO" dirty="0" err="1"/>
              <a:t>SoMe-ansvarlig</a:t>
            </a:r>
            <a:endParaRPr lang="nn-NO" dirty="0"/>
          </a:p>
        </p:txBody>
      </p:sp>
    </p:spTree>
    <p:extLst>
      <p:ext uri="{BB962C8B-B14F-4D97-AF65-F5344CB8AC3E}">
        <p14:creationId xmlns:p14="http://schemas.microsoft.com/office/powerpoint/2010/main" val="1789925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itting at a table&#10;&#10;Description automatically generated">
            <a:extLst>
              <a:ext uri="{FF2B5EF4-FFF2-40B4-BE49-F238E27FC236}">
                <a16:creationId xmlns:a16="http://schemas.microsoft.com/office/drawing/2014/main" id="{43625712-32BF-4F8C-AFBC-1F256B71B248}"/>
              </a:ext>
            </a:extLst>
          </p:cNvPr>
          <p:cNvPicPr>
            <a:picLocks noGrp="1" noChangeAspect="1"/>
          </p:cNvPicPr>
          <p:nvPr>
            <p:ph type="pic" sz="quarter" idx="13"/>
          </p:nvPr>
        </p:nvPicPr>
        <p:blipFill rotWithShape="1">
          <a:blip r:embed="rId3"/>
          <a:srcRect l="16680" r="16680"/>
          <a:stretch/>
        </p:blipFill>
        <p:spPr/>
      </p:pic>
      <p:sp>
        <p:nvSpPr>
          <p:cNvPr id="3" name="Plassholder for innhold 2">
            <a:extLst>
              <a:ext uri="{FF2B5EF4-FFF2-40B4-BE49-F238E27FC236}">
                <a16:creationId xmlns:a16="http://schemas.microsoft.com/office/drawing/2014/main" id="{E2185ED2-3B47-094C-95A6-3C852B8495BC}"/>
              </a:ext>
            </a:extLst>
          </p:cNvPr>
          <p:cNvSpPr>
            <a:spLocks noGrp="1"/>
          </p:cNvSpPr>
          <p:nvPr>
            <p:ph type="body" sz="quarter" idx="14"/>
          </p:nvPr>
        </p:nvSpPr>
        <p:spPr/>
        <p:txBody>
          <a:bodyPr/>
          <a:lstStyle/>
          <a:p>
            <a:pPr>
              <a:spcBef>
                <a:spcPts val="0"/>
              </a:spcBef>
              <a:spcAft>
                <a:spcPts val="600"/>
              </a:spcAft>
              <a:buClr>
                <a:srgbClr val="DC0028"/>
              </a:buClr>
              <a:tabLst>
                <a:tab pos="257175" algn="l"/>
              </a:tabLst>
            </a:pPr>
            <a:r>
              <a:rPr lang="nn-NO" dirty="0" err="1"/>
              <a:t>Medlemsansvarlig</a:t>
            </a:r>
            <a:endParaRPr lang="nn-NO" dirty="0"/>
          </a:p>
          <a:p>
            <a:pPr>
              <a:spcBef>
                <a:spcPts val="0"/>
              </a:spcBef>
              <a:spcAft>
                <a:spcPts val="600"/>
              </a:spcAft>
              <a:buClr>
                <a:srgbClr val="DC0028"/>
              </a:buClr>
              <a:tabLst>
                <a:tab pos="257175" algn="l"/>
              </a:tabLst>
            </a:pPr>
            <a:r>
              <a:rPr lang="nn-NO" dirty="0"/>
              <a:t>Skoleringsansvarlig</a:t>
            </a:r>
          </a:p>
          <a:p>
            <a:pPr>
              <a:spcBef>
                <a:spcPts val="0"/>
              </a:spcBef>
              <a:spcAft>
                <a:spcPts val="600"/>
              </a:spcAft>
              <a:buClr>
                <a:srgbClr val="DC0028"/>
              </a:buClr>
              <a:tabLst>
                <a:tab pos="257175" algn="l"/>
              </a:tabLst>
            </a:pPr>
            <a:r>
              <a:rPr lang="nn-NO" dirty="0"/>
              <a:t>SU-kontakt</a:t>
            </a:r>
          </a:p>
          <a:p>
            <a:pPr>
              <a:spcBef>
                <a:spcPts val="0"/>
              </a:spcBef>
              <a:spcAft>
                <a:spcPts val="600"/>
              </a:spcAft>
              <a:buClr>
                <a:srgbClr val="DC0028"/>
              </a:buClr>
              <a:tabLst>
                <a:tab pos="257175" algn="l"/>
              </a:tabLst>
            </a:pPr>
            <a:r>
              <a:rPr lang="nn-NO" dirty="0" err="1"/>
              <a:t>Valgkampgruppe</a:t>
            </a:r>
            <a:endParaRPr lang="nn-NO" dirty="0"/>
          </a:p>
          <a:p>
            <a:pPr>
              <a:spcBef>
                <a:spcPts val="0"/>
              </a:spcBef>
              <a:spcAft>
                <a:spcPts val="600"/>
              </a:spcAft>
              <a:buClr>
                <a:srgbClr val="DC0028"/>
              </a:buClr>
              <a:tabLst>
                <a:tab pos="257175" algn="l"/>
              </a:tabLst>
            </a:pPr>
            <a:r>
              <a:rPr lang="nn-NO" dirty="0"/>
              <a:t>Etc.</a:t>
            </a:r>
          </a:p>
        </p:txBody>
      </p:sp>
      <p:sp>
        <p:nvSpPr>
          <p:cNvPr id="4" name="Tittel 3">
            <a:extLst>
              <a:ext uri="{FF2B5EF4-FFF2-40B4-BE49-F238E27FC236}">
                <a16:creationId xmlns:a16="http://schemas.microsoft.com/office/drawing/2014/main" id="{F98BFDB0-B9F0-FB41-8A02-83DFBBE53194}"/>
              </a:ext>
            </a:extLst>
          </p:cNvPr>
          <p:cNvSpPr>
            <a:spLocks noGrp="1"/>
          </p:cNvSpPr>
          <p:nvPr>
            <p:ph type="title"/>
          </p:nvPr>
        </p:nvSpPr>
        <p:spPr/>
        <p:txBody>
          <a:bodyPr/>
          <a:lstStyle/>
          <a:p>
            <a:r>
              <a:rPr lang="nn-NO"/>
              <a:t>Andre roller i styret</a:t>
            </a:r>
          </a:p>
        </p:txBody>
      </p:sp>
    </p:spTree>
    <p:extLst>
      <p:ext uri="{BB962C8B-B14F-4D97-AF65-F5344CB8AC3E}">
        <p14:creationId xmlns:p14="http://schemas.microsoft.com/office/powerpoint/2010/main" val="3240491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p sign&#10;&#10;Description automatically generated">
            <a:extLst>
              <a:ext uri="{FF2B5EF4-FFF2-40B4-BE49-F238E27FC236}">
                <a16:creationId xmlns:a16="http://schemas.microsoft.com/office/drawing/2014/main" id="{4C255384-8A28-AF43-92F8-287A7D9503C4}"/>
              </a:ext>
            </a:extLst>
          </p:cNvPr>
          <p:cNvPicPr>
            <a:picLocks noChangeAspect="1"/>
          </p:cNvPicPr>
          <p:nvPr/>
        </p:nvPicPr>
        <p:blipFill rotWithShape="1">
          <a:blip r:embed="rId3"/>
          <a:srcRect t="4346" r="1" b="28885"/>
          <a:stretch/>
        </p:blipFill>
        <p:spPr>
          <a:xfrm>
            <a:off x="7454096" y="1782501"/>
            <a:ext cx="4741080" cy="4742477"/>
          </a:xfrm>
          <a:prstGeom prst="rect">
            <a:avLst/>
          </a:prstGeom>
          <a:noFill/>
        </p:spPr>
      </p:pic>
      <p:sp>
        <p:nvSpPr>
          <p:cNvPr id="2" name="Plassholder for innhold 1">
            <a:extLst>
              <a:ext uri="{FF2B5EF4-FFF2-40B4-BE49-F238E27FC236}">
                <a16:creationId xmlns:a16="http://schemas.microsoft.com/office/drawing/2014/main" id="{FC718D87-485E-5149-BB3C-C8EA57A69A06}"/>
              </a:ext>
            </a:extLst>
          </p:cNvPr>
          <p:cNvSpPr>
            <a:spLocks noGrp="1"/>
          </p:cNvSpPr>
          <p:nvPr>
            <p:ph type="body" sz="quarter" idx="14"/>
          </p:nvPr>
        </p:nvSpPr>
        <p:spPr/>
        <p:txBody>
          <a:bodyPr>
            <a:normAutofit/>
          </a:bodyPr>
          <a:lstStyle/>
          <a:p>
            <a:pPr>
              <a:spcBef>
                <a:spcPts val="0"/>
              </a:spcBef>
              <a:spcAft>
                <a:spcPts val="600"/>
              </a:spcAft>
              <a:buClr>
                <a:srgbClr val="DC0028"/>
              </a:buClr>
              <a:tabLst>
                <a:tab pos="257175" algn="l"/>
              </a:tabLst>
            </a:pPr>
            <a:r>
              <a:rPr lang="nb-NO" dirty="0"/>
              <a:t>SU bør inviteres til å ha en representant i lokallagsstyret.</a:t>
            </a:r>
          </a:p>
          <a:p>
            <a:pPr>
              <a:spcBef>
                <a:spcPts val="0"/>
              </a:spcBef>
              <a:spcAft>
                <a:spcPts val="600"/>
              </a:spcAft>
              <a:buClr>
                <a:srgbClr val="DC0028"/>
              </a:buClr>
              <a:tabLst>
                <a:tab pos="257175" algn="l"/>
              </a:tabLst>
            </a:pPr>
            <a:r>
              <a:rPr lang="nb-NO" dirty="0"/>
              <a:t>Bidra gjerne med økonomisk støtte til SU sine aktiviteter, dersom laget har rom for dette.</a:t>
            </a:r>
          </a:p>
          <a:p>
            <a:pPr>
              <a:spcBef>
                <a:spcPts val="0"/>
              </a:spcBef>
              <a:spcAft>
                <a:spcPts val="600"/>
              </a:spcAft>
              <a:buClr>
                <a:srgbClr val="DC0028"/>
              </a:buClr>
              <a:tabLst>
                <a:tab pos="257175" algn="l"/>
              </a:tabLst>
            </a:pPr>
            <a:r>
              <a:rPr lang="nb-NO" dirty="0"/>
              <a:t>SU bør involveres i nominasjonsarbeidet.</a:t>
            </a:r>
          </a:p>
          <a:p>
            <a:endParaRPr lang="nb-NO" dirty="0"/>
          </a:p>
          <a:p>
            <a:endParaRPr lang="nb-NO" dirty="0"/>
          </a:p>
        </p:txBody>
      </p:sp>
      <p:sp>
        <p:nvSpPr>
          <p:cNvPr id="4" name="Tittel 3">
            <a:extLst>
              <a:ext uri="{FF2B5EF4-FFF2-40B4-BE49-F238E27FC236}">
                <a16:creationId xmlns:a16="http://schemas.microsoft.com/office/drawing/2014/main" id="{66E85CCE-99F9-FE40-A8C7-F2DDD720313F}"/>
              </a:ext>
            </a:extLst>
          </p:cNvPr>
          <p:cNvSpPr>
            <a:spLocks noGrp="1"/>
          </p:cNvSpPr>
          <p:nvPr>
            <p:ph type="title"/>
          </p:nvPr>
        </p:nvSpPr>
        <p:spPr/>
        <p:txBody>
          <a:bodyPr anchor="ctr">
            <a:normAutofit/>
          </a:bodyPr>
          <a:lstStyle/>
          <a:p>
            <a:r>
              <a:rPr lang="nn-NO"/>
              <a:t>Samarbeid med SU</a:t>
            </a:r>
          </a:p>
        </p:txBody>
      </p:sp>
    </p:spTree>
    <p:extLst>
      <p:ext uri="{BB962C8B-B14F-4D97-AF65-F5344CB8AC3E}">
        <p14:creationId xmlns:p14="http://schemas.microsoft.com/office/powerpoint/2010/main" val="2579622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484C30A6-224E-C684-54AB-EC58615317C7}"/>
              </a:ext>
            </a:extLst>
          </p:cNvPr>
          <p:cNvSpPr>
            <a:spLocks noGrp="1"/>
          </p:cNvSpPr>
          <p:nvPr>
            <p:ph idx="1"/>
          </p:nvPr>
        </p:nvSpPr>
        <p:spPr/>
        <p:txBody>
          <a:bodyPr>
            <a:noAutofit/>
          </a:bodyPr>
          <a:lstStyle/>
          <a:p>
            <a:pPr marL="0" indent="0" algn="l">
              <a:buNone/>
            </a:pPr>
            <a:r>
              <a:rPr lang="nb-NO" b="0" i="0" u="none" strike="noStrike" dirty="0">
                <a:solidFill>
                  <a:srgbClr val="000000"/>
                </a:solidFill>
                <a:effectLst/>
              </a:rPr>
              <a:t>Medlemskap i politisk parti er </a:t>
            </a:r>
            <a:r>
              <a:rPr lang="nb-NO" b="1" i="0" u="none" strike="noStrike" dirty="0">
                <a:solidFill>
                  <a:srgbClr val="000000"/>
                </a:solidFill>
                <a:effectLst/>
              </a:rPr>
              <a:t>sensitiv personopplysning</a:t>
            </a:r>
            <a:r>
              <a:rPr lang="nb-NO" b="0" i="0" u="none" strike="noStrike" dirty="0">
                <a:solidFill>
                  <a:srgbClr val="000000"/>
                </a:solidFill>
                <a:effectLst/>
              </a:rPr>
              <a:t>, kommer medlemslista på avveie er det et lovbrudd.</a:t>
            </a:r>
          </a:p>
          <a:p>
            <a:pPr algn="l"/>
            <a:r>
              <a:rPr lang="nb-NO" dirty="0">
                <a:solidFill>
                  <a:srgbClr val="000000"/>
                </a:solidFill>
              </a:rPr>
              <a:t>Man kan ikke sende e-post til medlemmene fra sin private adresse.</a:t>
            </a:r>
          </a:p>
          <a:p>
            <a:pPr algn="l"/>
            <a:r>
              <a:rPr lang="nb-NO" dirty="0">
                <a:solidFill>
                  <a:srgbClr val="000000"/>
                </a:solidFill>
              </a:rPr>
              <a:t>Man kan ikke lagre informasjon om medlemmene utenfor SVs egne systemer.</a:t>
            </a:r>
          </a:p>
          <a:p>
            <a:pPr algn="l"/>
            <a:r>
              <a:rPr lang="nb-NO" dirty="0">
                <a:solidFill>
                  <a:srgbClr val="000000"/>
                </a:solidFill>
              </a:rPr>
              <a:t>Hvis man </a:t>
            </a:r>
            <a:r>
              <a:rPr lang="nb-NO" b="0" i="0" u="none" strike="noStrike" dirty="0">
                <a:solidFill>
                  <a:srgbClr val="000000"/>
                </a:solidFill>
                <a:effectLst/>
              </a:rPr>
              <a:t>skal omtale et medlem i e-post eller SMS skal man bruke medlemsnummer.</a:t>
            </a:r>
          </a:p>
          <a:p>
            <a:pPr marL="0" indent="0" algn="l">
              <a:buNone/>
            </a:pPr>
            <a:r>
              <a:rPr lang="nb-NO" b="0" i="0" u="none" strike="noStrike" dirty="0">
                <a:solidFill>
                  <a:srgbClr val="000000"/>
                </a:solidFill>
                <a:effectLst/>
                <a:hlinkClick r:id="rId2"/>
              </a:rPr>
              <a:t>https://www.sv.no/ressursbanken/tillitsvalgt/personvern/</a:t>
            </a:r>
            <a:r>
              <a:rPr lang="nb-NO" dirty="0">
                <a:solidFill>
                  <a:srgbClr val="000000"/>
                </a:solidFill>
              </a:rPr>
              <a:t> </a:t>
            </a:r>
          </a:p>
          <a:p>
            <a:pPr marL="0" indent="0" algn="l">
              <a:buNone/>
            </a:pPr>
            <a:endParaRPr lang="nb-NO" b="0" i="0" u="none" strike="noStrike" dirty="0">
              <a:solidFill>
                <a:srgbClr val="000000"/>
              </a:solidFill>
              <a:effectLst/>
            </a:endParaRPr>
          </a:p>
          <a:p>
            <a:endParaRPr lang="nn-NO" dirty="0"/>
          </a:p>
        </p:txBody>
      </p:sp>
      <p:sp>
        <p:nvSpPr>
          <p:cNvPr id="4" name="Tittel 3">
            <a:extLst>
              <a:ext uri="{FF2B5EF4-FFF2-40B4-BE49-F238E27FC236}">
                <a16:creationId xmlns:a16="http://schemas.microsoft.com/office/drawing/2014/main" id="{C1456B99-BA2B-AB8E-9EBD-32DC64510BC6}"/>
              </a:ext>
            </a:extLst>
          </p:cNvPr>
          <p:cNvSpPr>
            <a:spLocks noGrp="1"/>
          </p:cNvSpPr>
          <p:nvPr>
            <p:ph type="title"/>
          </p:nvPr>
        </p:nvSpPr>
        <p:spPr/>
        <p:txBody>
          <a:bodyPr/>
          <a:lstStyle/>
          <a:p>
            <a:r>
              <a:rPr lang="nn-NO" dirty="0"/>
              <a:t>Personvern</a:t>
            </a:r>
          </a:p>
        </p:txBody>
      </p:sp>
    </p:spTree>
    <p:extLst>
      <p:ext uri="{BB962C8B-B14F-4D97-AF65-F5344CB8AC3E}">
        <p14:creationId xmlns:p14="http://schemas.microsoft.com/office/powerpoint/2010/main" val="2221090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D43D80DA-FE28-812A-AF2D-CC92BC64EC8F}"/>
              </a:ext>
            </a:extLst>
          </p:cNvPr>
          <p:cNvSpPr>
            <a:spLocks noGrp="1"/>
          </p:cNvSpPr>
          <p:nvPr>
            <p:ph type="pic" sz="quarter" idx="13"/>
          </p:nvPr>
        </p:nvSpPr>
        <p:spPr/>
        <p:txBody>
          <a:bodyPr/>
          <a:lstStyle/>
          <a:p>
            <a:endParaRPr lang="nn-NO"/>
          </a:p>
        </p:txBody>
      </p:sp>
      <p:sp>
        <p:nvSpPr>
          <p:cNvPr id="3" name="Plassholder for innhold 2">
            <a:extLst>
              <a:ext uri="{FF2B5EF4-FFF2-40B4-BE49-F238E27FC236}">
                <a16:creationId xmlns:a16="http://schemas.microsoft.com/office/drawing/2014/main" id="{06C761C0-2B82-4CDD-056C-74B4038390D6}"/>
              </a:ext>
            </a:extLst>
          </p:cNvPr>
          <p:cNvSpPr>
            <a:spLocks noGrp="1"/>
          </p:cNvSpPr>
          <p:nvPr>
            <p:ph type="body" sz="quarter" idx="14"/>
          </p:nvPr>
        </p:nvSpPr>
        <p:spPr/>
        <p:txBody>
          <a:bodyPr>
            <a:normAutofit/>
          </a:bodyPr>
          <a:lstStyle/>
          <a:p>
            <a:pPr marL="0" indent="0" algn="l">
              <a:buNone/>
            </a:pPr>
            <a:r>
              <a:rPr lang="nb-NO" sz="2600" b="0" i="0" u="none" strike="noStrike" dirty="0" err="1">
                <a:solidFill>
                  <a:srgbClr val="000000"/>
                </a:solidFill>
                <a:effectLst/>
              </a:rPr>
              <a:t>Hypersys</a:t>
            </a:r>
            <a:r>
              <a:rPr lang="nb-NO" sz="2600" b="0" i="0" u="none" strike="noStrike" dirty="0">
                <a:solidFill>
                  <a:srgbClr val="000000"/>
                </a:solidFill>
                <a:effectLst/>
              </a:rPr>
              <a:t> kan brukes til å sende e-post og SMS til medlemmene.</a:t>
            </a:r>
          </a:p>
          <a:p>
            <a:pPr algn="l"/>
            <a:r>
              <a:rPr lang="nb-NO" sz="2600" b="0" i="0" u="none" strike="noStrike" dirty="0">
                <a:solidFill>
                  <a:srgbClr val="000000"/>
                </a:solidFill>
                <a:effectLst/>
              </a:rPr>
              <a:t>E-post kan ha vedlegg.</a:t>
            </a:r>
          </a:p>
          <a:p>
            <a:pPr algn="l"/>
            <a:r>
              <a:rPr lang="nb-NO" sz="2600" b="0" i="0" u="none" strike="noStrike" dirty="0">
                <a:solidFill>
                  <a:srgbClr val="000000"/>
                </a:solidFill>
                <a:effectLst/>
              </a:rPr>
              <a:t>Ser også bedre ut enn vanlig e-post, med riktig </a:t>
            </a:r>
            <a:r>
              <a:rPr lang="nb-NO" sz="2600" b="0" i="0" u="none" strike="noStrike">
                <a:solidFill>
                  <a:srgbClr val="000000"/>
                </a:solidFill>
                <a:effectLst/>
              </a:rPr>
              <a:t>logo og farger.</a:t>
            </a:r>
            <a:endParaRPr lang="nb-NO" sz="2600" b="0" i="0" u="none" strike="noStrike" dirty="0">
              <a:solidFill>
                <a:srgbClr val="000000"/>
              </a:solidFill>
              <a:effectLst/>
            </a:endParaRPr>
          </a:p>
          <a:p>
            <a:pPr algn="l"/>
            <a:r>
              <a:rPr lang="nb-NO" sz="2600" b="0" i="0" u="none" strike="noStrike" dirty="0">
                <a:solidFill>
                  <a:srgbClr val="000000"/>
                </a:solidFill>
                <a:effectLst/>
              </a:rPr>
              <a:t>Unngår tabber med blindkopi/kopifeltet.</a:t>
            </a:r>
          </a:p>
          <a:p>
            <a:pPr marL="0" indent="0" algn="l">
              <a:buNone/>
            </a:pPr>
            <a:r>
              <a:rPr lang="nb-NO" sz="2600" i="0" dirty="0">
                <a:solidFill>
                  <a:srgbClr val="0078D7"/>
                </a:solidFill>
                <a:effectLst/>
                <a:hlinkClick r:id="rId2" tooltip="https://www.sv.no/ressursbanken/digitale-verktoy/hypersys/sende-e-post/"/>
              </a:rPr>
              <a:t>https://www.sv.no/ressursbanken/digitale-verktoy/hypersys/sende-e-post/</a:t>
            </a:r>
            <a:endParaRPr lang="nb-NO" sz="2600" i="0" u="none" strike="noStrike" dirty="0">
              <a:solidFill>
                <a:srgbClr val="000000"/>
              </a:solidFill>
              <a:effectLst/>
            </a:endParaRPr>
          </a:p>
          <a:p>
            <a:endParaRPr lang="nn-NO" sz="3200" dirty="0"/>
          </a:p>
        </p:txBody>
      </p:sp>
      <p:sp>
        <p:nvSpPr>
          <p:cNvPr id="2" name="Tittel 1">
            <a:extLst>
              <a:ext uri="{FF2B5EF4-FFF2-40B4-BE49-F238E27FC236}">
                <a16:creationId xmlns:a16="http://schemas.microsoft.com/office/drawing/2014/main" id="{63B5B796-60FD-2D79-ABF0-F6958FD1B78C}"/>
              </a:ext>
            </a:extLst>
          </p:cNvPr>
          <p:cNvSpPr>
            <a:spLocks noGrp="1"/>
          </p:cNvSpPr>
          <p:nvPr>
            <p:ph type="title"/>
          </p:nvPr>
        </p:nvSpPr>
        <p:spPr/>
        <p:txBody>
          <a:bodyPr/>
          <a:lstStyle/>
          <a:p>
            <a:r>
              <a:rPr lang="nn-NO" dirty="0"/>
              <a:t>Medlemssystemet </a:t>
            </a:r>
            <a:r>
              <a:rPr lang="nn-NO" dirty="0" err="1"/>
              <a:t>Hypersys</a:t>
            </a:r>
            <a:endParaRPr lang="nn-NO" dirty="0"/>
          </a:p>
        </p:txBody>
      </p:sp>
      <p:pic>
        <p:nvPicPr>
          <p:cNvPr id="1026" name="Picture 2" descr="data:image/png;base64,iVBORw0KGgoAAAANSUhEUgAAAlgAAABKCAMAAABQOdpXAAAAqFBMVEX///8aYo1GquAAV4YAVIQ8p98xcJcypN4AWohXseIAWIek0u7H4/Qood29ztoAUoPj7PGgtcb4+/3p9PvQ3OR/oLm53PKSyutkt+Ts9vzf7/nP5/YPXovU6fefz+1/weiNx+prkq6Aweiy2PDA4PNwu+ZftONEep6ww9JNruGFpLvf5+2TrsLU3+envc1RgqM5c5giZ5F2mLK6y9heiqnH3OouhLQAm9sHHyvUAAAdZElEQVR4nO1dCZuiOtZWlEIEtDpUiaAopUK3tXYt3/T//2dfTrYTNALB7rs8M2fuvVNFERKSN2d5cxIGg26yWDrVvuO9Nbn7dv+k//70/PX97X7WoeSPh583Dz/0K+QbvfS9/rwLtd7fDN8/7mrXvt10lO9vb1+PL/XnvZlvfR+eyPvNzc+v51pZ8ti1YpC321rhVel3l+WqVjZPKudYxO29lW5Kf5lktWuHyqLiMm+vxCw7z3Ecr7QuNxuOJ5O11leP88l6uF7PP9pK3g1H6+FwPXon6tLtcEovDdfzu4ZyIORrzm/URpj8nJ6C4KLQFk7GOrIe2fM6Fx99aWWfJhOLssP1VEcW6/fuEgVa2dJz6SXXq6PNIAG/8aSwXcWLtkrMcuDVeEH7rTV5mrO++qkufM5F/7WB43YshnLyqK79FJfWNy3VfkgMjXGQ3qyGt17Jj3n7/TUZf2LhdxtMQsUaKgO74aUjlKqyW1dc81t6ayEriVBnFe6lGi6I21LJBSndxjYeNnuzwn3mozm5lxe+y16efGuu8ZvEAaLybqz6njQVHRCFoZEyuZ+qcFeZIyjPDF4rOFAhf+uuKGXFqmxqO7yOqzRHGimwNffWwD8vnNkC2vGypiouStWEy8zxXNeszB4FjqR+ImrqT16ba/ySCFx/l5e+oc5p7qoXBaKR0os/LfWGXvbHyLbs+k01xlJRDnU1G9gDSw3DQZVtARZRIEKjaa2wHC9sHs8LshMVLU0NE082WVmFhXf+uzbkLe47jpHSdoi1FlP4ihpLWoZbW2M2HE6VOXuzBuVQqdmZNSiHYxWcVJcH8hKwEll2g9ho7q0cgaXMjnW9mrazElG5EZZ78QZHw99Ut064G/1DDfn4xXA7SoqqTdnMG3lJ0wdGuVdAUJ7/D3vFoaBPrC2hpmafe2gsCSxirTccdyMrLlVhkzbQZI+qTV6KrS2h4x6aa7lYO7V2rrcx/UlqM5PGJZqGurubzZTSGc6b9fPdCAvKZylnBZWYWb6fm9FHe6WjoH9r7Z5pDngPbTeXajbvMb6KEsJLu+beQrOnPOiDPaK9voRDluw2ebo6nOMhaQAWapnhdDQaTbGX183VoTVT8xfN6LTZP0MNs36Q164Z3zt7a4ahrH29w4ksu+gxvtKmoLZzW0L5pbpxKy8lPSruQJddkLBwPM9z0tpFCqYVn1eukeR6uNCxqEvMghpGxUifSmONmqmKVAEBzeg14/tqHdcNJ5LXvbUvi9qux/i6cngwrmtzqxGByj8r7StuceQuCtl4jEVz3KOmmMg2Oi4GBbyDa4bsJRdj3UKQos18l5ce0SW/bSqqqzbpf/cZXwX9D3tUKuj30HYjFTSU9rhSs1sLCpt1SaoQiP63Paxco5fULqkjqq+CqFJXsyO96h3z/dFzSzOPcQlYk2fj7UrQmqn5i1hrobFQtSkz2mN8Efo9zKhiz1/tfXc1k3qML3o6yFS4zb2lqTZZmNj7dl7aWMlFOXjJUTwgieSsWHjeBsg1Lxmklxr/dWFQpi1sgwoK18pbQSaqhW1AME/k6/YYXzSj1kWpnLelq8xVz6TW44teEvLubcS7ge+yDxqsl2RU7dGKBw/UDu8i3vwicjIeqrrVJVxdZHHGzQvJT8qaKW8FmUZ0yc1iMqM9rJkc4NSeAkMzemliXSw5xxUJ6/HV13KRTkewGcXAd4W2LpaXNNXQJBRYEtnU9Ef0OalPNZdUo65jRtblQH3a1ZopbwUpzjYzeqPYBsV3adZsMm4QbR6YzOi6qexYC3mVGcWoeDg11ziaTieTyRoEWqzRe1pQ6HpC3FPRhtfXqCSCRVu8H3TUFSwDQ8VN4vfObRjsozxGjnQZbUK2Fi6rP5pDwob1187WzBD0Tz8byxJ1I5pRpDinP27JBbm9vX3CBk9lWTSjF0JZUThFXlaZ0RQt4fSOPl/U1PzyUpLOjMG5aC55C3N5VDcW8tIOreNi0Lm5vYQCS4SlTLNWUeTkGjWaeUZ291U3hJPRaDRRuuTLdD+K5qirh6ESaybtDXxXio9rqRiVjlqUQby02G9k9xX00aS32W+DoC6xTx3Q1mmaV4dxnRu5VYU1p2oq+jskiDLpDgJTQg57onJpKNTjyGhkNVhNh8+z2ez1u+joNu4cg0KlJLTxbY5AcHyVGX0xuGxGIQYEohkdNzca1exIIhBNeouaNQnaoxY3ySBoRt3m3soNS9Co7fr65J1lE8VyTUmxHYrbdcmiludFXj5fvz0/339HuzKWbtEdt44tSTNIO5mC/nlTUZ2TVXzXDyQgmrXdrcGMItZaSN2fOI2k9Xjuyr2ZBMfX3jfWuNVmS7Y557vizmbUVs6bsolS6akrd0pqag8oUo2EexiPwB2drBFXc5yuhCFr/XCbXnJ1qHydeysadz6dvdxeFi0QVdw5jm8LBYaFlWrDTB+pZmkDUyr1al9eNGZBRaNaUGjtqWg5UVWqS72vzIU1M3rIsvhMMi75wUGRj1ohsIrLFdu+DvWnHM/bnujPIhoo1Sy4MGkIwQ4fdSfgnLmZ6vrplv19PZ43CA4HLkFrQb85vhKicezKTfqyp8AM3LlIIXuWrTypGN8b/SnFvbVpO4OEGtvQHpk5x9qWBHSTmgM7LapU/pRdUOgcy26pWHyBhltmCkyK6jw8LCGjYqvbQhXPejkNQTQngJzRPlpmMhsYG87w93DnBgLCLGhvR+cJNxxrH+25DooP0Vy2FqfSINZZflrySZ+EG5UEYZvl1yGrflBbUs6ObiQFjK10spgtlEYcgtRVpE2Wc+7qJBnBat1uIsf3s8dK8Pn4agn0JnnCSgxLlIz5mHWgS9WywlPXhAyT9MjiVHbGPrVYc9Tt0wu7BI8KMIQ4rl8UyWZ/CFfMhZJOnTfQHbwBxIwaQ/ZyplpGJ1G6Rd4cKrseCXOj8/GVntPL19fXG5PvUm7ebzTaDVXbCfPRZeFQqVl02VoSMkyyNA1ho2AeQ3hNpl6PnJkOHtdWAYvGC359j4SAMmg+5bmDFiwj7aa7syk9PXHYvncYGzmWKujvkWKA44tBIR/fh/n6XOoVK9OFlwBraRfFqcJWzNKf2geF1sOrpSfse4BD8l32Ozg67aRQTSJ8U5pThAqOwuq7G8V+8ED46GjdRt7GJxg47VQLYKHp6pOpJ8ueju99u7+mTJfG44PL1iWFHdXswznP2116uEnKI7kmk6tHXnKX9FHh9nl7iTDXc8tFWq+ykEucPM/9/+bzm8c7hb+Xe7bXVMmpGbCACPKZFmiUotwkLdsQfn3q4CapNj/Vswa7uHo4GzBHuh6/dJE+/rfSWDv7wmoJ+g8Ba5C5sJmrqAWsrluynGRp9mWzpQqcfY3m8+HDp8QWmT28zy9FRDbxHfKZ9hoLg/6THPguGQdKy87qyfddgIUbErEL7Bd0+mgs5WPZO/645aKPKeyUl0wWxSY7jSso2orsNKXRw2CQzD6m8/nkC/3028cLrKQNRNA9u5TjfFkwCQIXiADindJglLZDM8rwcteBbFAsR/eEDJPY5wej4rD3sXAJWlcpXQtbvFZQT8lwGLb4/0le7TSl4e7xfQIDQr49fPzQ9yPXVn6/2RBSmE35Yp0VpVbncKsQozi7KB1TXjJnPoZtAF/jYRNaQkaXQ1BOxD6yQ7qBtN98ig1UEnvrits28euSuKviFFqs8UWepit+RohKZb19eZndgbzNnwYvo8l6Pf5JNCUzQWS9slE2BGWm8Eznq1/n49F0ypKXLshJYWVG7+pBfxfiQstbVde4mzQbjy61gTVu/IbqWUvI6HBAzplsjAlYDRlZmuLInC5FtbI6yVl4XWrW6rVZJD9EPiGBcwbeTDacSjV7fHi7GY7nLGENtneBtz2RWNLMxuSdO8N3b+za5P7xgnw8PDzgWNa8s/Rl9knl20Vh5bUFSsWd4/iCNbvvYFTxAICzdIdb2oYfhtpfueiBipaQ0SunKYZFj/BAJTzsA102QpIk0SymnrtEVlAwrBerlYXCGrB0NynOVnm4oA/g/zns9/uzijfIs9ntpAgiJ4ZTkvTlJC0Hg7l4/xmd0D90qsthpIOon5cwen/7envnTESLx4FAaDvgwSBYo2l7D/zaBVgq5QuXCVpIe5MYssp+v2i5CIV1YcyMt0/5WvVNglhELqinrEBoaYaY+4dnI7J+eBa9SYOoOleKdqolheS16wZCkxgSqk5y4LsAS22GuDtPd+guGDS0LFFeIxhlufYH46G6s3GTuIRdcwnPZOVxL4oslgJbNeqeXjqerc6sv2QYRb2tS4F9y/zFnQ/2SUymhKqTrWSP7T4WJutcA3Ji2Gr0+0XbZWN/4AuqjJZ9+AbBTK6WDWbnkrmRUHJpULknRpwt8NycjclPEWOvQTuYKau2+XuNBdHyzpWGOQn6Z62MwXpteF7b8Tjn8lKPRv+Q4JKx/d6+xTW5ouggmY6DaZb0iHkLFKB1WC9PgbVeT9cUNM8wkGu2KmemrNq8FUxy0fnql2cuys+/v78HV/+L/cP//dIqNOQlTznWvreorPUaYzjtgTe0ho/7Bnl+fv2hq7XZNSadSr4597zrvnfdd9dzRdPwsFgsuMst7qxLsdvuNFpS13Ykh7KmunW5EDR0FLJUxweCyq2lRxwVsNbryXQ8f3+7//yYPFDn+30+eoOxuaAb2vLODXnJsG58xiw0UxUqM352uguDfJ3m6NVk/qXNfN3WN3IkVKBhc42ye65zq7Zdv+3CF+hRvzY6+05kg842oJsUO5YV9wga2IZC/kNenShb5jROIN3z5uvj+fOFThfysZ4zpS8SVy+coteyy0ZLcsHM0y/rdCwVFGrjK6d0Q2YzFa0tnZIZajLGNiP1MR3YS2V9CiiySQd7blVpu9S2aJ+gAbansRrTLWuqbgtppOomt7eofsk9BZmujC45My1HY83Oj8bq4BedCjpyH1e4bC/29WLyMx4UZ5+XrG9Q7jq+ik3qcfYCsg09VpJ6nBLp87hwLxkHPA8SeH999wh5nM+HdR9V80+mU51Pb64TV+dwH1+PJWjFrXY+CNAgPfJWcWEUg8LWs8fPpE9ug2KTeoBSrc71yD3tcTTWjh39nflYmVewfiOJx3+T/fA8mQ9PtnRpmzXfZ68IjbbxRQ2j9vE92Z+ph4HY2S4bC+mRt6ryIm5NJr2rXJOp1ycvQqmIHplcLRvMTG/HDpbZ1DDsutsg2MrEGY/bRjI6g5XGF62Ht6ZdVJcEM6+UVelxWAye+XBN0G+fU4Hcm+G0y+7S4+gzxSZddcKkfWqDPbeagYOV+fpqI/uPHhHwc0bC/zyfo1ZmkDNcWewrMCQx9Tn6zDC+9kF/j/RCtf0DudUeQaH98CKbZH+IN+YT2B+dZL9Pm8CXCmqfRvC2hiaBy3iIDP7bEw/+JzyNpPO+AmJIYuqRl6yCQm18rQnEHuclm45Osg8a+rjfanx7ZPldcTSWPbe6pJ66/kUV95irF3bV8Us8288zbQAiX1RLjYXa+VbfRXVZTEfB2ysOdOQe6yuFVkKuOUFUzYYeQWGf87DV+PYwo8qa9djeY3tech5VoaOxYEw1CU3p7gZZbYkqiYzrkK+Ttcy205Z+m+tF1YZfaLAHFmo7/OxAy0EzBiH2mnKqCJd63qqd9Mk7VyNgDyz03VfXMBXdhCpFnZktWUwpz28IalkT+SCOCuND8AjJj67ji0Q5ItDeFBpA2Sc9+HwttE2QbUB61P6gmR5sA66r2Ad2SBjYsw32J5Zo8YF3FD6UWEpnQQTSu25K7WZLzKlixHFL+oniQjF3vEtCQl3wq1AIynkz4W8U66hQI96VxuqzoGO9W1UzSNbmTF+TsQelFdmwWuS49O06KhgVAQfnWlVutOsPwqjFhXsSu3ZGbQ4HEQt+6wmOx63lwQ0TrRKxJ349tmcp7TPt9Q8VvoqK5z00pfWijGIUQRw7dLj6IvLGtmIbD2vleq53zLiD7upLQSLgEPYckbUdtOZOPH0fj0bj93au8PY7JDqPv/R5frfmuc8dpbbZ6gcre2OfpwfyObGquIahZ1b2Z499FAOYwo2HxLj1Pzu1TyRlfvshMZoUtYoT7cmNi9DsjqMNrqSdZas2ItggPJQTGlpmKCtkefvAxDjU5Wk267an4Pb8TgJf4kG5a5QT00NePjtWbBDyNOssn6cV381O22JRcZxlMf3fKjTIYXHAX/L8LHJK4xgOxaL/msqvhORMThdkUnptxf+B9Jma0HqVsCdZvZI8rigoXPDM4jDYVU7kQwOk3yVvVRrbrS6cb/s/+Z9IkRZ6OTi6JT/KyC0Tdoi4+ouUg/qOZ4/k1v/Jf5c4Cj6p47lVsc/B8a9cIqNgFmGG2wI0sKJqr/j80//kv0MKaQrpz8iSb6JcbusHdz6PHC8qV7DDkF1sSMrZeyokTT3PmBUWwum4pV3kelkWUX0/Ut7/gPseUjst7JIc+34tS8kBDxQmPTLt/g5J2SJz7TNfA0DSRhLCEGJWHskKL/IXg5R9T+cQBxvDxwxBdq5ihUvXvFVoA8y9a78FySxFVNOewa+eXxDqJ2XUPj/S6GrHARc70l65wX+HZJVHtdHpaESVjBepZlkw3ipNvMgJQpfqqwDOqHGMqHGOMgct93zzVqGlQwYXDovvISdH+vr2u0h+Y+1X3NQoS7WUcoh+86nZf1Di/HySLz0il3Hg0Al+kQTsiJBMhoeG/kqj0hFZs76/5KvVJMYbQbvAly2kbo/1qvl96lKqqaL49O74pM3yd/FRqVrhgfZzio0hZ45irN9Ybwzcft7W8z9pP6ZxvYPM5VOTu6p3GbQeo/BEbkWAW1Y9Pxz4N0oQhbnMfE+0SbJfbhQPYUqhWEVBxYd2ES1Y/lZc0kBzyXsjoT/uY2pmhW4PaBTK/bB9lAf0jwvqo0X8U3YL+gNflHSTzKV4IQW94HAyZe9Gv5YEzg3P4GmDHQSzzHNzXNgREh5l4fTXIvR+yZYeHHp9y/Nit/THYKB9y4pq5Ih/Mi2IyC6iNnVBq6lI8ku+BqePyyN7EbgzhB1zBP7kMLdz5asfM2hCBahhh2sS1sQD74UBvCtPbnNFg8R3ZFZwOa9kK8mvPbSedRktVK4iajDgTvaCW3hewK0kMeac/PMkjxL+vTF3n0YnW8lIdJlzCKJVybwn4pQhAJL6/Yc45Nqtijb53tuC61/BobllVGRZwXYz7tyyCkMagjqLvAT69QB/S0D/0F71iiQjjhdkOd+hVkS7fFUt/SUgkuJo6y1i+qfDYLH1NntCW7FcxXumvFbextvsxCzfRGUeBx40MKVvlu2jnacmTRUlWbZlQ7j1t36QUARsaTV+VTEeeZGHJUPTsay2KwqhWLiLlRPG9NccGl0d8oMPTaIDnWcLF5wByFNJReuhtmVVliH9OYfe2WZZAJhYcqvgO+B5+GG2YPhZ0XdPdmQBPZL8SgbZ3lsucqiXvmDggdkP+bQvzCkn/zghrs/Xzb1seeaCq8/qnJcrPeqKwQ+bKC5oQcI/QpcDehJm/g6eG9PLSwBhwIvQ//jsYTu2ksXMZMm8ipKqDVoAGlCy+IvA99AWbLYTtlVlF1HQ8N/hc7A7CDZzbg/ZXA5c/LD1il/fw1BU7K0OniJOCm6c2QI7f7UD13lHIFyOzAIRMEk02F0MBKJLCpyUzYz4F9WpEXPwmBJdsIFe/NrTIKiAx7LoEZwKwvMlWWycsJOCi1/ZoGAVwOdkYj6RF/B80Xr4Y/Frz54dDOQL7hyYFTG7El8fIPxFshV7ddzCO2uyYOtNR8m7Du2RGHq/YJ+wCMRWRfreKdf2FGq874nLlfee3p96bMJWgBIewu+YUUozsFC8RxPRLj48A+juUDjrLnyebJDRwi78KrIvMk5rYCtFMJFSwITRRraXSyq+JQt4STlAhBO5geHjq1wE+iLkX1BI4DVhIpDIz0TtRNQbAG7ggx8kI2yerETrC/Y1mUpWRJ+dsLck9Fd4iMvmBsM6gaeI1tOX3IlcANafFbxg4PD8JQaysu/ndP9ySbdsWRKS/s6aHDOKwjOkP8f0Yg56e+sRAkDy3YRtEfdKSTgRj+mckGqLJftTSbt0xaYd4UvvzCeJXRqCsmcuGRwSb8fu9iMw0+wPMLRsqOnjvIr1O4vsU+/IbmVGVqM1YuHYE3rTVmgq5RXvxfIntIx/IyETaWfciVkFSVEyt3LDqSsI1Djag8grBXrDINktOc1XRl7B6gBzKTkRaLL4yBVTteQYuRuGxhx6Bx5NJx7fVA96jc0T2uDtjs88iq90wD8OEtLyTE35FZT+45/u+o2SLTbbcrkzkKHp1nWN2c8H+oJgGuBFV0wrHZdcAj7FheqGmbtxxZ+qVPCMXM8PRO5s4HBnlwN4Ke8uFQbAWorvZMQ7L/JT8evK88W94SCOMHAKxdkUoC4FZ5mqASnE/IGx3bCWSuZ168JO9Mgpi33hCfMnrKK4JSu9aAkm2IuOZbIX2uNQ8fgBviBTiQgaaK+CqWXJi+wdHr6ktFFsWmSq9QfZ+txz/Q2viilreMuYqi6O6x19tn81BftXyqHYXWR5iVnzJjDlnIL1GqRApFqaxo5ziUyZ++5AdjATzsNzPc8UPDMqNPaLae+xRlTYdQJYbN4yRMK9aQEWhjnTofbdO3VqwACRAg0T1jRQfy5FEgeYy9LRbmcI8t1cNZOrVeZIMUUEtcdbqofpLGLPgKQi1v7cp21n5Y98rhDQnxXXQqBq2V00UoWHu1uqRlM1u5iEkciFK7n+p++8G3AuC9Q5TzKhIezp6sM/WsiSZejYxRpLAA+NmeCNYeJKPwrUtWCPjx4sQ27VoC4c2in8jAtmHZhPIjwqsBqLCMeUDqUTyzzDBLwwanKlbYI7Su67s3keOwlUiujl9pbTclyrEDygQnwsLwRU8+94r/hjaFApufMUsBvLpoGD50CjWUGqAnM+BUIYfP6JtJQ+iSGw4t5dAEDjGhi0jvDreLuWlXDDuU9LnC3/wN9gwAG3g+7jCpragy08hDuBYZQf/x1UAxd5LL0Na0xYBuBuWcHsYon3W4aeHegQHmRtwV1mLkHGunUFbkTK3RluHQCAxGNrTACZgo8JjwT3MMLUC8nYabArjkgRvcEoc5+EhVKp72U1RUcBwx5aQmMW4G+lPnpgDFHgPaYizqKPgVkVeOAxQcA5ID7Mh4MM7yEaLQEsDH/0SRmDX8wcMR7DgjfIEBgwQKyAHxDuEFO1POZjUeqgOJaCcQCIE8ZGCMKd9WoODRRLky7TmiXXzLFX/UuoBiZy75dno2R51+49mMQcN6kb7QqH92UVlRtnC+wXV1ZJdEzKCMwH5+FT7lwziiuInCQo4XFyt9IyWiY+n+Jh5B29CmK/9FfBHlwFmyMMoOeWG5jXbrJjJxSSWkh7iKhfLBqzjdxjVGj7L7fRMijYgZmLX9w+gsvk+Uy3FeyPBSibQmkojhHqf5fBhpmzZbQNtlHBZo0X7YICNgFzi1/RP/F3FYqaLTIeaEODHacXaK+FohO9ovAAbEK5CX0Ji2sb2h72jKN6EYCZ/dd+/z5RH9CxWTXIC+i0rGD6umD9RBLfL8SE2vjVgcDlPT8UIiyPS2Y9Dix+yniJhPVXVvjHLfxeSIdpv+QXBnDmYHJgiMsKNoMX5dFnj8hLFh1mu2O14Z5XLfSgD/UTQVyFySaufSLvQFsT8NYQVc1icGRKcF8ddxlrWiCIA4gS+Ivtae1Jyl+Q/kBYi8mm4o8TOpO2vmRvsuBP33BznfjiMm2b7OkUWpli6zPWq4OQvitJKvDvowO9pZAMnP+voRpA5PbrPuch/WEJGZiya5ax45CNRSNdzau5tNetqxATK3OlpDUrkkf/rhVDcRbYP3A2eC53la5wLEJmQjOv6dxDl4UL2y4JVw2yiP7wzCRH+wNg/laJIafPrX2x/h8i1MMoCuc6StDxyqSExaXLsodqjtepg+3StT5l2EoOvhPZbXL4+4V6R275l6ZjdpVVsVwW17WMBGVVBs1j/huqKZbbPxuwhcd/xBD9P+CJsVbBtbo5AAAAAElFTkSuQmCC">
            <a:extLst>
              <a:ext uri="{FF2B5EF4-FFF2-40B4-BE49-F238E27FC236}">
                <a16:creationId xmlns:a16="http://schemas.microsoft.com/office/drawing/2014/main" id="{F5B334F8-361B-6D4E-EE59-106ECC892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095" y="5940244"/>
            <a:ext cx="4741080" cy="58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452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34026D7F-64AA-4645-8F40-499C547402B7}"/>
              </a:ext>
            </a:extLst>
          </p:cNvPr>
          <p:cNvSpPr>
            <a:spLocks noGrp="1"/>
          </p:cNvSpPr>
          <p:nvPr>
            <p:ph type="subTitle" idx="1"/>
          </p:nvPr>
        </p:nvSpPr>
        <p:spPr/>
        <p:txBody>
          <a:bodyPr/>
          <a:lstStyle/>
          <a:p>
            <a:r>
              <a:rPr lang="nn-NO"/>
              <a:t>Arbeidsplanen</a:t>
            </a:r>
          </a:p>
        </p:txBody>
      </p:sp>
    </p:spTree>
    <p:extLst>
      <p:ext uri="{BB962C8B-B14F-4D97-AF65-F5344CB8AC3E}">
        <p14:creationId xmlns:p14="http://schemas.microsoft.com/office/powerpoint/2010/main" val="575798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0C26091-5E83-5547-B880-B6CCBF21F2A9}"/>
              </a:ext>
            </a:extLst>
          </p:cNvPr>
          <p:cNvSpPr>
            <a:spLocks noGrp="1"/>
          </p:cNvSpPr>
          <p:nvPr>
            <p:ph idx="1"/>
          </p:nvPr>
        </p:nvSpPr>
        <p:spPr/>
        <p:txBody>
          <a:bodyPr>
            <a:normAutofit/>
          </a:bodyPr>
          <a:lstStyle/>
          <a:p>
            <a:pPr marL="0" lvl="2" indent="0">
              <a:spcBef>
                <a:spcPts val="0"/>
              </a:spcBef>
              <a:spcAft>
                <a:spcPts val="600"/>
              </a:spcAft>
              <a:buClr>
                <a:srgbClr val="DC0028"/>
              </a:buClr>
              <a:buNone/>
              <a:tabLst>
                <a:tab pos="257175" algn="l"/>
              </a:tabLst>
            </a:pPr>
            <a:r>
              <a:rPr lang="nb-NO" dirty="0"/>
              <a:t>Styret får mandat fra medlemmene i laget, gjennom vedtak på årsmøtet:</a:t>
            </a:r>
          </a:p>
          <a:p>
            <a:pPr marL="215900" lvl="1" indent="0">
              <a:buNone/>
            </a:pPr>
            <a:endParaRPr lang="nb-NO" dirty="0"/>
          </a:p>
          <a:p>
            <a:pPr marL="252025" lvl="2" indent="-252025">
              <a:spcBef>
                <a:spcPts val="0"/>
              </a:spcBef>
              <a:spcAft>
                <a:spcPts val="600"/>
              </a:spcAft>
              <a:buClr>
                <a:srgbClr val="DC0028"/>
              </a:buClr>
              <a:buFont typeface="Calibri" panose="020F0502020204030204" pitchFamily="34" charset="0"/>
              <a:buChar char="•"/>
              <a:tabLst>
                <a:tab pos="257175" algn="l"/>
              </a:tabLst>
            </a:pPr>
            <a:r>
              <a:rPr lang="nb-NO" sz="2800" dirty="0"/>
              <a:t>Arbeidsplanen gir styret ei retning.</a:t>
            </a:r>
          </a:p>
          <a:p>
            <a:pPr marL="252025" lvl="2" indent="-252025">
              <a:spcBef>
                <a:spcPts val="0"/>
              </a:spcBef>
              <a:spcAft>
                <a:spcPts val="600"/>
              </a:spcAft>
              <a:buClr>
                <a:srgbClr val="DC0028"/>
              </a:buClr>
              <a:buFont typeface="Calibri" panose="020F0502020204030204" pitchFamily="34" charset="0"/>
              <a:buChar char="•"/>
              <a:tabLst>
                <a:tab pos="257175" algn="l"/>
              </a:tabLst>
            </a:pPr>
            <a:r>
              <a:rPr lang="nb-NO" sz="2800" dirty="0"/>
              <a:t>Budsjettet, som speiler </a:t>
            </a:r>
            <a:r>
              <a:rPr lang="nb-NO" sz="2800" dirty="0" err="1"/>
              <a:t>satsingane</a:t>
            </a:r>
            <a:r>
              <a:rPr lang="nb-NO" sz="2800" dirty="0"/>
              <a:t> i planen, gir styret rammer for arbeidet.</a:t>
            </a:r>
          </a:p>
          <a:p>
            <a:pPr marL="252025" lvl="2" indent="-252025">
              <a:spcBef>
                <a:spcPts val="0"/>
              </a:spcBef>
              <a:spcAft>
                <a:spcPts val="600"/>
              </a:spcAft>
              <a:buClr>
                <a:srgbClr val="DC0028"/>
              </a:buClr>
              <a:buFont typeface="Calibri" panose="020F0502020204030204" pitchFamily="34" charset="0"/>
              <a:buChar char="•"/>
              <a:tabLst>
                <a:tab pos="257175" algn="l"/>
              </a:tabLst>
            </a:pPr>
            <a:endParaRPr lang="nb-NO" sz="2800" dirty="0"/>
          </a:p>
          <a:p>
            <a:pPr marL="0" lvl="2" indent="0">
              <a:spcBef>
                <a:spcPts val="0"/>
              </a:spcBef>
              <a:spcAft>
                <a:spcPts val="600"/>
              </a:spcAft>
              <a:buClr>
                <a:srgbClr val="DC0028"/>
              </a:buClr>
              <a:buNone/>
              <a:tabLst>
                <a:tab pos="257175" algn="l"/>
              </a:tabLst>
            </a:pPr>
            <a:r>
              <a:rPr lang="nb-NO" dirty="0"/>
              <a:t>Styret rapporterer på oppfølging av disse planene ved å legge fram årsmelding og regnskap for årsmøtet.</a:t>
            </a:r>
          </a:p>
        </p:txBody>
      </p:sp>
      <p:sp>
        <p:nvSpPr>
          <p:cNvPr id="2" name="Tittel 1">
            <a:extLst>
              <a:ext uri="{FF2B5EF4-FFF2-40B4-BE49-F238E27FC236}">
                <a16:creationId xmlns:a16="http://schemas.microsoft.com/office/drawing/2014/main" id="{7C57340E-ED91-9144-907B-ACAC718264E2}"/>
              </a:ext>
            </a:extLst>
          </p:cNvPr>
          <p:cNvSpPr>
            <a:spLocks noGrp="1"/>
          </p:cNvSpPr>
          <p:nvPr>
            <p:ph type="title"/>
          </p:nvPr>
        </p:nvSpPr>
        <p:spPr/>
        <p:txBody>
          <a:bodyPr/>
          <a:lstStyle/>
          <a:p>
            <a:r>
              <a:rPr lang="nn-NO"/>
              <a:t>Arbeidsplanen</a:t>
            </a:r>
          </a:p>
        </p:txBody>
      </p:sp>
    </p:spTree>
    <p:extLst>
      <p:ext uri="{BB962C8B-B14F-4D97-AF65-F5344CB8AC3E}">
        <p14:creationId xmlns:p14="http://schemas.microsoft.com/office/powerpoint/2010/main" val="777604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chor="ctr">
            <a:normAutofit/>
          </a:bodyPr>
          <a:lstStyle/>
          <a:p>
            <a:r>
              <a:rPr lang="nn-NO"/>
              <a:t>Arbeidsplanen</a:t>
            </a:r>
          </a:p>
        </p:txBody>
      </p:sp>
      <p:graphicFrame>
        <p:nvGraphicFramePr>
          <p:cNvPr id="6" name="Plassholder for tekst 3">
            <a:extLst>
              <a:ext uri="{FF2B5EF4-FFF2-40B4-BE49-F238E27FC236}">
                <a16:creationId xmlns:a16="http://schemas.microsoft.com/office/drawing/2014/main" id="{5ADC58EA-2A7F-46C5-831F-1CECBAC32840}"/>
              </a:ext>
            </a:extLst>
          </p:cNvPr>
          <p:cNvGraphicFramePr/>
          <p:nvPr>
            <p:extLst>
              <p:ext uri="{D42A27DB-BD31-4B8C-83A1-F6EECF244321}">
                <p14:modId xmlns:p14="http://schemas.microsoft.com/office/powerpoint/2010/main" val="3306032440"/>
              </p:ext>
            </p:extLst>
          </p:nvPr>
        </p:nvGraphicFramePr>
        <p:xfrm>
          <a:off x="666302" y="2034727"/>
          <a:ext cx="9598323" cy="419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2145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291CC0AD-60F8-9347-BF85-FCB587D042EF}"/>
              </a:ext>
            </a:extLst>
          </p:cNvPr>
          <p:cNvSpPr>
            <a:spLocks noGrp="1"/>
          </p:cNvSpPr>
          <p:nvPr>
            <p:ph idx="1"/>
          </p:nvPr>
        </p:nvSpPr>
        <p:spPr/>
        <p:txBody>
          <a:bodyPr>
            <a:normAutofit/>
          </a:bodyPr>
          <a:lstStyle/>
          <a:p>
            <a:pPr marL="0" indent="0">
              <a:buNone/>
            </a:pPr>
            <a:r>
              <a:rPr lang="nb-NO" b="1" dirty="0"/>
              <a:t>Enkelt eksempel på nivå i arbeidsplanen:</a:t>
            </a:r>
          </a:p>
          <a:p>
            <a:pPr marL="0" indent="0">
              <a:buNone/>
            </a:pPr>
            <a:r>
              <a:rPr lang="nb-NO" i="1" dirty="0"/>
              <a:t>Langsiktig mål</a:t>
            </a:r>
            <a:r>
              <a:rPr lang="nb-NO" b="1" dirty="0"/>
              <a:t>:	</a:t>
            </a:r>
            <a:r>
              <a:rPr lang="nb-NO" dirty="0"/>
              <a:t>Laget skal innen kommunevalgperioden 			øke medlemstallet til 100 medlemmer.</a:t>
            </a:r>
          </a:p>
          <a:p>
            <a:pPr marL="0" indent="0">
              <a:buNone/>
            </a:pPr>
            <a:r>
              <a:rPr lang="nb-NO" i="1" dirty="0"/>
              <a:t>Mål for i år:		</a:t>
            </a:r>
            <a:r>
              <a:rPr lang="nb-NO" dirty="0"/>
              <a:t>Laget skal få 10 nye medlemmer.</a:t>
            </a:r>
          </a:p>
          <a:p>
            <a:pPr marL="0" indent="0">
              <a:buNone/>
            </a:pPr>
            <a:r>
              <a:rPr lang="nb-NO" i="1" dirty="0"/>
              <a:t>Tiltak:</a:t>
            </a:r>
            <a:r>
              <a:rPr lang="nb-NO" b="1" dirty="0"/>
              <a:t>		</a:t>
            </a:r>
            <a:r>
              <a:rPr lang="nb-NO" dirty="0"/>
              <a:t>Trykke opp vervebrosjyrer med 					innmeldingsinformasjon, for utdeling i 				valgkampen.</a:t>
            </a:r>
          </a:p>
          <a:p>
            <a:pPr>
              <a:buFont typeface="Arial" panose="020B0604020202020204" pitchFamily="34" charset="0"/>
              <a:buChar char="•"/>
            </a:pPr>
            <a:endParaRPr lang="nb-NO" dirty="0"/>
          </a:p>
        </p:txBody>
      </p:sp>
      <p:sp>
        <p:nvSpPr>
          <p:cNvPr id="4" name="Tittel 3">
            <a:extLst>
              <a:ext uri="{FF2B5EF4-FFF2-40B4-BE49-F238E27FC236}">
                <a16:creationId xmlns:a16="http://schemas.microsoft.com/office/drawing/2014/main" id="{9A0EDAA1-5D58-764A-88F4-5A5C62196EFA}"/>
              </a:ext>
            </a:extLst>
          </p:cNvPr>
          <p:cNvSpPr>
            <a:spLocks noGrp="1"/>
          </p:cNvSpPr>
          <p:nvPr>
            <p:ph type="title"/>
          </p:nvPr>
        </p:nvSpPr>
        <p:spPr/>
        <p:txBody>
          <a:bodyPr/>
          <a:lstStyle/>
          <a:p>
            <a:r>
              <a:rPr lang="nn-NO"/>
              <a:t>Arbeidsplanen</a:t>
            </a:r>
          </a:p>
        </p:txBody>
      </p:sp>
    </p:spTree>
    <p:extLst>
      <p:ext uri="{BB962C8B-B14F-4D97-AF65-F5344CB8AC3E}">
        <p14:creationId xmlns:p14="http://schemas.microsoft.com/office/powerpoint/2010/main" val="361304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5">
            <a:extLst>
              <a:ext uri="{FF2B5EF4-FFF2-40B4-BE49-F238E27FC236}">
                <a16:creationId xmlns:a16="http://schemas.microsoft.com/office/drawing/2014/main" id="{6AE17017-1206-1047-9BCE-024449095161}"/>
              </a:ext>
            </a:extLst>
          </p:cNvPr>
          <p:cNvPicPr>
            <a:picLocks noChangeAspect="1"/>
          </p:cNvPicPr>
          <p:nvPr/>
        </p:nvPicPr>
        <p:blipFill rotWithShape="1">
          <a:blip r:embed="rId3">
            <a:extLst>
              <a:ext uri="{28A0092B-C50C-407E-A947-70E740481C1C}">
                <a14:useLocalDpi xmlns:a14="http://schemas.microsoft.com/office/drawing/2010/main" val="0"/>
              </a:ext>
            </a:extLst>
          </a:blip>
          <a:srcRect l="9605" r="23664"/>
          <a:stretch/>
        </p:blipFill>
        <p:spPr>
          <a:xfrm>
            <a:off x="7454096" y="1782501"/>
            <a:ext cx="4741080" cy="4742477"/>
          </a:xfrm>
          <a:prstGeom prst="rect">
            <a:avLst/>
          </a:prstGeom>
          <a:noFill/>
        </p:spPr>
      </p:pic>
      <p:sp>
        <p:nvSpPr>
          <p:cNvPr id="3" name="Plassholder for innhold 2"/>
          <p:cNvSpPr>
            <a:spLocks noGrp="1"/>
          </p:cNvSpPr>
          <p:nvPr>
            <p:ph type="body" sz="quarter" idx="14"/>
          </p:nvPr>
        </p:nvSpPr>
        <p:spPr/>
        <p:txBody>
          <a:bodyPr>
            <a:normAutofit/>
          </a:bodyPr>
          <a:lstStyle/>
          <a:p>
            <a:pPr>
              <a:spcBef>
                <a:spcPts val="0"/>
              </a:spcBef>
              <a:spcAft>
                <a:spcPts val="600"/>
              </a:spcAft>
              <a:buClr>
                <a:srgbClr val="DC0028"/>
              </a:buClr>
              <a:tabLst>
                <a:tab pos="257175" algn="l"/>
              </a:tabLst>
            </a:pPr>
            <a:r>
              <a:rPr lang="nn-NO" dirty="0"/>
              <a:t>Arbeid i styret</a:t>
            </a:r>
          </a:p>
          <a:p>
            <a:pPr>
              <a:spcBef>
                <a:spcPts val="0"/>
              </a:spcBef>
              <a:spcAft>
                <a:spcPts val="600"/>
              </a:spcAft>
              <a:buClr>
                <a:srgbClr val="DC0028"/>
              </a:buClr>
              <a:tabLst>
                <a:tab pos="257175" algn="l"/>
              </a:tabLst>
            </a:pPr>
            <a:r>
              <a:rPr lang="nn-NO" dirty="0"/>
              <a:t>Arbeidsplanen</a:t>
            </a:r>
          </a:p>
          <a:p>
            <a:pPr>
              <a:spcBef>
                <a:spcPts val="0"/>
              </a:spcBef>
              <a:spcAft>
                <a:spcPts val="600"/>
              </a:spcAft>
              <a:buClr>
                <a:srgbClr val="DC0028"/>
              </a:buClr>
              <a:tabLst>
                <a:tab pos="257175" algn="l"/>
              </a:tabLst>
            </a:pPr>
            <a:r>
              <a:rPr lang="nn-NO" dirty="0"/>
              <a:t>Partikultur</a:t>
            </a:r>
          </a:p>
          <a:p>
            <a:pPr>
              <a:spcBef>
                <a:spcPts val="0"/>
              </a:spcBef>
              <a:spcAft>
                <a:spcPts val="600"/>
              </a:spcAft>
              <a:buClr>
                <a:srgbClr val="DC0028"/>
              </a:buClr>
              <a:tabLst>
                <a:tab pos="257175" algn="l"/>
              </a:tabLst>
            </a:pPr>
            <a:r>
              <a:rPr lang="nn-NO" dirty="0" err="1"/>
              <a:t>Møteledelse</a:t>
            </a:r>
            <a:endParaRPr lang="nn-NO" dirty="0"/>
          </a:p>
          <a:p>
            <a:pPr>
              <a:spcBef>
                <a:spcPts val="0"/>
              </a:spcBef>
              <a:spcAft>
                <a:spcPts val="600"/>
              </a:spcAft>
              <a:buClr>
                <a:srgbClr val="DC0028"/>
              </a:buClr>
              <a:tabLst>
                <a:tab pos="257175" algn="l"/>
              </a:tabLst>
            </a:pPr>
            <a:r>
              <a:rPr lang="nn-NO" dirty="0" err="1"/>
              <a:t>Folkevalgte</a:t>
            </a:r>
            <a:r>
              <a:rPr lang="nn-NO" dirty="0"/>
              <a:t> - oppfølging og samarbeid</a:t>
            </a:r>
          </a:p>
          <a:p>
            <a:pPr>
              <a:spcBef>
                <a:spcPts val="0"/>
              </a:spcBef>
              <a:spcAft>
                <a:spcPts val="600"/>
              </a:spcAft>
              <a:buClr>
                <a:srgbClr val="DC0028"/>
              </a:buClr>
              <a:tabLst>
                <a:tab pos="257175" algn="l"/>
              </a:tabLst>
            </a:pPr>
            <a:r>
              <a:rPr lang="nn-NO" dirty="0"/>
              <a:t>Nyttige verktøy</a:t>
            </a:r>
          </a:p>
        </p:txBody>
      </p:sp>
      <p:sp>
        <p:nvSpPr>
          <p:cNvPr id="2" name="Tittel 1"/>
          <p:cNvSpPr>
            <a:spLocks noGrp="1"/>
          </p:cNvSpPr>
          <p:nvPr>
            <p:ph type="title"/>
          </p:nvPr>
        </p:nvSpPr>
        <p:spPr/>
        <p:txBody>
          <a:bodyPr anchor="ctr">
            <a:normAutofit/>
          </a:bodyPr>
          <a:lstStyle/>
          <a:p>
            <a:r>
              <a:rPr lang="nb-NO"/>
              <a:t>Tema for kurset</a:t>
            </a:r>
          </a:p>
        </p:txBody>
      </p:sp>
    </p:spTree>
    <p:extLst>
      <p:ext uri="{BB962C8B-B14F-4D97-AF65-F5344CB8AC3E}">
        <p14:creationId xmlns:p14="http://schemas.microsoft.com/office/powerpoint/2010/main" val="1094931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0E17A9B7-FD6C-CC45-99BD-B35F9AF78E79}"/>
              </a:ext>
            </a:extLst>
          </p:cNvPr>
          <p:cNvSpPr>
            <a:spLocks noGrp="1"/>
          </p:cNvSpPr>
          <p:nvPr>
            <p:ph type="subTitle" idx="1"/>
          </p:nvPr>
        </p:nvSpPr>
        <p:spPr/>
        <p:txBody>
          <a:bodyPr/>
          <a:lstStyle/>
          <a:p>
            <a:r>
              <a:rPr lang="nn-NO"/>
              <a:t>Partikultur</a:t>
            </a:r>
          </a:p>
        </p:txBody>
      </p:sp>
    </p:spTree>
    <p:extLst>
      <p:ext uri="{BB962C8B-B14F-4D97-AF65-F5344CB8AC3E}">
        <p14:creationId xmlns:p14="http://schemas.microsoft.com/office/powerpoint/2010/main" val="1512664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A0A6D028-2B44-D24F-A56F-1C4276667D0C}"/>
              </a:ext>
            </a:extLst>
          </p:cNvPr>
          <p:cNvSpPr>
            <a:spLocks noGrp="1"/>
          </p:cNvSpPr>
          <p:nvPr>
            <p:ph idx="1"/>
          </p:nvPr>
        </p:nvSpPr>
        <p:spPr/>
        <p:txBody>
          <a:bodyPr>
            <a:noAutofit/>
          </a:bodyPr>
          <a:lstStyle/>
          <a:p>
            <a:pPr marL="0" indent="0">
              <a:buNone/>
            </a:pPr>
            <a:r>
              <a:rPr lang="nb-NO" b="1" dirty="0"/>
              <a:t>Hva er organisasjonskultur/partikultur?</a:t>
            </a:r>
          </a:p>
          <a:p>
            <a:pPr marL="0" indent="0">
              <a:buNone/>
            </a:pPr>
            <a:r>
              <a:rPr lang="nb-NO" dirty="0"/>
              <a:t>De felles </a:t>
            </a:r>
            <a:r>
              <a:rPr lang="nb-NO" i="1" dirty="0"/>
              <a:t>verdier</a:t>
            </a:r>
            <a:r>
              <a:rPr lang="nb-NO" dirty="0"/>
              <a:t>, </a:t>
            </a:r>
            <a:r>
              <a:rPr lang="nb-NO" i="1" dirty="0"/>
              <a:t>normer</a:t>
            </a:r>
            <a:r>
              <a:rPr lang="nb-NO" dirty="0"/>
              <a:t> og </a:t>
            </a:r>
            <a:r>
              <a:rPr lang="nb-NO" i="1" dirty="0"/>
              <a:t>virkelighetsoppfatninger</a:t>
            </a:r>
            <a:r>
              <a:rPr lang="nb-NO" dirty="0"/>
              <a:t> som utvikler seg blant medlemmene i en organisasjon. </a:t>
            </a:r>
            <a:endParaRPr lang="nb-NO" i="1" dirty="0"/>
          </a:p>
          <a:p>
            <a:pPr>
              <a:lnSpc>
                <a:spcPct val="120000"/>
              </a:lnSpc>
              <a:spcBef>
                <a:spcPts val="0"/>
              </a:spcBef>
              <a:buClr>
                <a:srgbClr val="DC0028"/>
              </a:buClr>
              <a:tabLst>
                <a:tab pos="257175" algn="l"/>
              </a:tabLst>
            </a:pPr>
            <a:r>
              <a:rPr lang="nb-NO" dirty="0"/>
              <a:t>Verdier: Det som blir oppfatta som viktig og verdt å streve etter.</a:t>
            </a:r>
          </a:p>
          <a:p>
            <a:pPr>
              <a:lnSpc>
                <a:spcPct val="120000"/>
              </a:lnSpc>
              <a:spcBef>
                <a:spcPts val="0"/>
              </a:spcBef>
              <a:buClr>
                <a:srgbClr val="DC0028"/>
              </a:buClr>
              <a:tabLst>
                <a:tab pos="257175" algn="l"/>
              </a:tabLst>
            </a:pPr>
            <a:r>
              <a:rPr lang="nb-NO" dirty="0"/>
              <a:t>Normer: Det som blir vurdert som akseptabelt og uakseptabelt av holdninger, handlinger og oppførsel. </a:t>
            </a:r>
          </a:p>
          <a:p>
            <a:pPr>
              <a:lnSpc>
                <a:spcPct val="120000"/>
              </a:lnSpc>
              <a:spcBef>
                <a:spcPts val="0"/>
              </a:spcBef>
              <a:buClr>
                <a:srgbClr val="DC0028"/>
              </a:buClr>
              <a:tabLst>
                <a:tab pos="257175" algn="l"/>
              </a:tabLst>
            </a:pPr>
            <a:r>
              <a:rPr lang="nb-NO" dirty="0"/>
              <a:t>Virkelighetsoppfatning: Slik vi (subjektivt) forstår virkeligheten.</a:t>
            </a:r>
          </a:p>
        </p:txBody>
      </p:sp>
      <p:sp>
        <p:nvSpPr>
          <p:cNvPr id="2" name="Tittel 1">
            <a:extLst>
              <a:ext uri="{FF2B5EF4-FFF2-40B4-BE49-F238E27FC236}">
                <a16:creationId xmlns:a16="http://schemas.microsoft.com/office/drawing/2014/main" id="{17102C77-4669-444C-B187-0E0E3CE9DC32}"/>
              </a:ext>
            </a:extLst>
          </p:cNvPr>
          <p:cNvSpPr>
            <a:spLocks noGrp="1"/>
          </p:cNvSpPr>
          <p:nvPr>
            <p:ph type="title"/>
          </p:nvPr>
        </p:nvSpPr>
        <p:spPr/>
        <p:txBody>
          <a:bodyPr/>
          <a:lstStyle/>
          <a:p>
            <a:r>
              <a:rPr lang="nn-NO" dirty="0" err="1"/>
              <a:t>Hva</a:t>
            </a:r>
            <a:r>
              <a:rPr lang="nn-NO" dirty="0"/>
              <a:t> er partikultur?</a:t>
            </a:r>
          </a:p>
        </p:txBody>
      </p:sp>
    </p:spTree>
    <p:extLst>
      <p:ext uri="{BB962C8B-B14F-4D97-AF65-F5344CB8AC3E}">
        <p14:creationId xmlns:p14="http://schemas.microsoft.com/office/powerpoint/2010/main" val="35536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person, innendørs, bord, personer&#10;&#10;Automatisk generert beskrivelse">
            <a:extLst>
              <a:ext uri="{FF2B5EF4-FFF2-40B4-BE49-F238E27FC236}">
                <a16:creationId xmlns:a16="http://schemas.microsoft.com/office/drawing/2014/main" id="{26205727-8405-3F43-8B3A-E4479B8A693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p:pic>
      <p:sp>
        <p:nvSpPr>
          <p:cNvPr id="5" name="Plassholder for tekst 3">
            <a:extLst>
              <a:ext uri="{FF2B5EF4-FFF2-40B4-BE49-F238E27FC236}">
                <a16:creationId xmlns:a16="http://schemas.microsoft.com/office/drawing/2014/main" id="{798C0AD3-BFBC-BD46-A7C7-35C3DDFE6ADC}"/>
              </a:ext>
            </a:extLst>
          </p:cNvPr>
          <p:cNvSpPr>
            <a:spLocks noGrp="1"/>
          </p:cNvSpPr>
          <p:nvPr>
            <p:ph type="body" sz="quarter" idx="14"/>
          </p:nvPr>
        </p:nvSpPr>
        <p:spPr/>
        <p:txBody>
          <a:bodyPr>
            <a:noAutofit/>
          </a:bodyPr>
          <a:lstStyle/>
          <a:p>
            <a:pPr>
              <a:lnSpc>
                <a:spcPct val="110000"/>
              </a:lnSpc>
              <a:spcBef>
                <a:spcPts val="0"/>
              </a:spcBef>
              <a:spcAft>
                <a:spcPts val="600"/>
              </a:spcAft>
              <a:buClr>
                <a:srgbClr val="DC0028"/>
              </a:buClr>
              <a:tabLst>
                <a:tab pos="257175" algn="l"/>
              </a:tabLst>
            </a:pPr>
            <a:r>
              <a:rPr lang="nb-NO" dirty="0"/>
              <a:t>En åpen sosial kultur</a:t>
            </a:r>
          </a:p>
          <a:p>
            <a:pPr>
              <a:lnSpc>
                <a:spcPct val="110000"/>
              </a:lnSpc>
              <a:spcBef>
                <a:spcPts val="0"/>
              </a:spcBef>
              <a:spcAft>
                <a:spcPts val="600"/>
              </a:spcAft>
              <a:buClr>
                <a:srgbClr val="DC0028"/>
              </a:buClr>
              <a:tabLst>
                <a:tab pos="257175" algn="l"/>
              </a:tabLst>
            </a:pPr>
            <a:r>
              <a:rPr lang="nb-NO" dirty="0"/>
              <a:t>En god debattkultur</a:t>
            </a:r>
          </a:p>
          <a:p>
            <a:pPr>
              <a:lnSpc>
                <a:spcPct val="110000"/>
              </a:lnSpc>
              <a:spcBef>
                <a:spcPts val="0"/>
              </a:spcBef>
              <a:spcAft>
                <a:spcPts val="600"/>
              </a:spcAft>
              <a:buClr>
                <a:srgbClr val="DC0028"/>
              </a:buClr>
              <a:tabLst>
                <a:tab pos="257175" algn="l"/>
              </a:tabLst>
            </a:pPr>
            <a:r>
              <a:rPr lang="nb-NO" dirty="0"/>
              <a:t>En raus kultur</a:t>
            </a:r>
          </a:p>
          <a:p>
            <a:endParaRPr lang="nb-NO" dirty="0"/>
          </a:p>
        </p:txBody>
      </p:sp>
      <p:sp>
        <p:nvSpPr>
          <p:cNvPr id="4" name="Tittel 3">
            <a:extLst>
              <a:ext uri="{FF2B5EF4-FFF2-40B4-BE49-F238E27FC236}">
                <a16:creationId xmlns:a16="http://schemas.microsoft.com/office/drawing/2014/main" id="{64DB78AC-6195-0E4F-97F0-3E0F291E00A3}"/>
              </a:ext>
            </a:extLst>
          </p:cNvPr>
          <p:cNvSpPr>
            <a:spLocks noGrp="1"/>
          </p:cNvSpPr>
          <p:nvPr>
            <p:ph type="title"/>
          </p:nvPr>
        </p:nvSpPr>
        <p:spPr/>
        <p:txBody>
          <a:bodyPr>
            <a:normAutofit fontScale="90000"/>
          </a:bodyPr>
          <a:lstStyle/>
          <a:p>
            <a:r>
              <a:rPr lang="nb-NO" dirty="0"/>
              <a:t>Hva kjennetegner god partikultur?</a:t>
            </a:r>
          </a:p>
        </p:txBody>
      </p:sp>
    </p:spTree>
    <p:extLst>
      <p:ext uri="{BB962C8B-B14F-4D97-AF65-F5344CB8AC3E}">
        <p14:creationId xmlns:p14="http://schemas.microsoft.com/office/powerpoint/2010/main" val="1026677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tanding in a room&#10;&#10;Description automatically generated">
            <a:extLst>
              <a:ext uri="{FF2B5EF4-FFF2-40B4-BE49-F238E27FC236}">
                <a16:creationId xmlns:a16="http://schemas.microsoft.com/office/drawing/2014/main" id="{A3BC5CC4-DC6A-4A4F-9303-BCC343950F45}"/>
              </a:ext>
            </a:extLst>
          </p:cNvPr>
          <p:cNvPicPr>
            <a:picLocks noGrp="1" noChangeAspect="1"/>
          </p:cNvPicPr>
          <p:nvPr>
            <p:ph type="pic" sz="quarter" idx="13"/>
          </p:nvPr>
        </p:nvPicPr>
        <p:blipFill rotWithShape="1">
          <a:blip r:embed="rId3"/>
          <a:srcRect l="16654" r="16654"/>
          <a:stretch/>
        </p:blipFill>
        <p:spPr/>
      </p:pic>
      <p:sp>
        <p:nvSpPr>
          <p:cNvPr id="3" name="Content Placeholder 2">
            <a:extLst>
              <a:ext uri="{FF2B5EF4-FFF2-40B4-BE49-F238E27FC236}">
                <a16:creationId xmlns:a16="http://schemas.microsoft.com/office/drawing/2014/main" id="{951464FC-D814-C94F-9497-158003D352C9}"/>
              </a:ext>
            </a:extLst>
          </p:cNvPr>
          <p:cNvSpPr>
            <a:spLocks noGrp="1"/>
          </p:cNvSpPr>
          <p:nvPr>
            <p:ph type="body" sz="quarter" idx="14"/>
          </p:nvPr>
        </p:nvSpPr>
        <p:spPr/>
        <p:txBody>
          <a:bodyPr>
            <a:normAutofit lnSpcReduction="10000"/>
          </a:bodyPr>
          <a:lstStyle/>
          <a:p>
            <a:r>
              <a:rPr lang="nb-NO" dirty="0"/>
              <a:t>Alle skal føle seg trygge.</a:t>
            </a:r>
          </a:p>
          <a:p>
            <a:r>
              <a:rPr lang="nb-NO" dirty="0"/>
              <a:t>Vi må arbeide aktivt for å inkludere nye.</a:t>
            </a:r>
          </a:p>
          <a:p>
            <a:r>
              <a:rPr lang="nb-NO" dirty="0"/>
              <a:t>Vi må arbeide med å fjerne stammespråk.</a:t>
            </a:r>
          </a:p>
          <a:p>
            <a:r>
              <a:rPr lang="nb-NO" dirty="0"/>
              <a:t>Vi lærer opp i stedet for å fordømme.</a:t>
            </a:r>
          </a:p>
          <a:p>
            <a:r>
              <a:rPr lang="nb-NO" dirty="0"/>
              <a:t>Vi sørger for konkrete oppgaver av ulik type – lar folk bidra.</a:t>
            </a:r>
          </a:p>
          <a:p>
            <a:r>
              <a:rPr lang="nb-NO" dirty="0"/>
              <a:t>Vi arbeider aktivt med å være et sted for ulike typer mennesker.</a:t>
            </a:r>
          </a:p>
        </p:txBody>
      </p:sp>
      <p:sp>
        <p:nvSpPr>
          <p:cNvPr id="2" name="Title 1">
            <a:extLst>
              <a:ext uri="{FF2B5EF4-FFF2-40B4-BE49-F238E27FC236}">
                <a16:creationId xmlns:a16="http://schemas.microsoft.com/office/drawing/2014/main" id="{913D4C8E-6F7F-EF40-9244-928031417BC6}"/>
              </a:ext>
            </a:extLst>
          </p:cNvPr>
          <p:cNvSpPr>
            <a:spLocks noGrp="1"/>
          </p:cNvSpPr>
          <p:nvPr>
            <p:ph type="title"/>
          </p:nvPr>
        </p:nvSpPr>
        <p:spPr/>
        <p:txBody>
          <a:bodyPr/>
          <a:lstStyle/>
          <a:p>
            <a:r>
              <a:rPr lang="nb-NO" dirty="0"/>
              <a:t>En åpen sosial kultur</a:t>
            </a:r>
          </a:p>
        </p:txBody>
      </p:sp>
    </p:spTree>
    <p:extLst>
      <p:ext uri="{BB962C8B-B14F-4D97-AF65-F5344CB8AC3E}">
        <p14:creationId xmlns:p14="http://schemas.microsoft.com/office/powerpoint/2010/main" val="10767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AFF7DA-552A-F64A-A192-907A64B14225}"/>
              </a:ext>
            </a:extLst>
          </p:cNvPr>
          <p:cNvSpPr>
            <a:spLocks noGrp="1"/>
          </p:cNvSpPr>
          <p:nvPr>
            <p:ph idx="1"/>
          </p:nvPr>
        </p:nvSpPr>
        <p:spPr/>
        <p:txBody>
          <a:bodyPr>
            <a:normAutofit fontScale="92500" lnSpcReduction="20000"/>
          </a:bodyPr>
          <a:lstStyle/>
          <a:p>
            <a:pPr marL="514350" indent="-514350">
              <a:buFont typeface="+mj-lt"/>
              <a:buAutoNum type="arabicPeriod"/>
            </a:pPr>
            <a:r>
              <a:rPr lang="nb-NO" dirty="0"/>
              <a:t>Unngå å bruke hersketeknikkene.</a:t>
            </a:r>
          </a:p>
          <a:p>
            <a:pPr marL="514350" indent="-514350">
              <a:buFont typeface="+mj-lt"/>
              <a:buAutoNum type="arabicPeriod"/>
            </a:pPr>
            <a:r>
              <a:rPr lang="nb-NO" dirty="0"/>
              <a:t>Vedtatt politikk skal respekteres og få konsekvenser.</a:t>
            </a:r>
          </a:p>
          <a:p>
            <a:pPr marL="514350" indent="-514350">
              <a:buFont typeface="+mj-lt"/>
              <a:buAutoNum type="arabicPeriod"/>
            </a:pPr>
            <a:r>
              <a:rPr lang="nb-NO" dirty="0"/>
              <a:t>Ta ball og ikke mann.</a:t>
            </a:r>
          </a:p>
          <a:p>
            <a:pPr marL="514350" indent="-514350">
              <a:buFont typeface="+mj-lt"/>
              <a:buAutoNum type="arabicPeriod"/>
            </a:pPr>
            <a:r>
              <a:rPr lang="nb-NO" dirty="0"/>
              <a:t>Unngå stråmenn.</a:t>
            </a:r>
          </a:p>
          <a:p>
            <a:pPr marL="514350" indent="-514350">
              <a:buFont typeface="+mj-lt"/>
              <a:buAutoNum type="arabicPeriod"/>
            </a:pPr>
            <a:r>
              <a:rPr lang="nb-NO" dirty="0"/>
              <a:t>Unngå tendensiøse gjenfortellinger.</a:t>
            </a:r>
          </a:p>
          <a:p>
            <a:pPr marL="514350" indent="-514350">
              <a:buFont typeface="+mj-lt"/>
              <a:buAutoNum type="arabicPeriod"/>
            </a:pPr>
            <a:r>
              <a:rPr lang="nb-NO" dirty="0"/>
              <a:t>Hør på hva folk sier, og forstå hverandre i beste mening.</a:t>
            </a:r>
          </a:p>
          <a:p>
            <a:pPr marL="514350" indent="-514350">
              <a:buFont typeface="+mj-lt"/>
              <a:buAutoNum type="arabicPeriod"/>
            </a:pPr>
            <a:r>
              <a:rPr lang="nb-NO" dirty="0"/>
              <a:t>Snakk med folk, ikke om.</a:t>
            </a:r>
          </a:p>
          <a:p>
            <a:pPr marL="514350" indent="-514350">
              <a:buFont typeface="+mj-lt"/>
              <a:buAutoNum type="arabicPeriod"/>
            </a:pPr>
            <a:r>
              <a:rPr lang="nb-NO" dirty="0"/>
              <a:t>Unngå å gi folk meninger basert på andre debatter.</a:t>
            </a:r>
          </a:p>
          <a:p>
            <a:pPr marL="514350" indent="-514350">
              <a:buFont typeface="+mj-lt"/>
              <a:buAutoNum type="arabicPeriod"/>
            </a:pPr>
            <a:r>
              <a:rPr lang="nb-NO" dirty="0"/>
              <a:t>Unngå kompromiss som bare tilslører reell uenighet.</a:t>
            </a:r>
          </a:p>
          <a:p>
            <a:pPr marL="514350" indent="-514350">
              <a:buFont typeface="+mj-lt"/>
              <a:buAutoNum type="arabicPeriod"/>
            </a:pPr>
            <a:r>
              <a:rPr lang="nb-NO" dirty="0"/>
              <a:t>Skvær opp i etterkant.</a:t>
            </a:r>
          </a:p>
          <a:p>
            <a:endParaRPr lang="nb-NO" dirty="0"/>
          </a:p>
          <a:p>
            <a:endParaRPr lang="nb-NO" dirty="0"/>
          </a:p>
        </p:txBody>
      </p:sp>
      <p:sp>
        <p:nvSpPr>
          <p:cNvPr id="2" name="Title 1">
            <a:extLst>
              <a:ext uri="{FF2B5EF4-FFF2-40B4-BE49-F238E27FC236}">
                <a16:creationId xmlns:a16="http://schemas.microsoft.com/office/drawing/2014/main" id="{0F21852B-C9B0-514B-8ADA-8EBB7EFADD31}"/>
              </a:ext>
            </a:extLst>
          </p:cNvPr>
          <p:cNvSpPr>
            <a:spLocks noGrp="1"/>
          </p:cNvSpPr>
          <p:nvPr>
            <p:ph type="title"/>
          </p:nvPr>
        </p:nvSpPr>
        <p:spPr/>
        <p:txBody>
          <a:bodyPr>
            <a:normAutofit/>
          </a:bodyPr>
          <a:lstStyle/>
          <a:p>
            <a:r>
              <a:rPr lang="nb-NO" dirty="0"/>
              <a:t>10 råd for en god debattkultur</a:t>
            </a:r>
          </a:p>
        </p:txBody>
      </p:sp>
    </p:spTree>
    <p:extLst>
      <p:ext uri="{BB962C8B-B14F-4D97-AF65-F5344CB8AC3E}">
        <p14:creationId xmlns:p14="http://schemas.microsoft.com/office/powerpoint/2010/main" val="24188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D906F5-B569-804A-9335-F408FD29E52E}"/>
              </a:ext>
            </a:extLst>
          </p:cNvPr>
          <p:cNvSpPr>
            <a:spLocks noGrp="1"/>
          </p:cNvSpPr>
          <p:nvPr>
            <p:ph idx="1"/>
          </p:nvPr>
        </p:nvSpPr>
        <p:spPr/>
        <p:txBody>
          <a:bodyPr/>
          <a:lstStyle/>
          <a:p>
            <a:r>
              <a:rPr lang="nb-NO" dirty="0"/>
              <a:t>Aksepter at det finnes gode sosialister, feminister, antirasister og miljøvernere som er uenige.</a:t>
            </a:r>
          </a:p>
          <a:p>
            <a:r>
              <a:rPr lang="nb-NO" dirty="0"/>
              <a:t>Alle må lykkes for at SV skal lykkes.</a:t>
            </a:r>
          </a:p>
          <a:p>
            <a:pPr lvl="1"/>
            <a:r>
              <a:rPr lang="nb-NO" dirty="0"/>
              <a:t>Også den SV-</a:t>
            </a:r>
            <a:r>
              <a:rPr lang="nb-NO" dirty="0" err="1"/>
              <a:t>eren</a:t>
            </a:r>
            <a:r>
              <a:rPr lang="nb-NO" dirty="0"/>
              <a:t> du er mest uenig med, ja kanskje ikke liker.</a:t>
            </a:r>
          </a:p>
          <a:p>
            <a:r>
              <a:rPr lang="nb-NO" dirty="0"/>
              <a:t>Heie hverandre frem i stedet for å dra hverandre ned.</a:t>
            </a:r>
          </a:p>
          <a:p>
            <a:r>
              <a:rPr lang="nb-NO" dirty="0"/>
              <a:t>Godta at alle ikke kan alt.</a:t>
            </a:r>
          </a:p>
          <a:p>
            <a:r>
              <a:rPr lang="nb-NO" dirty="0"/>
              <a:t>Godta at folk gjør feil.</a:t>
            </a:r>
          </a:p>
          <a:p>
            <a:r>
              <a:rPr lang="nb-NO" dirty="0"/>
              <a:t>Gi hverandre konstruktive tilbakemeldinger.</a:t>
            </a:r>
          </a:p>
        </p:txBody>
      </p:sp>
      <p:sp>
        <p:nvSpPr>
          <p:cNvPr id="2" name="Title 1">
            <a:extLst>
              <a:ext uri="{FF2B5EF4-FFF2-40B4-BE49-F238E27FC236}">
                <a16:creationId xmlns:a16="http://schemas.microsoft.com/office/drawing/2014/main" id="{798EA7A1-20C8-274B-ACFE-2EC704AC9D39}"/>
              </a:ext>
            </a:extLst>
          </p:cNvPr>
          <p:cNvSpPr>
            <a:spLocks noGrp="1"/>
          </p:cNvSpPr>
          <p:nvPr>
            <p:ph type="title"/>
          </p:nvPr>
        </p:nvSpPr>
        <p:spPr/>
        <p:txBody>
          <a:bodyPr/>
          <a:lstStyle/>
          <a:p>
            <a:r>
              <a:rPr lang="nb-NO" dirty="0"/>
              <a:t>En raus kultur</a:t>
            </a:r>
          </a:p>
        </p:txBody>
      </p:sp>
    </p:spTree>
    <p:extLst>
      <p:ext uri="{BB962C8B-B14F-4D97-AF65-F5344CB8AC3E}">
        <p14:creationId xmlns:p14="http://schemas.microsoft.com/office/powerpoint/2010/main" val="117418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86684C-5859-7341-947C-D5285E16841A}"/>
              </a:ext>
            </a:extLst>
          </p:cNvPr>
          <p:cNvSpPr>
            <a:spLocks noGrp="1"/>
          </p:cNvSpPr>
          <p:nvPr>
            <p:ph type="title"/>
          </p:nvPr>
        </p:nvSpPr>
        <p:spPr/>
        <p:txBody>
          <a:bodyPr anchor="ctr">
            <a:normAutofit fontScale="90000"/>
          </a:bodyPr>
          <a:lstStyle/>
          <a:p>
            <a:r>
              <a:rPr lang="nb-NO" dirty="0"/>
              <a:t>Hvordan arbeide fram en god kultur?</a:t>
            </a:r>
          </a:p>
        </p:txBody>
      </p:sp>
      <p:graphicFrame>
        <p:nvGraphicFramePr>
          <p:cNvPr id="6" name="Plassholder for tekst 3">
            <a:extLst>
              <a:ext uri="{FF2B5EF4-FFF2-40B4-BE49-F238E27FC236}">
                <a16:creationId xmlns:a16="http://schemas.microsoft.com/office/drawing/2014/main" id="{44EEA431-362B-4BCE-8622-4B3F68A86F5F}"/>
              </a:ext>
            </a:extLst>
          </p:cNvPr>
          <p:cNvGraphicFramePr/>
          <p:nvPr>
            <p:extLst>
              <p:ext uri="{D42A27DB-BD31-4B8C-83A1-F6EECF244321}">
                <p14:modId xmlns:p14="http://schemas.microsoft.com/office/powerpoint/2010/main" val="3696997614"/>
              </p:ext>
            </p:extLst>
          </p:nvPr>
        </p:nvGraphicFramePr>
        <p:xfrm>
          <a:off x="666302" y="2034727"/>
          <a:ext cx="9598323" cy="419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1897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F86A841C-08E8-6D49-A02E-50F4BEE8CFAA}"/>
              </a:ext>
            </a:extLst>
          </p:cNvPr>
          <p:cNvSpPr>
            <a:spLocks noGrp="1"/>
          </p:cNvSpPr>
          <p:nvPr>
            <p:ph idx="1"/>
          </p:nvPr>
        </p:nvSpPr>
        <p:spPr/>
        <p:txBody>
          <a:bodyPr>
            <a:noAutofit/>
          </a:bodyPr>
          <a:lstStyle/>
          <a:p>
            <a:pPr>
              <a:lnSpc>
                <a:spcPct val="110000"/>
              </a:lnSpc>
              <a:spcBef>
                <a:spcPts val="0"/>
              </a:spcBef>
              <a:spcAft>
                <a:spcPts val="600"/>
              </a:spcAft>
              <a:buClr>
                <a:srgbClr val="DC0028"/>
              </a:buClr>
              <a:tabLst>
                <a:tab pos="257175" algn="l"/>
              </a:tabLst>
            </a:pPr>
            <a:r>
              <a:rPr lang="nb-NO" dirty="0"/>
              <a:t>Konflikter er ofte et resultat av uklar ansvarsfordeling, misforståelser eller mangel </a:t>
            </a:r>
            <a:r>
              <a:rPr lang="nb-NO" dirty="0" err="1"/>
              <a:t>pa</a:t>
            </a:r>
            <a:r>
              <a:rPr lang="nb-NO" dirty="0"/>
              <a:t>̊ informasjon. </a:t>
            </a:r>
          </a:p>
          <a:p>
            <a:pPr>
              <a:lnSpc>
                <a:spcPct val="110000"/>
              </a:lnSpc>
              <a:spcBef>
                <a:spcPts val="0"/>
              </a:spcBef>
              <a:spcAft>
                <a:spcPts val="600"/>
              </a:spcAft>
              <a:buClr>
                <a:srgbClr val="DC0028"/>
              </a:buClr>
              <a:tabLst>
                <a:tab pos="257175" algn="l"/>
              </a:tabLst>
            </a:pPr>
            <a:r>
              <a:rPr lang="nb-NO" dirty="0"/>
              <a:t>Ta tidlig tak i saka, om denne har potensiale til å bli ei konflikt.</a:t>
            </a:r>
          </a:p>
          <a:p>
            <a:pPr>
              <a:lnSpc>
                <a:spcPct val="110000"/>
              </a:lnSpc>
              <a:spcBef>
                <a:spcPts val="0"/>
              </a:spcBef>
              <a:spcAft>
                <a:spcPts val="600"/>
              </a:spcAft>
              <a:buClr>
                <a:srgbClr val="DC0028"/>
              </a:buClr>
              <a:tabLst>
                <a:tab pos="257175" algn="l"/>
              </a:tabLst>
            </a:pPr>
            <a:r>
              <a:rPr lang="nb-NO" dirty="0"/>
              <a:t>Forsøk å finne ut hva konflikten bunner i, om dette er uklart.</a:t>
            </a:r>
          </a:p>
          <a:p>
            <a:pPr>
              <a:lnSpc>
                <a:spcPct val="110000"/>
              </a:lnSpc>
              <a:spcBef>
                <a:spcPts val="0"/>
              </a:spcBef>
              <a:spcAft>
                <a:spcPts val="600"/>
              </a:spcAft>
              <a:buClr>
                <a:srgbClr val="DC0028"/>
              </a:buClr>
              <a:tabLst>
                <a:tab pos="257175" algn="l"/>
              </a:tabLst>
            </a:pPr>
            <a:r>
              <a:rPr lang="nb-NO" dirty="0"/>
              <a:t>Søk å løse konflikten på lavest mulig nivå - først og fremst mellom de involverte.</a:t>
            </a:r>
          </a:p>
          <a:p>
            <a:pPr>
              <a:lnSpc>
                <a:spcPct val="110000"/>
              </a:lnSpc>
              <a:spcBef>
                <a:spcPts val="0"/>
              </a:spcBef>
              <a:spcAft>
                <a:spcPts val="600"/>
              </a:spcAft>
              <a:buClr>
                <a:srgbClr val="DC0028"/>
              </a:buClr>
              <a:tabLst>
                <a:tab pos="257175" algn="l"/>
              </a:tabLst>
            </a:pPr>
            <a:r>
              <a:rPr lang="nb-NO" dirty="0"/>
              <a:t>Ta gjerne kontakt med fylkeslaget om situasjonen er fastlåst, for å få nøytrale perspektiv og hjelp til å løse opp.</a:t>
            </a:r>
          </a:p>
        </p:txBody>
      </p:sp>
      <p:sp>
        <p:nvSpPr>
          <p:cNvPr id="5" name="Tittel 4">
            <a:extLst>
              <a:ext uri="{FF2B5EF4-FFF2-40B4-BE49-F238E27FC236}">
                <a16:creationId xmlns:a16="http://schemas.microsoft.com/office/drawing/2014/main" id="{78D8559F-9291-3A4C-82F3-56F0B600A80E}"/>
              </a:ext>
            </a:extLst>
          </p:cNvPr>
          <p:cNvSpPr>
            <a:spLocks noGrp="1"/>
          </p:cNvSpPr>
          <p:nvPr>
            <p:ph type="title"/>
          </p:nvPr>
        </p:nvSpPr>
        <p:spPr/>
        <p:txBody>
          <a:bodyPr/>
          <a:lstStyle/>
          <a:p>
            <a:r>
              <a:rPr lang="nb-NO" dirty="0"/>
              <a:t>Hva gjør vi når det røyner på?</a:t>
            </a:r>
          </a:p>
        </p:txBody>
      </p:sp>
    </p:spTree>
    <p:extLst>
      <p:ext uri="{BB962C8B-B14F-4D97-AF65-F5344CB8AC3E}">
        <p14:creationId xmlns:p14="http://schemas.microsoft.com/office/powerpoint/2010/main" val="966931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25000C3C-F38C-2F4D-AAA0-2C46D2530497}"/>
              </a:ext>
            </a:extLst>
          </p:cNvPr>
          <p:cNvSpPr>
            <a:spLocks noGrp="1"/>
          </p:cNvSpPr>
          <p:nvPr>
            <p:ph type="subTitle" idx="1"/>
          </p:nvPr>
        </p:nvSpPr>
        <p:spPr/>
        <p:txBody>
          <a:bodyPr/>
          <a:lstStyle/>
          <a:p>
            <a:r>
              <a:rPr lang="nn-NO" dirty="0" err="1"/>
              <a:t>Møteledelse</a:t>
            </a:r>
            <a:endParaRPr lang="nn-NO" dirty="0"/>
          </a:p>
        </p:txBody>
      </p:sp>
    </p:spTree>
    <p:extLst>
      <p:ext uri="{BB962C8B-B14F-4D97-AF65-F5344CB8AC3E}">
        <p14:creationId xmlns:p14="http://schemas.microsoft.com/office/powerpoint/2010/main" val="210043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descr="Et bilde som inneholder person, innendørs, foran, mann&#10;&#10;Automatisk generert beskrivelse">
            <a:extLst>
              <a:ext uri="{FF2B5EF4-FFF2-40B4-BE49-F238E27FC236}">
                <a16:creationId xmlns:a16="http://schemas.microsoft.com/office/drawing/2014/main" id="{CF45238B-D6C1-5443-8D7E-8563058FAF2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p:pic>
      <p:sp>
        <p:nvSpPr>
          <p:cNvPr id="4" name="Plassholder for tekst 3">
            <a:extLst>
              <a:ext uri="{FF2B5EF4-FFF2-40B4-BE49-F238E27FC236}">
                <a16:creationId xmlns:a16="http://schemas.microsoft.com/office/drawing/2014/main" id="{3E7F7518-4D71-6C47-85F5-38B3E8DAD315}"/>
              </a:ext>
            </a:extLst>
          </p:cNvPr>
          <p:cNvSpPr>
            <a:spLocks noGrp="1"/>
          </p:cNvSpPr>
          <p:nvPr>
            <p:ph type="body" sz="quarter" idx="14"/>
          </p:nvPr>
        </p:nvSpPr>
        <p:spPr/>
        <p:txBody>
          <a:bodyPr>
            <a:normAutofit/>
          </a:bodyPr>
          <a:lstStyle/>
          <a:p>
            <a:pPr marL="252025" lvl="1" indent="-252025">
              <a:spcBef>
                <a:spcPts val="0"/>
              </a:spcBef>
              <a:spcAft>
                <a:spcPts val="600"/>
              </a:spcAft>
              <a:buClr>
                <a:srgbClr val="DC0028"/>
              </a:buClr>
              <a:buFont typeface="Calibri" panose="020F0502020204030204" pitchFamily="34" charset="0"/>
              <a:buChar char="•"/>
              <a:tabLst>
                <a:tab pos="257175" algn="l"/>
              </a:tabLst>
            </a:pPr>
            <a:r>
              <a:rPr lang="nb-NO" dirty="0"/>
              <a:t>Lag et </a:t>
            </a:r>
            <a:r>
              <a:rPr lang="nb-NO" dirty="0" err="1"/>
              <a:t>årshjul</a:t>
            </a:r>
            <a:r>
              <a:rPr lang="nb-NO" dirty="0"/>
              <a:t> som er knyttet opp mot arbeidsplanen, som laget kan følge gjennom året. </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dirty="0"/>
              <a:t>Start møta med ei gjennomgang av referatet fra forrige møte, for status på det dere vart enige om da.</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dirty="0"/>
              <a:t>Avslutt gjerne møta med en kort evalueringsrunde; hva fungerte bra og hva var ikke så bra med dette møtet?</a:t>
            </a:r>
          </a:p>
          <a:p>
            <a:endParaRPr lang="nb-NO" dirty="0"/>
          </a:p>
          <a:p>
            <a:endParaRPr lang="nb-NO" dirty="0"/>
          </a:p>
          <a:p>
            <a:pPr marL="0" indent="0">
              <a:buNone/>
            </a:pPr>
            <a:endParaRPr lang="nb-NO" dirty="0"/>
          </a:p>
        </p:txBody>
      </p:sp>
      <p:sp>
        <p:nvSpPr>
          <p:cNvPr id="2" name="Tittel 1">
            <a:extLst>
              <a:ext uri="{FF2B5EF4-FFF2-40B4-BE49-F238E27FC236}">
                <a16:creationId xmlns:a16="http://schemas.microsoft.com/office/drawing/2014/main" id="{C524DB04-C516-1F4D-952E-02CEA7B3D470}"/>
              </a:ext>
            </a:extLst>
          </p:cNvPr>
          <p:cNvSpPr>
            <a:spLocks noGrp="1"/>
          </p:cNvSpPr>
          <p:nvPr>
            <p:ph type="title"/>
          </p:nvPr>
        </p:nvSpPr>
        <p:spPr/>
        <p:txBody>
          <a:bodyPr anchor="ctr">
            <a:normAutofit fontScale="90000"/>
          </a:bodyPr>
          <a:lstStyle/>
          <a:p>
            <a:r>
              <a:rPr lang="nb-NO" dirty="0"/>
              <a:t>Tre tips for å lage gode styremøter</a:t>
            </a:r>
          </a:p>
        </p:txBody>
      </p:sp>
    </p:spTree>
    <p:extLst>
      <p:ext uri="{BB962C8B-B14F-4D97-AF65-F5344CB8AC3E}">
        <p14:creationId xmlns:p14="http://schemas.microsoft.com/office/powerpoint/2010/main" val="176971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0102BA49-3F46-0D41-B389-07C42DAC1037}"/>
              </a:ext>
            </a:extLst>
          </p:cNvPr>
          <p:cNvSpPr>
            <a:spLocks noGrp="1"/>
          </p:cNvSpPr>
          <p:nvPr>
            <p:ph type="subTitle" idx="1"/>
          </p:nvPr>
        </p:nvSpPr>
        <p:spPr/>
        <p:txBody>
          <a:bodyPr/>
          <a:lstStyle/>
          <a:p>
            <a:r>
              <a:rPr lang="nn-NO"/>
              <a:t>Arbeid i styret</a:t>
            </a:r>
          </a:p>
        </p:txBody>
      </p:sp>
    </p:spTree>
    <p:extLst>
      <p:ext uri="{BB962C8B-B14F-4D97-AF65-F5344CB8AC3E}">
        <p14:creationId xmlns:p14="http://schemas.microsoft.com/office/powerpoint/2010/main" val="260865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3E7F7518-4D71-6C47-85F5-38B3E8DAD315}"/>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b-NO" dirty="0"/>
              <a:t>Innkallinga: Sjekk at agendaen gir møtedeltakerne grunn til å se fram til møtet!</a:t>
            </a:r>
          </a:p>
          <a:p>
            <a:pPr>
              <a:spcBef>
                <a:spcPts val="0"/>
              </a:spcBef>
              <a:spcAft>
                <a:spcPts val="600"/>
              </a:spcAft>
              <a:buClr>
                <a:srgbClr val="DC0028"/>
              </a:buClr>
              <a:tabLst>
                <a:tab pos="257175" algn="l"/>
              </a:tabLst>
            </a:pPr>
            <a:r>
              <a:rPr lang="nb-NO" dirty="0"/>
              <a:t>Sakene: Sakene til alle møter må være godt forberedt. </a:t>
            </a:r>
          </a:p>
          <a:p>
            <a:pPr>
              <a:spcBef>
                <a:spcPts val="0"/>
              </a:spcBef>
              <a:spcAft>
                <a:spcPts val="600"/>
              </a:spcAft>
              <a:buClr>
                <a:srgbClr val="DC0028"/>
              </a:buClr>
              <a:tabLst>
                <a:tab pos="257175" algn="l"/>
              </a:tabLst>
            </a:pPr>
            <a:r>
              <a:rPr lang="nb-NO" dirty="0"/>
              <a:t>Referatet: Sørg for </a:t>
            </a:r>
            <a:r>
              <a:rPr lang="nb-NO" i="1" dirty="0"/>
              <a:t>oppfølgingspunkt</a:t>
            </a:r>
            <a:r>
              <a:rPr lang="nb-NO" dirty="0"/>
              <a:t> til sakene, slik at alle vet hva som blir forventet av de til neste møte.</a:t>
            </a:r>
          </a:p>
          <a:p>
            <a:pPr marL="0" indent="0">
              <a:buNone/>
            </a:pPr>
            <a:endParaRPr lang="nb-NO" dirty="0"/>
          </a:p>
        </p:txBody>
      </p:sp>
      <p:sp>
        <p:nvSpPr>
          <p:cNvPr id="2" name="Tittel 1">
            <a:extLst>
              <a:ext uri="{FF2B5EF4-FFF2-40B4-BE49-F238E27FC236}">
                <a16:creationId xmlns:a16="http://schemas.microsoft.com/office/drawing/2014/main" id="{C524DB04-C516-1F4D-952E-02CEA7B3D470}"/>
              </a:ext>
            </a:extLst>
          </p:cNvPr>
          <p:cNvSpPr>
            <a:spLocks noGrp="1"/>
          </p:cNvSpPr>
          <p:nvPr>
            <p:ph type="title"/>
          </p:nvPr>
        </p:nvSpPr>
        <p:spPr/>
        <p:txBody>
          <a:bodyPr anchor="ctr">
            <a:normAutofit fontScale="90000"/>
          </a:bodyPr>
          <a:lstStyle/>
          <a:p>
            <a:r>
              <a:rPr lang="nb-NO" sz="3200" dirty="0"/>
              <a:t>Forberedelse og oppfølging av styremøter</a:t>
            </a:r>
          </a:p>
        </p:txBody>
      </p:sp>
    </p:spTree>
    <p:extLst>
      <p:ext uri="{BB962C8B-B14F-4D97-AF65-F5344CB8AC3E}">
        <p14:creationId xmlns:p14="http://schemas.microsoft.com/office/powerpoint/2010/main" val="3624104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6" descr="A group of people sitting at a table in a room&#10;&#10;Description automatically generated">
            <a:extLst>
              <a:ext uri="{FF2B5EF4-FFF2-40B4-BE49-F238E27FC236}">
                <a16:creationId xmlns:a16="http://schemas.microsoft.com/office/drawing/2014/main" id="{03DA8212-02D9-7E40-A6AD-645DCAAF9ECF}"/>
              </a:ext>
            </a:extLst>
          </p:cNvPr>
          <p:cNvPicPr>
            <a:picLocks noChangeAspect="1"/>
          </p:cNvPicPr>
          <p:nvPr/>
        </p:nvPicPr>
        <p:blipFill rotWithShape="1">
          <a:blip r:embed="rId3"/>
          <a:srcRect l="11095" r="13926" b="-2"/>
          <a:stretch/>
        </p:blipFill>
        <p:spPr>
          <a:xfrm>
            <a:off x="7454096" y="1782501"/>
            <a:ext cx="4741080" cy="4742477"/>
          </a:xfrm>
          <a:prstGeom prst="rect">
            <a:avLst/>
          </a:prstGeom>
          <a:noFill/>
        </p:spPr>
      </p:pic>
      <p:sp>
        <p:nvSpPr>
          <p:cNvPr id="4" name="Plassholder for tekst 3">
            <a:extLst>
              <a:ext uri="{FF2B5EF4-FFF2-40B4-BE49-F238E27FC236}">
                <a16:creationId xmlns:a16="http://schemas.microsoft.com/office/drawing/2014/main" id="{EE4B6D51-1DA6-9440-8845-DD441CF4E1AF}"/>
              </a:ext>
            </a:extLst>
          </p:cNvPr>
          <p:cNvSpPr>
            <a:spLocks noGrp="1"/>
          </p:cNvSpPr>
          <p:nvPr>
            <p:ph type="body" sz="quarter" idx="14"/>
          </p:nvPr>
        </p:nvSpPr>
        <p:spPr>
          <a:xfrm>
            <a:off x="451413" y="1782501"/>
            <a:ext cx="6192455" cy="4742477"/>
          </a:xfrm>
        </p:spPr>
        <p:txBody>
          <a:bodyPr>
            <a:normAutofit/>
          </a:bodyPr>
          <a:lstStyle/>
          <a:p>
            <a:pPr marL="0" indent="0">
              <a:spcBef>
                <a:spcPts val="0"/>
              </a:spcBef>
              <a:spcAft>
                <a:spcPts val="600"/>
              </a:spcAft>
              <a:buClr>
                <a:srgbClr val="DC0028"/>
              </a:buClr>
              <a:buNone/>
              <a:tabLst>
                <a:tab pos="257175" algn="l"/>
              </a:tabLst>
            </a:pPr>
            <a:r>
              <a:rPr lang="nb-NO" sz="2600" b="1" dirty="0"/>
              <a:t>Enkle grep for å lage gode rammer for møtet:</a:t>
            </a:r>
          </a:p>
          <a:p>
            <a:pPr>
              <a:spcBef>
                <a:spcPts val="0"/>
              </a:spcBef>
              <a:spcAft>
                <a:spcPts val="600"/>
              </a:spcAft>
              <a:buClr>
                <a:srgbClr val="DC0028"/>
              </a:buClr>
              <a:tabLst>
                <a:tab pos="257175" algn="l"/>
              </a:tabLst>
            </a:pPr>
            <a:r>
              <a:rPr lang="nb-NO" sz="2600" dirty="0"/>
              <a:t>Møtet må være godt forberedt og strukturert. </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sz="2600" dirty="0"/>
              <a:t>Tidsrammer, for hver sak og for møteslutt.</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sz="2600" dirty="0"/>
              <a:t>Saksliste, med opplyste saker og/eller tema.</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sz="2600" dirty="0"/>
              <a:t>Bli gjerne enig om taletid.</a:t>
            </a:r>
          </a:p>
          <a:p>
            <a:pPr>
              <a:spcBef>
                <a:spcPts val="0"/>
              </a:spcBef>
              <a:spcAft>
                <a:spcPts val="600"/>
              </a:spcAft>
              <a:buClr>
                <a:srgbClr val="DC0028"/>
              </a:buClr>
              <a:tabLst>
                <a:tab pos="257175" algn="l"/>
              </a:tabLst>
            </a:pPr>
            <a:r>
              <a:rPr lang="nb-NO" sz="2600" dirty="0"/>
              <a:t>Vel egen referent for møtet, om dere ikke har fast sekretær.</a:t>
            </a:r>
          </a:p>
          <a:p>
            <a:pPr>
              <a:spcBef>
                <a:spcPts val="0"/>
              </a:spcBef>
              <a:spcAft>
                <a:spcPts val="600"/>
              </a:spcAft>
              <a:buClr>
                <a:srgbClr val="DC0028"/>
              </a:buClr>
              <a:tabLst>
                <a:tab pos="257175" algn="l"/>
              </a:tabLst>
            </a:pPr>
            <a:r>
              <a:rPr lang="nb-NO" sz="2600" dirty="0"/>
              <a:t>Enkel servering.</a:t>
            </a:r>
          </a:p>
        </p:txBody>
      </p:sp>
      <p:sp>
        <p:nvSpPr>
          <p:cNvPr id="2" name="Tittel 1">
            <a:extLst>
              <a:ext uri="{FF2B5EF4-FFF2-40B4-BE49-F238E27FC236}">
                <a16:creationId xmlns:a16="http://schemas.microsoft.com/office/drawing/2014/main" id="{62FD0080-AF90-8140-B562-EA71A8F7C07F}"/>
              </a:ext>
            </a:extLst>
          </p:cNvPr>
          <p:cNvSpPr>
            <a:spLocks noGrp="1"/>
          </p:cNvSpPr>
          <p:nvPr>
            <p:ph type="title"/>
          </p:nvPr>
        </p:nvSpPr>
        <p:spPr>
          <a:xfrm>
            <a:off x="-1" y="483981"/>
            <a:ext cx="8468127" cy="763200"/>
          </a:xfrm>
        </p:spPr>
        <p:txBody>
          <a:bodyPr anchor="ctr">
            <a:normAutofit/>
          </a:bodyPr>
          <a:lstStyle/>
          <a:p>
            <a:r>
              <a:rPr lang="nb-NO" dirty="0"/>
              <a:t>Gjennomføring av styremøter</a:t>
            </a:r>
          </a:p>
        </p:txBody>
      </p:sp>
    </p:spTree>
    <p:extLst>
      <p:ext uri="{BB962C8B-B14F-4D97-AF65-F5344CB8AC3E}">
        <p14:creationId xmlns:p14="http://schemas.microsoft.com/office/powerpoint/2010/main" val="21737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6" descr="A group of people sitting in front of a crowd&#10;&#10;Description automatically generated">
            <a:extLst>
              <a:ext uri="{FF2B5EF4-FFF2-40B4-BE49-F238E27FC236}">
                <a16:creationId xmlns:a16="http://schemas.microsoft.com/office/drawing/2014/main" id="{6B112A9D-BC58-4E98-B286-D5BC17DCF72E}"/>
              </a:ext>
            </a:extLst>
          </p:cNvPr>
          <p:cNvPicPr>
            <a:picLocks noChangeAspect="1"/>
          </p:cNvPicPr>
          <p:nvPr/>
        </p:nvPicPr>
        <p:blipFill rotWithShape="1">
          <a:blip r:embed="rId3">
            <a:extLst>
              <a:ext uri="{28A0092B-C50C-407E-A947-70E740481C1C}">
                <a14:useLocalDpi xmlns:a14="http://schemas.microsoft.com/office/drawing/2010/main" val="0"/>
              </a:ext>
            </a:extLst>
          </a:blip>
          <a:srcRect l="9727" r="23542"/>
          <a:stretch/>
        </p:blipFill>
        <p:spPr>
          <a:xfrm>
            <a:off x="7454096" y="1782501"/>
            <a:ext cx="4741080" cy="4742477"/>
          </a:xfrm>
          <a:prstGeom prst="rect">
            <a:avLst/>
          </a:prstGeom>
          <a:noFill/>
        </p:spPr>
      </p:pic>
      <p:sp>
        <p:nvSpPr>
          <p:cNvPr id="3" name="Plassholder for innhold 2">
            <a:extLst>
              <a:ext uri="{FF2B5EF4-FFF2-40B4-BE49-F238E27FC236}">
                <a16:creationId xmlns:a16="http://schemas.microsoft.com/office/drawing/2014/main" id="{2BBDF1A4-BD11-394F-AAC0-1989E0B467EB}"/>
              </a:ext>
            </a:extLst>
          </p:cNvPr>
          <p:cNvSpPr>
            <a:spLocks noGrp="1"/>
          </p:cNvSpPr>
          <p:nvPr>
            <p:ph type="body" sz="quarter" idx="14"/>
          </p:nvPr>
        </p:nvSpPr>
        <p:spPr>
          <a:xfrm>
            <a:off x="451413" y="1782501"/>
            <a:ext cx="6192455" cy="4742477"/>
          </a:xfrm>
        </p:spPr>
        <p:txBody>
          <a:bodyPr>
            <a:normAutofit/>
          </a:bodyPr>
          <a:lstStyle/>
          <a:p>
            <a:pPr>
              <a:spcBef>
                <a:spcPts val="0"/>
              </a:spcBef>
              <a:spcAft>
                <a:spcPts val="600"/>
              </a:spcAft>
              <a:buClr>
                <a:srgbClr val="DC0028"/>
              </a:buClr>
              <a:tabLst>
                <a:tab pos="257175" algn="l"/>
              </a:tabLst>
            </a:pPr>
            <a:r>
              <a:rPr lang="nb-NO" sz="2600" dirty="0"/>
              <a:t>Møtelederen avgjør langt på veg om møtet blir vellykka!</a:t>
            </a:r>
          </a:p>
          <a:p>
            <a:pPr>
              <a:spcBef>
                <a:spcPts val="0"/>
              </a:spcBef>
              <a:spcAft>
                <a:spcPts val="600"/>
              </a:spcAft>
              <a:buClr>
                <a:srgbClr val="DC0028"/>
              </a:buClr>
              <a:tabLst>
                <a:tab pos="257175" algn="l"/>
              </a:tabLst>
            </a:pPr>
            <a:r>
              <a:rPr lang="nb-NO" sz="2600" dirty="0"/>
              <a:t>Husk å ønske velkommen, og start med en presentasjonsrunde.</a:t>
            </a:r>
          </a:p>
          <a:p>
            <a:pPr>
              <a:spcBef>
                <a:spcPts val="0"/>
              </a:spcBef>
              <a:spcAft>
                <a:spcPts val="600"/>
              </a:spcAft>
              <a:buClr>
                <a:srgbClr val="DC0028"/>
              </a:buClr>
              <a:tabLst>
                <a:tab pos="257175" algn="l"/>
              </a:tabLst>
            </a:pPr>
            <a:r>
              <a:rPr lang="nb-NO" sz="2600" dirty="0"/>
              <a:t>Sett av god tid til spørsmål og kommentarer.</a:t>
            </a:r>
          </a:p>
          <a:p>
            <a:pPr>
              <a:spcBef>
                <a:spcPts val="0"/>
              </a:spcBef>
              <a:spcAft>
                <a:spcPts val="600"/>
              </a:spcAft>
              <a:buClr>
                <a:srgbClr val="DC0028"/>
              </a:buClr>
              <a:tabLst>
                <a:tab pos="257175" algn="l"/>
              </a:tabLst>
            </a:pPr>
            <a:r>
              <a:rPr lang="nb-NO" sz="2600" dirty="0"/>
              <a:t>Vurder om det er nødvendig med taletid.</a:t>
            </a:r>
          </a:p>
          <a:p>
            <a:pPr>
              <a:spcBef>
                <a:spcPts val="0"/>
              </a:spcBef>
              <a:spcAft>
                <a:spcPts val="600"/>
              </a:spcAft>
              <a:buClr>
                <a:srgbClr val="DC0028"/>
              </a:buClr>
              <a:tabLst>
                <a:tab pos="257175" algn="l"/>
              </a:tabLst>
            </a:pPr>
            <a:r>
              <a:rPr lang="nb-NO" sz="2600" dirty="0"/>
              <a:t>Sørg for god balanse mellom å styre ordet og selv ta ordet.</a:t>
            </a:r>
          </a:p>
          <a:p>
            <a:pPr>
              <a:spcBef>
                <a:spcPts val="0"/>
              </a:spcBef>
              <a:spcAft>
                <a:spcPts val="600"/>
              </a:spcAft>
              <a:buClr>
                <a:srgbClr val="DC0028"/>
              </a:buClr>
              <a:tabLst>
                <a:tab pos="257175" algn="l"/>
              </a:tabLst>
            </a:pPr>
            <a:r>
              <a:rPr lang="nb-NO" sz="2600" dirty="0"/>
              <a:t>Inviter aktivt møtedeltakerne for å frem ulike syn i de ulike sakene.</a:t>
            </a:r>
          </a:p>
          <a:p>
            <a:pPr marL="0" indent="0">
              <a:spcBef>
                <a:spcPts val="0"/>
              </a:spcBef>
              <a:buClr>
                <a:srgbClr val="DC0028"/>
              </a:buClr>
              <a:buNone/>
              <a:tabLst>
                <a:tab pos="257175" algn="l"/>
              </a:tabLst>
            </a:pPr>
            <a:endParaRPr lang="nb-NO" sz="2600" dirty="0"/>
          </a:p>
        </p:txBody>
      </p:sp>
      <p:sp>
        <p:nvSpPr>
          <p:cNvPr id="2" name="Tittel 1">
            <a:extLst>
              <a:ext uri="{FF2B5EF4-FFF2-40B4-BE49-F238E27FC236}">
                <a16:creationId xmlns:a16="http://schemas.microsoft.com/office/drawing/2014/main" id="{CCFFA28D-8695-0E43-A815-2274E26E4DFF}"/>
              </a:ext>
            </a:extLst>
          </p:cNvPr>
          <p:cNvSpPr>
            <a:spLocks noGrp="1"/>
          </p:cNvSpPr>
          <p:nvPr>
            <p:ph type="title"/>
          </p:nvPr>
        </p:nvSpPr>
        <p:spPr>
          <a:xfrm>
            <a:off x="-1" y="483981"/>
            <a:ext cx="8468127" cy="763200"/>
          </a:xfrm>
        </p:spPr>
        <p:txBody>
          <a:bodyPr anchor="ctr">
            <a:normAutofit/>
          </a:bodyPr>
          <a:lstStyle/>
          <a:p>
            <a:r>
              <a:rPr lang="nb-NO" dirty="0"/>
              <a:t>Møtelederen</a:t>
            </a:r>
          </a:p>
        </p:txBody>
      </p:sp>
    </p:spTree>
    <p:extLst>
      <p:ext uri="{BB962C8B-B14F-4D97-AF65-F5344CB8AC3E}">
        <p14:creationId xmlns:p14="http://schemas.microsoft.com/office/powerpoint/2010/main" val="4255509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0B1DE95-3DF7-6D42-B865-DAC29F3BDDCD}"/>
              </a:ext>
            </a:extLst>
          </p:cNvPr>
          <p:cNvSpPr>
            <a:spLocks noGrp="1"/>
          </p:cNvSpPr>
          <p:nvPr>
            <p:ph sz="half" idx="1"/>
          </p:nvPr>
        </p:nvSpPr>
        <p:spPr>
          <a:xfrm>
            <a:off x="277793" y="1782502"/>
            <a:ext cx="5458708" cy="4734046"/>
          </a:xfrm>
        </p:spPr>
        <p:txBody>
          <a:bodyPr>
            <a:normAutofit/>
          </a:bodyPr>
          <a:lstStyle/>
          <a:p>
            <a:pPr marL="0" indent="0">
              <a:spcBef>
                <a:spcPts val="0"/>
              </a:spcBef>
              <a:buClr>
                <a:srgbClr val="DC0028"/>
              </a:buClr>
              <a:buNone/>
              <a:tabLst>
                <a:tab pos="257175" algn="l"/>
              </a:tabLst>
            </a:pPr>
            <a:r>
              <a:rPr lang="nb-NO" sz="2000" b="1" dirty="0"/>
              <a:t>Teknisk:</a:t>
            </a:r>
          </a:p>
          <a:p>
            <a:pPr>
              <a:spcBef>
                <a:spcPts val="0"/>
              </a:spcBef>
              <a:spcAft>
                <a:spcPts val="600"/>
              </a:spcAft>
              <a:buClr>
                <a:srgbClr val="DC0028"/>
              </a:buClr>
              <a:tabLst>
                <a:tab pos="257175" algn="l"/>
              </a:tabLst>
            </a:pPr>
            <a:r>
              <a:rPr lang="nb-NO" sz="2000" dirty="0"/>
              <a:t>Alle bør bruke fullt navn ved innlogging.</a:t>
            </a:r>
          </a:p>
          <a:p>
            <a:pPr>
              <a:spcBef>
                <a:spcPts val="0"/>
              </a:spcBef>
              <a:spcAft>
                <a:spcPts val="600"/>
              </a:spcAft>
              <a:buClr>
                <a:srgbClr val="DC0028"/>
              </a:buClr>
              <a:tabLst>
                <a:tab pos="257175" algn="l"/>
              </a:tabLst>
            </a:pPr>
            <a:r>
              <a:rPr lang="nb-NO" sz="2000" dirty="0"/>
              <a:t>Slå av mikrofonen når du kommer inn i møtet.</a:t>
            </a:r>
          </a:p>
          <a:p>
            <a:pPr>
              <a:spcBef>
                <a:spcPts val="0"/>
              </a:spcBef>
              <a:spcAft>
                <a:spcPts val="600"/>
              </a:spcAft>
              <a:buClr>
                <a:srgbClr val="DC0028"/>
              </a:buClr>
              <a:tabLst>
                <a:tab pos="257175" algn="l"/>
              </a:tabLst>
            </a:pPr>
            <a:r>
              <a:rPr lang="nb-NO" sz="2000" dirty="0"/>
              <a:t>Delta så langt som mulig med video, slik at alle ser hverandre.</a:t>
            </a:r>
          </a:p>
          <a:p>
            <a:pPr>
              <a:spcBef>
                <a:spcPts val="0"/>
              </a:spcBef>
              <a:spcAft>
                <a:spcPts val="600"/>
              </a:spcAft>
              <a:buClr>
                <a:srgbClr val="DC0028"/>
              </a:buClr>
              <a:tabLst>
                <a:tab pos="257175" algn="l"/>
              </a:tabLst>
            </a:pPr>
            <a:r>
              <a:rPr lang="nb-NO" sz="2000" dirty="0"/>
              <a:t>Ha chatten åpen, slik at du kan ta i mot spørsmål.</a:t>
            </a:r>
          </a:p>
          <a:p>
            <a:pPr>
              <a:spcBef>
                <a:spcPts val="0"/>
              </a:spcBef>
              <a:spcAft>
                <a:spcPts val="600"/>
              </a:spcAft>
              <a:buClr>
                <a:srgbClr val="DC0028"/>
              </a:buClr>
              <a:tabLst>
                <a:tab pos="257175" algn="l"/>
              </a:tabLst>
            </a:pPr>
            <a:r>
              <a:rPr lang="nb-NO" sz="2000" dirty="0"/>
              <a:t>Møteleder bør være host/vert, slik at han/hun kan overstyre mikrofonen til deltagerne ved behov, og endre navn til deltagere som evt. ikke er registrert med fullt navn.</a:t>
            </a:r>
          </a:p>
          <a:p>
            <a:pPr>
              <a:spcBef>
                <a:spcPts val="0"/>
              </a:spcBef>
              <a:spcAft>
                <a:spcPts val="600"/>
              </a:spcAft>
              <a:buClr>
                <a:srgbClr val="DC0028"/>
              </a:buClr>
              <a:tabLst>
                <a:tab pos="257175" algn="l"/>
              </a:tabLst>
            </a:pPr>
            <a:r>
              <a:rPr lang="nb-NO" sz="2000" dirty="0"/>
              <a:t>NB! Det er ofte høyere terskel for å ta ordet på digitale møter. Presentasjonsrunde er derfor ekstra viktig på digitale møter.</a:t>
            </a:r>
          </a:p>
          <a:p>
            <a:endParaRPr lang="nb-NO" sz="2000" dirty="0"/>
          </a:p>
        </p:txBody>
      </p:sp>
      <p:pic>
        <p:nvPicPr>
          <p:cNvPr id="6" name="Bilde 5">
            <a:extLst>
              <a:ext uri="{FF2B5EF4-FFF2-40B4-BE49-F238E27FC236}">
                <a16:creationId xmlns:a16="http://schemas.microsoft.com/office/drawing/2014/main" id="{569F11FC-27D6-12A0-936E-B97A1413DE8D}"/>
              </a:ext>
            </a:extLst>
          </p:cNvPr>
          <p:cNvPicPr>
            <a:picLocks noChangeAspect="1"/>
          </p:cNvPicPr>
          <p:nvPr/>
        </p:nvPicPr>
        <p:blipFill rotWithShape="1">
          <a:blip r:embed="rId3">
            <a:extLst>
              <a:ext uri="{28A0092B-C50C-407E-A947-70E740481C1C}">
                <a14:useLocalDpi xmlns:a14="http://schemas.microsoft.com/office/drawing/2010/main" val="0"/>
              </a:ext>
            </a:extLst>
          </a:blip>
          <a:srcRect l="4331" r="18703" b="3"/>
          <a:stretch/>
        </p:blipFill>
        <p:spPr>
          <a:xfrm>
            <a:off x="6458674" y="1782502"/>
            <a:ext cx="5458708" cy="4734046"/>
          </a:xfrm>
          <a:prstGeom prst="rect">
            <a:avLst/>
          </a:prstGeom>
          <a:noFill/>
        </p:spPr>
      </p:pic>
      <p:sp>
        <p:nvSpPr>
          <p:cNvPr id="2" name="Tittel 1">
            <a:extLst>
              <a:ext uri="{FF2B5EF4-FFF2-40B4-BE49-F238E27FC236}">
                <a16:creationId xmlns:a16="http://schemas.microsoft.com/office/drawing/2014/main" id="{D7722CE9-FC3F-5B4F-BA84-CBA51F5796AA}"/>
              </a:ext>
            </a:extLst>
          </p:cNvPr>
          <p:cNvSpPr>
            <a:spLocks noGrp="1"/>
          </p:cNvSpPr>
          <p:nvPr>
            <p:ph type="title"/>
          </p:nvPr>
        </p:nvSpPr>
        <p:spPr>
          <a:xfrm>
            <a:off x="-1" y="483981"/>
            <a:ext cx="8468127" cy="763200"/>
          </a:xfrm>
        </p:spPr>
        <p:txBody>
          <a:bodyPr anchor="ctr">
            <a:normAutofit/>
          </a:bodyPr>
          <a:lstStyle/>
          <a:p>
            <a:r>
              <a:rPr lang="nn-NO" sz="3200"/>
              <a:t>Møteetikette for digitale møter (Zoom)</a:t>
            </a:r>
          </a:p>
        </p:txBody>
      </p:sp>
    </p:spTree>
    <p:extLst>
      <p:ext uri="{BB962C8B-B14F-4D97-AF65-F5344CB8AC3E}">
        <p14:creationId xmlns:p14="http://schemas.microsoft.com/office/powerpoint/2010/main" val="4232164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AA89D09F-486F-6349-8DF0-E5465F995643}"/>
              </a:ext>
            </a:extLst>
          </p:cNvPr>
          <p:cNvSpPr>
            <a:spLocks noGrp="1"/>
          </p:cNvSpPr>
          <p:nvPr>
            <p:ph type="subTitle" idx="1"/>
          </p:nvPr>
        </p:nvSpPr>
        <p:spPr/>
        <p:txBody>
          <a:bodyPr/>
          <a:lstStyle/>
          <a:p>
            <a:r>
              <a:rPr lang="nn-NO" dirty="0"/>
              <a:t>Oppfølging av og samarbeid med </a:t>
            </a:r>
            <a:r>
              <a:rPr lang="nn-NO" dirty="0" err="1"/>
              <a:t>folkevalgte</a:t>
            </a:r>
            <a:endParaRPr lang="nn-NO" dirty="0"/>
          </a:p>
        </p:txBody>
      </p:sp>
    </p:spTree>
    <p:extLst>
      <p:ext uri="{BB962C8B-B14F-4D97-AF65-F5344CB8AC3E}">
        <p14:creationId xmlns:p14="http://schemas.microsoft.com/office/powerpoint/2010/main" val="2701530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908B0CEF-5284-D543-B026-573C5F12A4B3}"/>
              </a:ext>
            </a:extLst>
          </p:cNvPr>
          <p:cNvPicPr>
            <a:picLocks noGrp="1" noChangeAspect="1"/>
          </p:cNvPicPr>
          <p:nvPr>
            <p:ph type="pic" sz="quarter" idx="13"/>
          </p:nvPr>
        </p:nvPicPr>
        <p:blipFill rotWithShape="1">
          <a:blip r:embed="rId3"/>
          <a:srcRect l="5303" r="5303"/>
          <a:stretch/>
        </p:blipFill>
        <p:spPr>
          <a:prstGeom prst="rect">
            <a:avLst/>
          </a:prstGeom>
        </p:spPr>
      </p:pic>
      <p:sp>
        <p:nvSpPr>
          <p:cNvPr id="4" name="Plassholder for tekst 3">
            <a:extLst>
              <a:ext uri="{FF2B5EF4-FFF2-40B4-BE49-F238E27FC236}">
                <a16:creationId xmlns:a16="http://schemas.microsoft.com/office/drawing/2014/main" id="{5DDA9A3E-3863-544B-8B97-710EA56B103E}"/>
              </a:ext>
            </a:extLst>
          </p:cNvPr>
          <p:cNvSpPr>
            <a:spLocks noGrp="1"/>
          </p:cNvSpPr>
          <p:nvPr>
            <p:ph type="body" sz="quarter" idx="14"/>
          </p:nvPr>
        </p:nvSpPr>
        <p:spPr/>
        <p:txBody>
          <a:bodyPr/>
          <a:lstStyle/>
          <a:p>
            <a:pPr>
              <a:spcBef>
                <a:spcPts val="0"/>
              </a:spcBef>
              <a:spcAft>
                <a:spcPts val="600"/>
              </a:spcAft>
              <a:buClr>
                <a:srgbClr val="DC0028"/>
              </a:buClr>
              <a:tabLst>
                <a:tab pos="257175" algn="l"/>
              </a:tabLst>
            </a:pPr>
            <a:r>
              <a:rPr lang="nb-NO" dirty="0"/>
              <a:t>Lag rammer for samarbeid  og løpende kommunikasjon.</a:t>
            </a:r>
          </a:p>
          <a:p>
            <a:pPr>
              <a:spcBef>
                <a:spcPts val="0"/>
              </a:spcBef>
              <a:spcAft>
                <a:spcPts val="600"/>
              </a:spcAft>
              <a:buClr>
                <a:srgbClr val="DC0028"/>
              </a:buClr>
              <a:tabLst>
                <a:tab pos="257175" algn="l"/>
              </a:tabLst>
            </a:pPr>
            <a:r>
              <a:rPr lang="nb-NO" dirty="0"/>
              <a:t>Bruk gjerne medlemsmøter og annen type involvering av medlemmer.</a:t>
            </a:r>
          </a:p>
          <a:p>
            <a:pPr>
              <a:spcBef>
                <a:spcPts val="0"/>
              </a:spcBef>
              <a:spcAft>
                <a:spcPts val="600"/>
              </a:spcAft>
              <a:buClr>
                <a:srgbClr val="DC0028"/>
              </a:buClr>
              <a:tabLst>
                <a:tab pos="257175" algn="l"/>
              </a:tabLst>
            </a:pPr>
            <a:r>
              <a:rPr lang="nb-NO" dirty="0"/>
              <a:t>Politisk avklaring på saker som skal behandles.</a:t>
            </a:r>
          </a:p>
        </p:txBody>
      </p:sp>
      <p:sp>
        <p:nvSpPr>
          <p:cNvPr id="2" name="Tittel 1">
            <a:extLst>
              <a:ext uri="{FF2B5EF4-FFF2-40B4-BE49-F238E27FC236}">
                <a16:creationId xmlns:a16="http://schemas.microsoft.com/office/drawing/2014/main" id="{18EF34FF-E8FB-CA48-BC33-8535665E9B83}"/>
              </a:ext>
            </a:extLst>
          </p:cNvPr>
          <p:cNvSpPr>
            <a:spLocks noGrp="1"/>
          </p:cNvSpPr>
          <p:nvPr>
            <p:ph type="title"/>
          </p:nvPr>
        </p:nvSpPr>
        <p:spPr/>
        <p:txBody>
          <a:bodyPr>
            <a:normAutofit/>
          </a:bodyPr>
          <a:lstStyle/>
          <a:p>
            <a:r>
              <a:rPr lang="nb-NO" dirty="0"/>
              <a:t>Oppfølging av folkevalgte</a:t>
            </a:r>
          </a:p>
        </p:txBody>
      </p:sp>
    </p:spTree>
    <p:extLst>
      <p:ext uri="{BB962C8B-B14F-4D97-AF65-F5344CB8AC3E}">
        <p14:creationId xmlns:p14="http://schemas.microsoft.com/office/powerpoint/2010/main" val="1707210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83C37492-1AA4-4C41-886A-BC6A834166BA}"/>
              </a:ext>
            </a:extLst>
          </p:cNvPr>
          <p:cNvSpPr>
            <a:spLocks noGrp="1"/>
          </p:cNvSpPr>
          <p:nvPr>
            <p:ph type="subTitle" idx="1"/>
          </p:nvPr>
        </p:nvSpPr>
        <p:spPr/>
        <p:txBody>
          <a:bodyPr/>
          <a:lstStyle/>
          <a:p>
            <a:r>
              <a:rPr lang="nn-NO"/>
              <a:t>Nyttige verktøy</a:t>
            </a:r>
          </a:p>
        </p:txBody>
      </p:sp>
    </p:spTree>
    <p:extLst>
      <p:ext uri="{BB962C8B-B14F-4D97-AF65-F5344CB8AC3E}">
        <p14:creationId xmlns:p14="http://schemas.microsoft.com/office/powerpoint/2010/main" val="2396073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4055D4D2-4445-CC48-992C-0109A3058372}"/>
              </a:ext>
            </a:extLst>
          </p:cNvPr>
          <p:cNvSpPr>
            <a:spLocks noGrp="1"/>
          </p:cNvSpPr>
          <p:nvPr>
            <p:ph sz="half" idx="1"/>
          </p:nvPr>
        </p:nvSpPr>
        <p:spPr>
          <a:xfrm>
            <a:off x="277793" y="1782502"/>
            <a:ext cx="5458708" cy="4734046"/>
          </a:xfrm>
        </p:spPr>
        <p:txBody>
          <a:bodyPr>
            <a:normAutofit/>
          </a:bodyPr>
          <a:lstStyle/>
          <a:p>
            <a:pPr>
              <a:spcBef>
                <a:spcPts val="0"/>
              </a:spcBef>
              <a:spcAft>
                <a:spcPts val="600"/>
              </a:spcAft>
              <a:buClr>
                <a:srgbClr val="DC0028"/>
              </a:buClr>
              <a:tabLst>
                <a:tab pos="257175" algn="l"/>
              </a:tabLst>
            </a:pPr>
            <a:r>
              <a:rPr lang="nb-NO" dirty="0"/>
              <a:t>Hjelp til arrangement</a:t>
            </a:r>
          </a:p>
          <a:p>
            <a:pPr>
              <a:spcBef>
                <a:spcPts val="0"/>
              </a:spcBef>
              <a:spcAft>
                <a:spcPts val="600"/>
              </a:spcAft>
              <a:buClr>
                <a:srgbClr val="DC0028"/>
              </a:buClr>
              <a:tabLst>
                <a:tab pos="257175" algn="l"/>
              </a:tabLst>
            </a:pPr>
            <a:r>
              <a:rPr lang="nb-NO" dirty="0"/>
              <a:t>Inspirasjon fra andre lokallag</a:t>
            </a:r>
          </a:p>
          <a:p>
            <a:pPr>
              <a:spcBef>
                <a:spcPts val="0"/>
              </a:spcBef>
              <a:spcAft>
                <a:spcPts val="600"/>
              </a:spcAft>
              <a:buClr>
                <a:srgbClr val="DC0028"/>
              </a:buClr>
              <a:tabLst>
                <a:tab pos="257175" algn="l"/>
              </a:tabLst>
            </a:pPr>
            <a:r>
              <a:rPr lang="nb-NO" dirty="0"/>
              <a:t>Møtemanualer og håndbøker</a:t>
            </a:r>
          </a:p>
          <a:p>
            <a:pPr>
              <a:spcBef>
                <a:spcPts val="0"/>
              </a:spcBef>
              <a:spcAft>
                <a:spcPts val="600"/>
              </a:spcAft>
              <a:buClr>
                <a:srgbClr val="DC0028"/>
              </a:buClr>
              <a:tabLst>
                <a:tab pos="257175" algn="l"/>
              </a:tabLst>
            </a:pPr>
            <a:r>
              <a:rPr lang="nb-NO" dirty="0"/>
              <a:t>Skoleringsmateriell</a:t>
            </a:r>
          </a:p>
          <a:p>
            <a:pPr>
              <a:spcBef>
                <a:spcPts val="0"/>
              </a:spcBef>
              <a:spcAft>
                <a:spcPts val="600"/>
              </a:spcAft>
              <a:buClr>
                <a:srgbClr val="DC0028"/>
              </a:buClr>
              <a:tabLst>
                <a:tab pos="257175" algn="l"/>
              </a:tabLst>
            </a:pPr>
            <a:r>
              <a:rPr lang="nb-NO" dirty="0"/>
              <a:t>Vervebrosjyrer</a:t>
            </a:r>
          </a:p>
          <a:p>
            <a:pPr>
              <a:spcBef>
                <a:spcPts val="0"/>
              </a:spcBef>
              <a:spcAft>
                <a:spcPts val="600"/>
              </a:spcAft>
              <a:buClr>
                <a:srgbClr val="DC0028"/>
              </a:buClr>
              <a:tabLst>
                <a:tab pos="257175" algn="l"/>
              </a:tabLst>
            </a:pPr>
            <a:r>
              <a:rPr lang="nb-NO" dirty="0"/>
              <a:t>Grafiske maler</a:t>
            </a:r>
          </a:p>
          <a:p>
            <a:pPr>
              <a:spcBef>
                <a:spcPts val="0"/>
              </a:spcBef>
              <a:spcAft>
                <a:spcPts val="600"/>
              </a:spcAft>
              <a:buClr>
                <a:srgbClr val="DC0028"/>
              </a:buClr>
              <a:tabLst>
                <a:tab pos="257175" algn="l"/>
              </a:tabLst>
            </a:pPr>
            <a:r>
              <a:rPr lang="nb-NO" dirty="0"/>
              <a:t>Politiske argument</a:t>
            </a:r>
          </a:p>
          <a:p>
            <a:pPr>
              <a:spcBef>
                <a:spcPts val="0"/>
              </a:spcBef>
              <a:spcAft>
                <a:spcPts val="600"/>
              </a:spcAft>
              <a:buClr>
                <a:srgbClr val="DC0028"/>
              </a:buClr>
              <a:tabLst>
                <a:tab pos="257175" algn="l"/>
              </a:tabLst>
            </a:pPr>
            <a:r>
              <a:rPr lang="nb-NO" dirty="0"/>
              <a:t>Folkevalgtressurser</a:t>
            </a:r>
          </a:p>
        </p:txBody>
      </p:sp>
      <p:pic>
        <p:nvPicPr>
          <p:cNvPr id="4" name="Bilde 3">
            <a:extLst>
              <a:ext uri="{FF2B5EF4-FFF2-40B4-BE49-F238E27FC236}">
                <a16:creationId xmlns:a16="http://schemas.microsoft.com/office/drawing/2014/main" id="{C1BB3C9D-9AAB-CE46-AE07-042D67F50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674" y="3057783"/>
            <a:ext cx="5458708" cy="2183483"/>
          </a:xfrm>
          <a:prstGeom prst="rect">
            <a:avLst/>
          </a:prstGeom>
          <a:noFill/>
        </p:spPr>
      </p:pic>
      <p:sp>
        <p:nvSpPr>
          <p:cNvPr id="2" name="Tittel 1">
            <a:extLst>
              <a:ext uri="{FF2B5EF4-FFF2-40B4-BE49-F238E27FC236}">
                <a16:creationId xmlns:a16="http://schemas.microsoft.com/office/drawing/2014/main" id="{66B8B182-220D-064C-B559-D21D66574E5D}"/>
              </a:ext>
            </a:extLst>
          </p:cNvPr>
          <p:cNvSpPr>
            <a:spLocks noGrp="1"/>
          </p:cNvSpPr>
          <p:nvPr>
            <p:ph type="title"/>
          </p:nvPr>
        </p:nvSpPr>
        <p:spPr>
          <a:xfrm>
            <a:off x="-1" y="483981"/>
            <a:ext cx="8468127" cy="763200"/>
          </a:xfrm>
        </p:spPr>
        <p:txBody>
          <a:bodyPr anchor="ctr">
            <a:normAutofit/>
          </a:bodyPr>
          <a:lstStyle/>
          <a:p>
            <a:r>
              <a:rPr lang="nn-NO"/>
              <a:t>Ressursbanken</a:t>
            </a:r>
          </a:p>
        </p:txBody>
      </p:sp>
    </p:spTree>
    <p:extLst>
      <p:ext uri="{BB962C8B-B14F-4D97-AF65-F5344CB8AC3E}">
        <p14:creationId xmlns:p14="http://schemas.microsoft.com/office/powerpoint/2010/main" val="1548440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descr="Et bilde som inneholder firkant&#10;&#10;Automatisk generert beskrivelse">
            <a:extLst>
              <a:ext uri="{FF2B5EF4-FFF2-40B4-BE49-F238E27FC236}">
                <a16:creationId xmlns:a16="http://schemas.microsoft.com/office/drawing/2014/main" id="{6160D7E0-1580-7752-95D4-7D4852BEEDC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67" b="467"/>
          <a:stretch/>
        </p:blipFill>
        <p:spPr>
          <a:xfrm>
            <a:off x="8781108" y="3109904"/>
            <a:ext cx="3414068" cy="3415074"/>
          </a:xfrm>
        </p:spPr>
      </p:pic>
      <p:sp>
        <p:nvSpPr>
          <p:cNvPr id="2" name="Plassholder for innhold 1">
            <a:extLst>
              <a:ext uri="{FF2B5EF4-FFF2-40B4-BE49-F238E27FC236}">
                <a16:creationId xmlns:a16="http://schemas.microsoft.com/office/drawing/2014/main" id="{79B15C77-148F-EDFC-807D-FE2CD9D0D5FA}"/>
              </a:ext>
            </a:extLst>
          </p:cNvPr>
          <p:cNvSpPr>
            <a:spLocks noGrp="1"/>
          </p:cNvSpPr>
          <p:nvPr>
            <p:ph type="body" sz="quarter" idx="14"/>
          </p:nvPr>
        </p:nvSpPr>
        <p:spPr/>
        <p:txBody>
          <a:bodyPr/>
          <a:lstStyle/>
          <a:p>
            <a:pPr marL="0" indent="0">
              <a:buNone/>
            </a:pPr>
            <a:r>
              <a:rPr lang="nn-NO" b="1" dirty="0"/>
              <a:t>På ressursbanken finner du:</a:t>
            </a:r>
          </a:p>
          <a:p>
            <a:r>
              <a:rPr lang="nn-NO" dirty="0"/>
              <a:t>Ulike </a:t>
            </a:r>
            <a:r>
              <a:rPr lang="nn-NO" dirty="0" err="1"/>
              <a:t>officemaler</a:t>
            </a:r>
            <a:endParaRPr lang="nn-NO" dirty="0"/>
          </a:p>
          <a:p>
            <a:r>
              <a:rPr lang="nn-NO" dirty="0"/>
              <a:t>Designmanual</a:t>
            </a:r>
          </a:p>
          <a:p>
            <a:r>
              <a:rPr lang="nn-NO" dirty="0"/>
              <a:t>Logopakke</a:t>
            </a:r>
          </a:p>
          <a:p>
            <a:r>
              <a:rPr lang="nn-NO" dirty="0" err="1"/>
              <a:t>Veiledning</a:t>
            </a:r>
            <a:r>
              <a:rPr lang="nn-NO" dirty="0"/>
              <a:t> om fargebruk</a:t>
            </a:r>
          </a:p>
          <a:p>
            <a:pPr marL="0" indent="0">
              <a:buNone/>
            </a:pPr>
            <a:endParaRPr lang="nn-NO" dirty="0"/>
          </a:p>
          <a:p>
            <a:pPr marL="0" indent="0">
              <a:buNone/>
            </a:pPr>
            <a:r>
              <a:rPr lang="nn-NO" dirty="0"/>
              <a:t>Brandmaster er SVs kampanjesentral, for produksjon av </a:t>
            </a:r>
            <a:r>
              <a:rPr lang="nn-NO" dirty="0" err="1"/>
              <a:t>løpesedler</a:t>
            </a:r>
            <a:r>
              <a:rPr lang="nn-NO" dirty="0"/>
              <a:t>, memes etc. Alle fylkeslag har lisens til denne.</a:t>
            </a:r>
          </a:p>
          <a:p>
            <a:endParaRPr lang="nn-NO" dirty="0"/>
          </a:p>
        </p:txBody>
      </p:sp>
      <p:sp>
        <p:nvSpPr>
          <p:cNvPr id="4" name="Tittel 3">
            <a:extLst>
              <a:ext uri="{FF2B5EF4-FFF2-40B4-BE49-F238E27FC236}">
                <a16:creationId xmlns:a16="http://schemas.microsoft.com/office/drawing/2014/main" id="{EDE51AC5-509D-DC62-1E8A-59184F4400BF}"/>
              </a:ext>
            </a:extLst>
          </p:cNvPr>
          <p:cNvSpPr>
            <a:spLocks noGrp="1"/>
          </p:cNvSpPr>
          <p:nvPr>
            <p:ph type="title"/>
          </p:nvPr>
        </p:nvSpPr>
        <p:spPr/>
        <p:txBody>
          <a:bodyPr/>
          <a:lstStyle/>
          <a:p>
            <a:r>
              <a:rPr lang="nn-NO" dirty="0"/>
              <a:t>SVs grafiske profil</a:t>
            </a:r>
          </a:p>
        </p:txBody>
      </p:sp>
      <p:pic>
        <p:nvPicPr>
          <p:cNvPr id="12" name="Picture 2" descr="Sosialistisk Venstreparti – Store norske leksikon">
            <a:extLst>
              <a:ext uri="{FF2B5EF4-FFF2-40B4-BE49-F238E27FC236}">
                <a16:creationId xmlns:a16="http://schemas.microsoft.com/office/drawing/2014/main" id="{647A8F3C-4C6B-E717-28DD-D482749C6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6811" y="1939212"/>
            <a:ext cx="1203473" cy="12034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V – Logo 2007 | Jonarnefoss's Blog">
            <a:extLst>
              <a:ext uri="{FF2B5EF4-FFF2-40B4-BE49-F238E27FC236}">
                <a16:creationId xmlns:a16="http://schemas.microsoft.com/office/drawing/2014/main" id="{A470D061-7D6A-4194-F204-113CF37EA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7767" y="1920977"/>
            <a:ext cx="1050713" cy="75651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Rett linje 14">
            <a:extLst>
              <a:ext uri="{FF2B5EF4-FFF2-40B4-BE49-F238E27FC236}">
                <a16:creationId xmlns:a16="http://schemas.microsoft.com/office/drawing/2014/main" id="{963E4385-0F1E-674B-B0A2-175FD2B4672B}"/>
              </a:ext>
            </a:extLst>
          </p:cNvPr>
          <p:cNvCxnSpPr>
            <a:cxnSpLocks/>
          </p:cNvCxnSpPr>
          <p:nvPr/>
        </p:nvCxnSpPr>
        <p:spPr>
          <a:xfrm>
            <a:off x="8247846" y="1768677"/>
            <a:ext cx="1197649" cy="1002845"/>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CC7CE4E9-3E8D-4F22-03F9-E4F4D7D79FBC}"/>
              </a:ext>
            </a:extLst>
          </p:cNvPr>
          <p:cNvCxnSpPr>
            <a:cxnSpLocks/>
          </p:cNvCxnSpPr>
          <p:nvPr/>
        </p:nvCxnSpPr>
        <p:spPr>
          <a:xfrm flipV="1">
            <a:off x="8317334" y="1692806"/>
            <a:ext cx="1116338" cy="1147578"/>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2BC58786-CD0F-0AF2-6AD5-B0477790B1F9}"/>
              </a:ext>
            </a:extLst>
          </p:cNvPr>
          <p:cNvCxnSpPr>
            <a:cxnSpLocks/>
          </p:cNvCxnSpPr>
          <p:nvPr/>
        </p:nvCxnSpPr>
        <p:spPr>
          <a:xfrm>
            <a:off x="10708904" y="1939212"/>
            <a:ext cx="1019576" cy="738279"/>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7E8A0DB3-8622-D66E-99B6-9BACBDA6230C}"/>
              </a:ext>
            </a:extLst>
          </p:cNvPr>
          <p:cNvCxnSpPr>
            <a:cxnSpLocks/>
          </p:cNvCxnSpPr>
          <p:nvPr/>
        </p:nvCxnSpPr>
        <p:spPr>
          <a:xfrm flipV="1">
            <a:off x="10677767" y="1939212"/>
            <a:ext cx="931236" cy="738279"/>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925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37A65009-53AB-A0C2-4A87-14E2B28B429C}"/>
              </a:ext>
            </a:extLst>
          </p:cNvPr>
          <p:cNvSpPr>
            <a:spLocks noGrp="1"/>
          </p:cNvSpPr>
          <p:nvPr>
            <p:ph type="pic" sz="quarter" idx="13"/>
          </p:nvPr>
        </p:nvSpPr>
        <p:spPr/>
        <p:txBody>
          <a:bodyPr/>
          <a:lstStyle/>
          <a:p>
            <a:endParaRPr lang="nn-NO"/>
          </a:p>
        </p:txBody>
      </p:sp>
      <p:sp>
        <p:nvSpPr>
          <p:cNvPr id="3" name="Plassholder for innhold 2">
            <a:extLst>
              <a:ext uri="{FF2B5EF4-FFF2-40B4-BE49-F238E27FC236}">
                <a16:creationId xmlns:a16="http://schemas.microsoft.com/office/drawing/2014/main" id="{018DC881-8FE1-B44C-81D5-440B8613D5C2}"/>
              </a:ext>
            </a:extLst>
          </p:cNvPr>
          <p:cNvSpPr>
            <a:spLocks noGrp="1"/>
          </p:cNvSpPr>
          <p:nvPr>
            <p:ph type="body" sz="quarter" idx="14"/>
          </p:nvPr>
        </p:nvSpPr>
        <p:spPr/>
        <p:txBody>
          <a:bodyPr>
            <a:normAutofit/>
          </a:bodyPr>
          <a:lstStyle/>
          <a:p>
            <a:pPr marL="0" lvl="1" indent="0">
              <a:spcBef>
                <a:spcPts val="0"/>
              </a:spcBef>
              <a:spcAft>
                <a:spcPts val="600"/>
              </a:spcAft>
              <a:buClr>
                <a:srgbClr val="DC0028"/>
              </a:buClr>
              <a:buNone/>
              <a:tabLst>
                <a:tab pos="257175" algn="l"/>
              </a:tabLst>
            </a:pPr>
            <a:r>
              <a:rPr lang="nb-NO" b="1" dirty="0"/>
              <a:t>Råd og tips om det meste!</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dirty="0"/>
              <a:t>Styrearbeid</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dirty="0"/>
              <a:t>Lokallagsaktiviteter</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dirty="0"/>
              <a:t>Medlemsoppfølging</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dirty="0"/>
              <a:t>Informasjon og mediearbeid</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dirty="0"/>
              <a:t>Partiprogram og politikkutvikling</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dirty="0"/>
              <a:t>Nominasjon og listestilling</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b-NO" dirty="0"/>
              <a:t>Administrasjon og økonomi</a:t>
            </a:r>
          </a:p>
        </p:txBody>
      </p:sp>
      <p:sp>
        <p:nvSpPr>
          <p:cNvPr id="2" name="Tittel 1">
            <a:extLst>
              <a:ext uri="{FF2B5EF4-FFF2-40B4-BE49-F238E27FC236}">
                <a16:creationId xmlns:a16="http://schemas.microsoft.com/office/drawing/2014/main" id="{DDEABCE9-9326-7C47-9D41-68F634DDB34E}"/>
              </a:ext>
            </a:extLst>
          </p:cNvPr>
          <p:cNvSpPr>
            <a:spLocks noGrp="1"/>
          </p:cNvSpPr>
          <p:nvPr>
            <p:ph type="title"/>
          </p:nvPr>
        </p:nvSpPr>
        <p:spPr/>
        <p:txBody>
          <a:bodyPr anchor="ctr">
            <a:normAutofit/>
          </a:bodyPr>
          <a:lstStyle/>
          <a:p>
            <a:r>
              <a:rPr lang="nb-NO" dirty="0"/>
              <a:t>Lokallagshåndboka</a:t>
            </a:r>
          </a:p>
        </p:txBody>
      </p:sp>
      <p:pic>
        <p:nvPicPr>
          <p:cNvPr id="5" name="Bilde 4" descr="Et bilde som inneholder tekst&#10;&#10;Automatisk generert beskrivelse">
            <a:extLst>
              <a:ext uri="{FF2B5EF4-FFF2-40B4-BE49-F238E27FC236}">
                <a16:creationId xmlns:a16="http://schemas.microsoft.com/office/drawing/2014/main" id="{C686F5A0-A397-B560-8D35-11FE5D229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673" y="1782501"/>
            <a:ext cx="3337502" cy="4734046"/>
          </a:xfrm>
          <a:prstGeom prst="rect">
            <a:avLst/>
          </a:prstGeom>
          <a:noFill/>
        </p:spPr>
      </p:pic>
    </p:spTree>
    <p:extLst>
      <p:ext uri="{BB962C8B-B14F-4D97-AF65-F5344CB8AC3E}">
        <p14:creationId xmlns:p14="http://schemas.microsoft.com/office/powerpoint/2010/main" val="2509696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54A1ECD-526E-7B4F-B8E8-E8F35E38F697}"/>
              </a:ext>
            </a:extLst>
          </p:cNvPr>
          <p:cNvPicPr>
            <a:picLocks noChangeAspect="1"/>
          </p:cNvPicPr>
          <p:nvPr/>
        </p:nvPicPr>
        <p:blipFill rotWithShape="1">
          <a:blip r:embed="rId3">
            <a:extLst>
              <a:ext uri="{28A0092B-C50C-407E-A947-70E740481C1C}">
                <a14:useLocalDpi xmlns:a14="http://schemas.microsoft.com/office/drawing/2010/main" val="0"/>
              </a:ext>
            </a:extLst>
          </a:blip>
          <a:srcRect l="18510" r="14759"/>
          <a:stretch/>
        </p:blipFill>
        <p:spPr>
          <a:xfrm>
            <a:off x="7454096" y="1782501"/>
            <a:ext cx="4741080" cy="4742477"/>
          </a:xfrm>
          <a:prstGeom prst="rect">
            <a:avLst/>
          </a:prstGeom>
          <a:noFill/>
        </p:spPr>
      </p:pic>
      <p:sp>
        <p:nvSpPr>
          <p:cNvPr id="2" name="Plassholder for innhold 1">
            <a:extLst>
              <a:ext uri="{FF2B5EF4-FFF2-40B4-BE49-F238E27FC236}">
                <a16:creationId xmlns:a16="http://schemas.microsoft.com/office/drawing/2014/main" id="{21377BA0-FD58-7642-A9EA-7B7500B57C96}"/>
              </a:ext>
            </a:extLst>
          </p:cNvPr>
          <p:cNvSpPr>
            <a:spLocks noGrp="1"/>
          </p:cNvSpPr>
          <p:nvPr>
            <p:ph type="body" sz="quarter" idx="14"/>
          </p:nvPr>
        </p:nvSpPr>
        <p:spPr>
          <a:xfrm>
            <a:off x="451413" y="1782501"/>
            <a:ext cx="6192455" cy="4742477"/>
          </a:xfrm>
        </p:spPr>
        <p:txBody>
          <a:bodyPr>
            <a:normAutofit/>
          </a:bodyPr>
          <a:lstStyle/>
          <a:p>
            <a:pPr marL="0" indent="0">
              <a:spcBef>
                <a:spcPts val="0"/>
              </a:spcBef>
              <a:spcAft>
                <a:spcPts val="600"/>
              </a:spcAft>
              <a:buClr>
                <a:srgbClr val="DC0028"/>
              </a:buClr>
              <a:buNone/>
              <a:tabLst>
                <a:tab pos="257175" algn="l"/>
              </a:tabLst>
            </a:pPr>
            <a:r>
              <a:rPr lang="nb-NO" dirty="0"/>
              <a:t>Kort fortalt:</a:t>
            </a:r>
          </a:p>
          <a:p>
            <a:pPr>
              <a:spcBef>
                <a:spcPts val="0"/>
              </a:spcBef>
              <a:spcAft>
                <a:spcPts val="600"/>
              </a:spcAft>
              <a:buClr>
                <a:srgbClr val="DC0028"/>
              </a:buClr>
              <a:tabLst>
                <a:tab pos="257175" algn="l"/>
              </a:tabLst>
            </a:pPr>
            <a:r>
              <a:rPr lang="nb-NO" dirty="0"/>
              <a:t>Styret blir valgt av årsmøtet, og skal ha minst tre medlemmer.</a:t>
            </a:r>
          </a:p>
          <a:p>
            <a:pPr>
              <a:spcBef>
                <a:spcPts val="0"/>
              </a:spcBef>
              <a:spcAft>
                <a:spcPts val="600"/>
              </a:spcAft>
              <a:buClr>
                <a:srgbClr val="DC0028"/>
              </a:buClr>
              <a:tabLst>
                <a:tab pos="257175" algn="l"/>
              </a:tabLst>
            </a:pPr>
            <a:r>
              <a:rPr lang="nb-NO" dirty="0"/>
              <a:t>Leder lokallaget mellom årsmøtene.</a:t>
            </a:r>
          </a:p>
          <a:p>
            <a:pPr>
              <a:spcBef>
                <a:spcPts val="0"/>
              </a:spcBef>
              <a:spcAft>
                <a:spcPts val="600"/>
              </a:spcAft>
              <a:buClr>
                <a:srgbClr val="DC0028"/>
              </a:buClr>
              <a:tabLst>
                <a:tab pos="257175" algn="l"/>
              </a:tabLst>
            </a:pPr>
            <a:r>
              <a:rPr lang="nb-NO" dirty="0"/>
              <a:t>Følger opp planer og vedtak fra årsmøtet.</a:t>
            </a:r>
          </a:p>
        </p:txBody>
      </p:sp>
      <p:sp>
        <p:nvSpPr>
          <p:cNvPr id="4" name="Tittel 3">
            <a:extLst>
              <a:ext uri="{FF2B5EF4-FFF2-40B4-BE49-F238E27FC236}">
                <a16:creationId xmlns:a16="http://schemas.microsoft.com/office/drawing/2014/main" id="{A77D846D-9F79-CC47-AC2D-06E5BC2F72E3}"/>
              </a:ext>
            </a:extLst>
          </p:cNvPr>
          <p:cNvSpPr>
            <a:spLocks noGrp="1"/>
          </p:cNvSpPr>
          <p:nvPr>
            <p:ph type="title"/>
          </p:nvPr>
        </p:nvSpPr>
        <p:spPr>
          <a:xfrm>
            <a:off x="-1" y="483981"/>
            <a:ext cx="8468127" cy="763200"/>
          </a:xfrm>
        </p:spPr>
        <p:txBody>
          <a:bodyPr anchor="ctr">
            <a:normAutofit/>
          </a:bodyPr>
          <a:lstStyle/>
          <a:p>
            <a:r>
              <a:rPr lang="nn-NO" dirty="0"/>
              <a:t>Styrets ansvar</a:t>
            </a:r>
          </a:p>
        </p:txBody>
      </p:sp>
    </p:spTree>
    <p:extLst>
      <p:ext uri="{BB962C8B-B14F-4D97-AF65-F5344CB8AC3E}">
        <p14:creationId xmlns:p14="http://schemas.microsoft.com/office/powerpoint/2010/main" val="1838242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group of people on a motorcycle in a parking lot&#10;&#10;Description automatically generated">
            <a:extLst>
              <a:ext uri="{FF2B5EF4-FFF2-40B4-BE49-F238E27FC236}">
                <a16:creationId xmlns:a16="http://schemas.microsoft.com/office/drawing/2014/main" id="{9B389A60-84F9-4F5C-9FEA-C39624BD4326}"/>
              </a:ext>
            </a:extLst>
          </p:cNvPr>
          <p:cNvPicPr>
            <a:picLocks noGrp="1" noChangeAspect="1"/>
          </p:cNvPicPr>
          <p:nvPr>
            <p:ph type="pic" sz="quarter" idx="13"/>
          </p:nvPr>
        </p:nvPicPr>
        <p:blipFill rotWithShape="1">
          <a:blip r:embed="rId3"/>
          <a:srcRect l="12500" r="12500"/>
          <a:stretch/>
        </p:blipFill>
        <p:spPr/>
      </p:pic>
      <p:sp>
        <p:nvSpPr>
          <p:cNvPr id="5" name="Plassholder for innhold 4">
            <a:extLst>
              <a:ext uri="{FF2B5EF4-FFF2-40B4-BE49-F238E27FC236}">
                <a16:creationId xmlns:a16="http://schemas.microsoft.com/office/drawing/2014/main" id="{C513C967-272D-0C47-9D72-CD4761F30456}"/>
              </a:ext>
            </a:extLst>
          </p:cNvPr>
          <p:cNvSpPr>
            <a:spLocks noGrp="1"/>
          </p:cNvSpPr>
          <p:nvPr>
            <p:ph type="body" sz="quarter" idx="14"/>
          </p:nvPr>
        </p:nvSpPr>
        <p:spPr/>
        <p:txBody>
          <a:bodyPr/>
          <a:lstStyle/>
          <a:p>
            <a:r>
              <a:rPr lang="nb-NO" dirty="0"/>
              <a:t>SVs organisasjons- og aktivitetsfond gir støtte til prosjekter som kan utvikle og styrke organisasjonen, øke aktivitetsnivået og forbedre medlemstilbudet. </a:t>
            </a:r>
          </a:p>
          <a:p>
            <a:r>
              <a:rPr lang="nb-NO" dirty="0"/>
              <a:t>Fylkeslag, lokallag, utvalg, samt temanettverk i SV kan søke støtte fra fondet.</a:t>
            </a:r>
          </a:p>
          <a:p>
            <a:r>
              <a:rPr lang="nb-NO" dirty="0"/>
              <a:t>Løpende søknadsfrist, og laget kan søke flere ganger i løpet av et år.</a:t>
            </a:r>
          </a:p>
          <a:p>
            <a:pPr marL="0" indent="0">
              <a:buNone/>
            </a:pPr>
            <a:endParaRPr lang="nb-NO" dirty="0"/>
          </a:p>
          <a:p>
            <a:endParaRPr lang="nb-NO" dirty="0"/>
          </a:p>
        </p:txBody>
      </p:sp>
      <p:sp>
        <p:nvSpPr>
          <p:cNvPr id="4" name="Tittel 3">
            <a:extLst>
              <a:ext uri="{FF2B5EF4-FFF2-40B4-BE49-F238E27FC236}">
                <a16:creationId xmlns:a16="http://schemas.microsoft.com/office/drawing/2014/main" id="{FCF3D7E4-CB21-7D41-9F4B-D4658A9AB602}"/>
              </a:ext>
            </a:extLst>
          </p:cNvPr>
          <p:cNvSpPr>
            <a:spLocks noGrp="1"/>
          </p:cNvSpPr>
          <p:nvPr>
            <p:ph type="title"/>
          </p:nvPr>
        </p:nvSpPr>
        <p:spPr/>
        <p:txBody>
          <a:bodyPr/>
          <a:lstStyle/>
          <a:p>
            <a:r>
              <a:rPr lang="nn-NO"/>
              <a:t>Organisasjonsfondet</a:t>
            </a:r>
          </a:p>
        </p:txBody>
      </p:sp>
    </p:spTree>
    <p:extLst>
      <p:ext uri="{BB962C8B-B14F-4D97-AF65-F5344CB8AC3E}">
        <p14:creationId xmlns:p14="http://schemas.microsoft.com/office/powerpoint/2010/main" val="4237831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98755EF-795F-814C-8769-42A417038A54}"/>
              </a:ext>
            </a:extLst>
          </p:cNvPr>
          <p:cNvSpPr>
            <a:spLocks noGrp="1"/>
          </p:cNvSpPr>
          <p:nvPr>
            <p:ph type="body" sz="quarter" idx="14"/>
          </p:nvPr>
        </p:nvSpPr>
        <p:spPr/>
        <p:txBody>
          <a:bodyPr>
            <a:normAutofit/>
          </a:bodyPr>
          <a:lstStyle/>
          <a:p>
            <a:pPr marL="0" indent="0">
              <a:buNone/>
            </a:pPr>
            <a:r>
              <a:rPr lang="nb-NO" dirty="0"/>
              <a:t>SV har mange ressurspersoner som du kan ta kontakt med:</a:t>
            </a:r>
          </a:p>
          <a:p>
            <a:pPr marL="457200" lvl="1" indent="-457200">
              <a:spcBef>
                <a:spcPts val="0"/>
              </a:spcBef>
              <a:spcAft>
                <a:spcPts val="600"/>
              </a:spcAft>
              <a:buClr>
                <a:srgbClr val="DC0028"/>
              </a:buClr>
              <a:buFont typeface="Arial" panose="020B0604020202020204" pitchFamily="34" charset="0"/>
              <a:buChar char="•"/>
              <a:tabLst>
                <a:tab pos="257175" algn="l"/>
              </a:tabLst>
            </a:pPr>
            <a:r>
              <a:rPr lang="nb-NO" dirty="0"/>
              <a:t>Din primærkontakt er </a:t>
            </a:r>
            <a:r>
              <a:rPr lang="nb-NO" b="1" dirty="0"/>
              <a:t>fylkessekretæren</a:t>
            </a:r>
            <a:endParaRPr lang="nb-NO" dirty="0"/>
          </a:p>
          <a:p>
            <a:pPr marL="457200" lvl="1" indent="-457200">
              <a:spcBef>
                <a:spcPts val="0"/>
              </a:spcBef>
              <a:spcAft>
                <a:spcPts val="600"/>
              </a:spcAft>
              <a:buClr>
                <a:srgbClr val="DC0028"/>
              </a:buClr>
              <a:buFont typeface="Arial" panose="020B0604020202020204" pitchFamily="34" charset="0"/>
              <a:buChar char="•"/>
              <a:tabLst>
                <a:tab pos="257175" algn="l"/>
              </a:tabLst>
            </a:pPr>
            <a:r>
              <a:rPr lang="nb-NO" dirty="0"/>
              <a:t>Du kan også ta kontakt med </a:t>
            </a:r>
            <a:r>
              <a:rPr lang="nb-NO" b="1" dirty="0"/>
              <a:t>partikontoret</a:t>
            </a:r>
            <a:r>
              <a:rPr lang="nb-NO" dirty="0"/>
              <a:t> eller </a:t>
            </a:r>
            <a:r>
              <a:rPr lang="nb-NO" b="1" dirty="0"/>
              <a:t>stortingssekretariatet</a:t>
            </a:r>
            <a:r>
              <a:rPr lang="nb-NO" dirty="0"/>
              <a:t>.</a:t>
            </a:r>
          </a:p>
          <a:p>
            <a:pPr marL="457200" lvl="1" indent="-457200">
              <a:spcBef>
                <a:spcPts val="0"/>
              </a:spcBef>
              <a:spcAft>
                <a:spcPts val="600"/>
              </a:spcAft>
              <a:buClr>
                <a:srgbClr val="DC0028"/>
              </a:buClr>
              <a:buFont typeface="Arial" panose="020B0604020202020204" pitchFamily="34" charset="0"/>
              <a:buChar char="•"/>
              <a:tabLst>
                <a:tab pos="257175" algn="l"/>
              </a:tabLst>
            </a:pPr>
            <a:endParaRPr lang="nb-NO" dirty="0"/>
          </a:p>
          <a:p>
            <a:pPr marL="0" lvl="1" indent="0">
              <a:spcBef>
                <a:spcPts val="0"/>
              </a:spcBef>
              <a:spcAft>
                <a:spcPts val="600"/>
              </a:spcAft>
              <a:buClr>
                <a:srgbClr val="DC0028"/>
              </a:buClr>
              <a:buNone/>
              <a:tabLst>
                <a:tab pos="257175" algn="l"/>
              </a:tabLst>
            </a:pPr>
            <a:r>
              <a:rPr lang="nb-NO" dirty="0"/>
              <a:t>Ikke vær redd for å ta kontakt!</a:t>
            </a:r>
          </a:p>
          <a:p>
            <a:pPr marL="0" indent="0">
              <a:buNone/>
            </a:pPr>
            <a:endParaRPr lang="nb-NO" dirty="0"/>
          </a:p>
        </p:txBody>
      </p:sp>
      <p:sp>
        <p:nvSpPr>
          <p:cNvPr id="2" name="Tittel 1">
            <a:extLst>
              <a:ext uri="{FF2B5EF4-FFF2-40B4-BE49-F238E27FC236}">
                <a16:creationId xmlns:a16="http://schemas.microsoft.com/office/drawing/2014/main" id="{03C8A509-8C5F-194D-8B86-BC8457F390A2}"/>
              </a:ext>
            </a:extLst>
          </p:cNvPr>
          <p:cNvSpPr>
            <a:spLocks noGrp="1"/>
          </p:cNvSpPr>
          <p:nvPr>
            <p:ph type="title"/>
          </p:nvPr>
        </p:nvSpPr>
        <p:spPr/>
        <p:txBody>
          <a:bodyPr anchor="ctr">
            <a:normAutofit/>
          </a:bodyPr>
          <a:lstStyle/>
          <a:p>
            <a:r>
              <a:rPr lang="nn-NO"/>
              <a:t>Telefon eller e-post</a:t>
            </a:r>
          </a:p>
        </p:txBody>
      </p:sp>
      <p:pic>
        <p:nvPicPr>
          <p:cNvPr id="6" name="Plassholder for bilde 5" descr="Et bilde som inneholder tekst&#10;&#10;Automatisk generert beskrivelse">
            <a:extLst>
              <a:ext uri="{FF2B5EF4-FFF2-40B4-BE49-F238E27FC236}">
                <a16:creationId xmlns:a16="http://schemas.microsoft.com/office/drawing/2014/main" id="{368B452B-A6B5-E8D0-9DAA-F4A07F6965B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67417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75DA4FB-1E11-DA22-CB93-33F7B138DFCC}"/>
              </a:ext>
            </a:extLst>
          </p:cNvPr>
          <p:cNvSpPr>
            <a:spLocks noGrp="1"/>
          </p:cNvSpPr>
          <p:nvPr>
            <p:ph idx="1"/>
          </p:nvPr>
        </p:nvSpPr>
        <p:spPr/>
        <p:txBody>
          <a:bodyPr/>
          <a:lstStyle/>
          <a:p>
            <a:pPr marL="0" indent="0">
              <a:buNone/>
            </a:pPr>
            <a:r>
              <a:rPr lang="nb-NO" dirty="0"/>
              <a:t>Her er våre andre kurstilbud i tillitsvalgtskoleringen:</a:t>
            </a:r>
          </a:p>
          <a:p>
            <a:pPr marL="514350" indent="-514350">
              <a:buFont typeface="+mj-lt"/>
              <a:buAutoNum type="arabicPeriod"/>
            </a:pPr>
            <a:r>
              <a:rPr lang="nb-NO" dirty="0">
                <a:solidFill>
                  <a:srgbClr val="FF0000"/>
                </a:solidFill>
              </a:rPr>
              <a:t>Hvordan lede et lokallag</a:t>
            </a:r>
          </a:p>
          <a:p>
            <a:pPr marL="514350" indent="-514350">
              <a:buFont typeface="+mj-lt"/>
              <a:buAutoNum type="arabicPeriod"/>
            </a:pPr>
            <a:r>
              <a:rPr lang="nb-NO" dirty="0">
                <a:solidFill>
                  <a:schemeClr val="tx1"/>
                </a:solidFill>
              </a:rPr>
              <a:t>Medlemsoppfølging</a:t>
            </a:r>
          </a:p>
          <a:p>
            <a:pPr marL="514350" indent="-514350">
              <a:buFont typeface="+mj-lt"/>
              <a:buAutoNum type="arabicPeriod"/>
            </a:pPr>
            <a:r>
              <a:rPr lang="nb-NO" dirty="0">
                <a:solidFill>
                  <a:schemeClr val="tx1"/>
                </a:solidFill>
              </a:rPr>
              <a:t>Aktiviteter og arrangementer</a:t>
            </a:r>
          </a:p>
          <a:p>
            <a:pPr marL="514350" indent="-514350">
              <a:buFont typeface="+mj-lt"/>
              <a:buAutoNum type="arabicPeriod"/>
            </a:pPr>
            <a:r>
              <a:rPr lang="nb-NO" dirty="0">
                <a:solidFill>
                  <a:schemeClr val="tx1"/>
                </a:solidFill>
              </a:rPr>
              <a:t>Økonomi og administrasjon</a:t>
            </a:r>
          </a:p>
          <a:p>
            <a:pPr marL="514350" indent="-514350">
              <a:buFont typeface="+mj-lt"/>
              <a:buAutoNum type="arabicPeriod"/>
            </a:pPr>
            <a:r>
              <a:rPr lang="nb-NO" dirty="0">
                <a:solidFill>
                  <a:schemeClr val="tx1"/>
                </a:solidFill>
              </a:rPr>
              <a:t>Kommunikasjon</a:t>
            </a:r>
          </a:p>
          <a:p>
            <a:pPr marL="514350" indent="-514350">
              <a:buFont typeface="+mj-lt"/>
              <a:buAutoNum type="arabicPeriod"/>
            </a:pPr>
            <a:r>
              <a:rPr lang="nb-NO" dirty="0">
                <a:solidFill>
                  <a:schemeClr val="tx1"/>
                </a:solidFill>
              </a:rPr>
              <a:t>Politikkutvikling – lokallaget som politisk kraft</a:t>
            </a:r>
          </a:p>
          <a:p>
            <a:pPr marL="0" indent="0">
              <a:buNone/>
            </a:pPr>
            <a:endParaRPr lang="nn-NO" dirty="0">
              <a:solidFill>
                <a:schemeClr val="tx1"/>
              </a:solidFill>
            </a:endParaRPr>
          </a:p>
        </p:txBody>
      </p:sp>
      <p:sp>
        <p:nvSpPr>
          <p:cNvPr id="3" name="Tittel 2">
            <a:extLst>
              <a:ext uri="{FF2B5EF4-FFF2-40B4-BE49-F238E27FC236}">
                <a16:creationId xmlns:a16="http://schemas.microsoft.com/office/drawing/2014/main" id="{328FA1D8-1176-FF97-728B-4672FC4F1813}"/>
              </a:ext>
            </a:extLst>
          </p:cNvPr>
          <p:cNvSpPr>
            <a:spLocks noGrp="1"/>
          </p:cNvSpPr>
          <p:nvPr>
            <p:ph type="title"/>
          </p:nvPr>
        </p:nvSpPr>
        <p:spPr/>
        <p:txBody>
          <a:bodyPr/>
          <a:lstStyle/>
          <a:p>
            <a:r>
              <a:rPr lang="nb-NO" dirty="0"/>
              <a:t>Interessert i flere kurs?</a:t>
            </a:r>
            <a:endParaRPr lang="nn-NO" dirty="0"/>
          </a:p>
        </p:txBody>
      </p:sp>
    </p:spTree>
    <p:extLst>
      <p:ext uri="{BB962C8B-B14F-4D97-AF65-F5344CB8AC3E}">
        <p14:creationId xmlns:p14="http://schemas.microsoft.com/office/powerpoint/2010/main" val="3251463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90E67106-9DCD-6D9F-F3F8-D49A8F67542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905" b="11577"/>
          <a:stretch/>
        </p:blipFill>
        <p:spPr>
          <a:xfrm>
            <a:off x="-1718" y="0"/>
            <a:ext cx="12196893" cy="7315200"/>
          </a:xfrm>
        </p:spPr>
      </p:pic>
    </p:spTree>
    <p:extLst>
      <p:ext uri="{BB962C8B-B14F-4D97-AF65-F5344CB8AC3E}">
        <p14:creationId xmlns:p14="http://schemas.microsoft.com/office/powerpoint/2010/main" val="199191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A group of people standing in front of a sign&#10;&#10;Description automatically generated">
            <a:extLst>
              <a:ext uri="{FF2B5EF4-FFF2-40B4-BE49-F238E27FC236}">
                <a16:creationId xmlns:a16="http://schemas.microsoft.com/office/drawing/2014/main" id="{6D0105BC-8D1E-9B46-96EF-1A2C477E91AD}"/>
              </a:ext>
            </a:extLst>
          </p:cNvPr>
          <p:cNvPicPr>
            <a:picLocks noGrp="1" noChangeAspect="1"/>
          </p:cNvPicPr>
          <p:nvPr>
            <p:ph type="pic" sz="quarter" idx="13"/>
          </p:nvPr>
        </p:nvPicPr>
        <p:blipFill rotWithShape="1">
          <a:blip r:embed="rId3"/>
          <a:srcRect t="16667" b="16667"/>
          <a:stretch/>
        </p:blipFill>
        <p:spPr>
          <a:noFill/>
        </p:spPr>
      </p:pic>
      <p:sp>
        <p:nvSpPr>
          <p:cNvPr id="2" name="Plassholder for innhold 1">
            <a:extLst>
              <a:ext uri="{FF2B5EF4-FFF2-40B4-BE49-F238E27FC236}">
                <a16:creationId xmlns:a16="http://schemas.microsoft.com/office/drawing/2014/main" id="{420F13E4-700D-2346-8E53-1D789F995F67}"/>
              </a:ext>
            </a:extLst>
          </p:cNvPr>
          <p:cNvSpPr>
            <a:spLocks noGrp="1"/>
          </p:cNvSpPr>
          <p:nvPr>
            <p:ph type="body" sz="quarter" idx="14"/>
          </p:nvPr>
        </p:nvSpPr>
        <p:spPr/>
        <p:txBody>
          <a:bodyPr>
            <a:noAutofit/>
          </a:bodyPr>
          <a:lstStyle/>
          <a:p>
            <a:pPr>
              <a:lnSpc>
                <a:spcPct val="110000"/>
              </a:lnSpc>
              <a:spcBef>
                <a:spcPts val="0"/>
              </a:spcBef>
              <a:spcAft>
                <a:spcPts val="600"/>
              </a:spcAft>
              <a:buClr>
                <a:srgbClr val="DC0028"/>
              </a:buClr>
              <a:tabLst>
                <a:tab pos="257175" algn="l"/>
              </a:tabLst>
            </a:pPr>
            <a:r>
              <a:rPr lang="nb-NO" sz="2400" dirty="0"/>
              <a:t>Skolere og følge opp medlemmer. </a:t>
            </a:r>
          </a:p>
          <a:p>
            <a:pPr>
              <a:lnSpc>
                <a:spcPct val="110000"/>
              </a:lnSpc>
              <a:spcBef>
                <a:spcPts val="0"/>
              </a:spcBef>
              <a:spcAft>
                <a:spcPts val="600"/>
              </a:spcAft>
              <a:buClr>
                <a:srgbClr val="DC0028"/>
              </a:buClr>
              <a:tabLst>
                <a:tab pos="257175" algn="l"/>
              </a:tabLst>
            </a:pPr>
            <a:r>
              <a:rPr lang="nb-NO" sz="2400" dirty="0"/>
              <a:t>Organisere aktiviteter i laget. </a:t>
            </a:r>
          </a:p>
          <a:p>
            <a:pPr>
              <a:lnSpc>
                <a:spcPct val="110000"/>
              </a:lnSpc>
              <a:spcBef>
                <a:spcPts val="0"/>
              </a:spcBef>
              <a:spcAft>
                <a:spcPts val="600"/>
              </a:spcAft>
              <a:buClr>
                <a:srgbClr val="DC0028"/>
              </a:buClr>
              <a:tabLst>
                <a:tab pos="257175" algn="l"/>
              </a:tabLst>
            </a:pPr>
            <a:r>
              <a:rPr lang="nb-NO" sz="2400" dirty="0"/>
              <a:t>Planlegge arrangement som 8. mars, 1. mai, </a:t>
            </a:r>
            <a:r>
              <a:rPr lang="nb-NO" sz="2400" dirty="0" err="1"/>
              <a:t>Pride</a:t>
            </a:r>
            <a:r>
              <a:rPr lang="nb-NO" sz="2400" dirty="0"/>
              <a:t> osv.</a:t>
            </a:r>
          </a:p>
          <a:p>
            <a:pPr>
              <a:lnSpc>
                <a:spcPct val="110000"/>
              </a:lnSpc>
              <a:spcBef>
                <a:spcPts val="0"/>
              </a:spcBef>
              <a:spcAft>
                <a:spcPts val="600"/>
              </a:spcAft>
              <a:buClr>
                <a:srgbClr val="DC0028"/>
              </a:buClr>
              <a:tabLst>
                <a:tab pos="257175" algn="l"/>
              </a:tabLst>
            </a:pPr>
            <a:r>
              <a:rPr lang="nb-NO" sz="2400" dirty="0"/>
              <a:t>Utvikle lokal politikk og arbeide for gjennomslag i samarbeid med kommunestyregruppa.</a:t>
            </a:r>
          </a:p>
          <a:p>
            <a:pPr>
              <a:lnSpc>
                <a:spcPct val="110000"/>
              </a:lnSpc>
              <a:spcBef>
                <a:spcPts val="0"/>
              </a:spcBef>
              <a:spcAft>
                <a:spcPts val="600"/>
              </a:spcAft>
              <a:buClr>
                <a:srgbClr val="DC0028"/>
              </a:buClr>
              <a:tabLst>
                <a:tab pos="257175" algn="l"/>
              </a:tabLst>
            </a:pPr>
            <a:r>
              <a:rPr lang="nb-NO" sz="2400" dirty="0"/>
              <a:t>Føre kontroll med lagets økonomi.</a:t>
            </a:r>
          </a:p>
          <a:p>
            <a:pPr>
              <a:lnSpc>
                <a:spcPct val="110000"/>
              </a:lnSpc>
              <a:spcBef>
                <a:spcPts val="0"/>
              </a:spcBef>
              <a:spcAft>
                <a:spcPts val="600"/>
              </a:spcAft>
              <a:buClr>
                <a:srgbClr val="DC0028"/>
              </a:buClr>
              <a:tabLst>
                <a:tab pos="257175" algn="l"/>
              </a:tabLst>
            </a:pPr>
            <a:r>
              <a:rPr lang="nb-NO" sz="2400" dirty="0"/>
              <a:t>Holde kontakt med fylkeslaget/SV sentralt.</a:t>
            </a:r>
          </a:p>
          <a:p>
            <a:pPr>
              <a:lnSpc>
                <a:spcPct val="110000"/>
              </a:lnSpc>
              <a:spcBef>
                <a:spcPts val="0"/>
              </a:spcBef>
              <a:spcAft>
                <a:spcPts val="600"/>
              </a:spcAft>
              <a:buClr>
                <a:srgbClr val="DC0028"/>
              </a:buClr>
              <a:tabLst>
                <a:tab pos="257175" algn="l"/>
              </a:tabLst>
            </a:pPr>
            <a:r>
              <a:rPr lang="nb-NO" sz="2400" dirty="0"/>
              <a:t>Nominasjon og valgkamp.</a:t>
            </a:r>
          </a:p>
          <a:p>
            <a:pPr>
              <a:lnSpc>
                <a:spcPct val="110000"/>
              </a:lnSpc>
              <a:spcBef>
                <a:spcPts val="0"/>
              </a:spcBef>
              <a:spcAft>
                <a:spcPts val="600"/>
              </a:spcAft>
              <a:buClr>
                <a:srgbClr val="DC0028"/>
              </a:buClr>
              <a:tabLst>
                <a:tab pos="257175" algn="l"/>
              </a:tabLst>
            </a:pPr>
            <a:r>
              <a:rPr lang="nb-NO" sz="2400" dirty="0"/>
              <a:t>Kalle inn til medlemsmøter og årsmøte.</a:t>
            </a:r>
          </a:p>
        </p:txBody>
      </p:sp>
      <p:sp>
        <p:nvSpPr>
          <p:cNvPr id="4" name="Tittel 3">
            <a:extLst>
              <a:ext uri="{FF2B5EF4-FFF2-40B4-BE49-F238E27FC236}">
                <a16:creationId xmlns:a16="http://schemas.microsoft.com/office/drawing/2014/main" id="{6395574B-7192-0F47-920F-42FAB75F0D83}"/>
              </a:ext>
            </a:extLst>
          </p:cNvPr>
          <p:cNvSpPr>
            <a:spLocks noGrp="1"/>
          </p:cNvSpPr>
          <p:nvPr>
            <p:ph type="title"/>
          </p:nvPr>
        </p:nvSpPr>
        <p:spPr/>
        <p:txBody>
          <a:bodyPr anchor="ctr">
            <a:normAutofit/>
          </a:bodyPr>
          <a:lstStyle/>
          <a:p>
            <a:r>
              <a:rPr lang="nb-NO" dirty="0"/>
              <a:t>Styrets oppgaver</a:t>
            </a:r>
          </a:p>
        </p:txBody>
      </p:sp>
    </p:spTree>
    <p:extLst>
      <p:ext uri="{BB962C8B-B14F-4D97-AF65-F5344CB8AC3E}">
        <p14:creationId xmlns:p14="http://schemas.microsoft.com/office/powerpoint/2010/main" val="2500977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5">
            <a:extLst>
              <a:ext uri="{FF2B5EF4-FFF2-40B4-BE49-F238E27FC236}">
                <a16:creationId xmlns:a16="http://schemas.microsoft.com/office/drawing/2014/main" id="{45AFFBA2-3478-4F49-9538-3BB002272613}"/>
              </a:ext>
            </a:extLst>
          </p:cNvPr>
          <p:cNvPicPr>
            <a:picLocks noChangeAspect="1"/>
          </p:cNvPicPr>
          <p:nvPr/>
        </p:nvPicPr>
        <p:blipFill rotWithShape="1">
          <a:blip r:embed="rId3">
            <a:extLst>
              <a:ext uri="{28A0092B-C50C-407E-A947-70E740481C1C}">
                <a14:useLocalDpi xmlns:a14="http://schemas.microsoft.com/office/drawing/2010/main" val="0"/>
              </a:ext>
            </a:extLst>
          </a:blip>
          <a:srcRect l="11404" r="21865"/>
          <a:stretch/>
        </p:blipFill>
        <p:spPr>
          <a:xfrm>
            <a:off x="7454096" y="1782501"/>
            <a:ext cx="4741080" cy="4742477"/>
          </a:xfrm>
          <a:prstGeom prst="rect">
            <a:avLst/>
          </a:prstGeom>
          <a:noFill/>
        </p:spPr>
      </p:pic>
      <p:sp>
        <p:nvSpPr>
          <p:cNvPr id="4" name="Plassholder for tekst 3">
            <a:extLst>
              <a:ext uri="{FF2B5EF4-FFF2-40B4-BE49-F238E27FC236}">
                <a16:creationId xmlns:a16="http://schemas.microsoft.com/office/drawing/2014/main" id="{522D6E02-4AB2-744E-BE1A-238712A1AF66}"/>
              </a:ext>
            </a:extLst>
          </p:cNvPr>
          <p:cNvSpPr>
            <a:spLocks noGrp="1"/>
          </p:cNvSpPr>
          <p:nvPr>
            <p:ph type="body" sz="quarter" idx="14"/>
          </p:nvPr>
        </p:nvSpPr>
        <p:spPr>
          <a:xfrm>
            <a:off x="451413" y="1782501"/>
            <a:ext cx="6192455" cy="4742477"/>
          </a:xfrm>
        </p:spPr>
        <p:txBody>
          <a:bodyPr>
            <a:normAutofit/>
          </a:bodyPr>
          <a:lstStyle/>
          <a:p>
            <a:pPr>
              <a:spcBef>
                <a:spcPts val="0"/>
              </a:spcBef>
              <a:spcAft>
                <a:spcPts val="600"/>
              </a:spcAft>
              <a:buClr>
                <a:srgbClr val="DC0028"/>
              </a:buClr>
              <a:tabLst>
                <a:tab pos="257175" algn="l"/>
              </a:tabLst>
            </a:pPr>
            <a:r>
              <a:rPr lang="nb-NO" dirty="0"/>
              <a:t>Vurder hvilke roller laget faktisk trenger, sett i forhold til størrelse og oppgaver.</a:t>
            </a:r>
          </a:p>
          <a:p>
            <a:pPr>
              <a:spcBef>
                <a:spcPts val="0"/>
              </a:spcBef>
              <a:spcAft>
                <a:spcPts val="600"/>
              </a:spcAft>
              <a:buClr>
                <a:srgbClr val="DC0028"/>
              </a:buClr>
              <a:tabLst>
                <a:tab pos="257175" algn="l"/>
              </a:tabLst>
            </a:pPr>
            <a:r>
              <a:rPr lang="nb-NO" dirty="0"/>
              <a:t>Avklaringer i styret om roller og ansvar frigjør kapasitet til politisk arbeid.</a:t>
            </a:r>
          </a:p>
          <a:p>
            <a:pPr>
              <a:spcBef>
                <a:spcPts val="0"/>
              </a:spcBef>
              <a:spcAft>
                <a:spcPts val="600"/>
              </a:spcAft>
              <a:buClr>
                <a:srgbClr val="DC0028"/>
              </a:buClr>
              <a:tabLst>
                <a:tab pos="257175" algn="l"/>
              </a:tabLst>
            </a:pPr>
            <a:r>
              <a:rPr lang="nb-NO" dirty="0"/>
              <a:t>Bli enige om ansvarsdeling og arbeidsform.</a:t>
            </a:r>
          </a:p>
        </p:txBody>
      </p:sp>
      <p:sp>
        <p:nvSpPr>
          <p:cNvPr id="2" name="Tittel 1">
            <a:extLst>
              <a:ext uri="{FF2B5EF4-FFF2-40B4-BE49-F238E27FC236}">
                <a16:creationId xmlns:a16="http://schemas.microsoft.com/office/drawing/2014/main" id="{7E94380F-7429-6940-8D0B-8A15179C6544}"/>
              </a:ext>
            </a:extLst>
          </p:cNvPr>
          <p:cNvSpPr>
            <a:spLocks noGrp="1"/>
          </p:cNvSpPr>
          <p:nvPr>
            <p:ph type="title"/>
          </p:nvPr>
        </p:nvSpPr>
        <p:spPr>
          <a:xfrm>
            <a:off x="-1" y="483981"/>
            <a:ext cx="8468127" cy="763200"/>
          </a:xfrm>
        </p:spPr>
        <p:txBody>
          <a:bodyPr anchor="ctr">
            <a:normAutofit/>
          </a:bodyPr>
          <a:lstStyle/>
          <a:p>
            <a:r>
              <a:rPr lang="nb-NO"/>
              <a:t>Ulike roller i styret</a:t>
            </a:r>
          </a:p>
        </p:txBody>
      </p:sp>
    </p:spTree>
    <p:extLst>
      <p:ext uri="{BB962C8B-B14F-4D97-AF65-F5344CB8AC3E}">
        <p14:creationId xmlns:p14="http://schemas.microsoft.com/office/powerpoint/2010/main" val="1422868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16D2BB2-FCDD-9041-AB7C-B48E9DD79E05}"/>
              </a:ext>
            </a:extLst>
          </p:cNvPr>
          <p:cNvPicPr>
            <a:picLocks noChangeAspect="1"/>
          </p:cNvPicPr>
          <p:nvPr/>
        </p:nvPicPr>
        <p:blipFill rotWithShape="1">
          <a:blip r:embed="rId3">
            <a:extLst>
              <a:ext uri="{28A0092B-C50C-407E-A947-70E740481C1C}">
                <a14:useLocalDpi xmlns:a14="http://schemas.microsoft.com/office/drawing/2010/main" val="0"/>
              </a:ext>
            </a:extLst>
          </a:blip>
          <a:srcRect l="29572" r="5325" b="1"/>
          <a:stretch/>
        </p:blipFill>
        <p:spPr>
          <a:xfrm>
            <a:off x="1" y="1247182"/>
            <a:ext cx="5150733" cy="5280940"/>
          </a:xfrm>
          <a:prstGeom prst="rect">
            <a:avLst/>
          </a:prstGeom>
          <a:noFill/>
        </p:spPr>
      </p:pic>
      <p:sp>
        <p:nvSpPr>
          <p:cNvPr id="2" name="Plassholder for innhold 1">
            <a:extLst>
              <a:ext uri="{FF2B5EF4-FFF2-40B4-BE49-F238E27FC236}">
                <a16:creationId xmlns:a16="http://schemas.microsoft.com/office/drawing/2014/main" id="{FDE252AC-E64D-7A44-97C1-7EFD690E5924}"/>
              </a:ext>
            </a:extLst>
          </p:cNvPr>
          <p:cNvSpPr>
            <a:spLocks noGrp="1"/>
          </p:cNvSpPr>
          <p:nvPr>
            <p:ph type="body" sz="quarter" idx="14"/>
          </p:nvPr>
        </p:nvSpPr>
        <p:spPr>
          <a:xfrm>
            <a:off x="5555848" y="1874520"/>
            <a:ext cx="6304334" cy="4653601"/>
          </a:xfrm>
        </p:spPr>
        <p:txBody>
          <a:bodyPr>
            <a:normAutofit/>
          </a:bodyPr>
          <a:lstStyle/>
          <a:p>
            <a:pPr>
              <a:spcBef>
                <a:spcPts val="0"/>
              </a:spcBef>
              <a:spcAft>
                <a:spcPts val="600"/>
              </a:spcAft>
              <a:buClr>
                <a:srgbClr val="DC0028"/>
              </a:buClr>
              <a:tabLst>
                <a:tab pos="257175" algn="l"/>
              </a:tabLst>
            </a:pPr>
            <a:r>
              <a:rPr lang="nb-NO" sz="2000" dirty="0"/>
              <a:t>Kaller inn til møter og lager sakslister.</a:t>
            </a:r>
          </a:p>
          <a:p>
            <a:pPr>
              <a:spcBef>
                <a:spcPts val="0"/>
              </a:spcBef>
              <a:spcAft>
                <a:spcPts val="600"/>
              </a:spcAft>
              <a:buClr>
                <a:srgbClr val="DC0028"/>
              </a:buClr>
              <a:tabLst>
                <a:tab pos="257175" algn="l"/>
              </a:tabLst>
            </a:pPr>
            <a:r>
              <a:rPr lang="nb-NO" sz="2000" dirty="0"/>
              <a:t>Leder møtene.</a:t>
            </a:r>
          </a:p>
          <a:p>
            <a:pPr>
              <a:spcBef>
                <a:spcPts val="0"/>
              </a:spcBef>
              <a:spcAft>
                <a:spcPts val="600"/>
              </a:spcAft>
              <a:buClr>
                <a:srgbClr val="DC0028"/>
              </a:buClr>
              <a:tabLst>
                <a:tab pos="257175" algn="l"/>
              </a:tabLst>
            </a:pPr>
            <a:r>
              <a:rPr lang="nb-NO" sz="2000" dirty="0"/>
              <a:t>Representerer lokallaget utad.</a:t>
            </a:r>
          </a:p>
          <a:p>
            <a:pPr>
              <a:spcBef>
                <a:spcPts val="0"/>
              </a:spcBef>
              <a:spcAft>
                <a:spcPts val="600"/>
              </a:spcAft>
              <a:buClr>
                <a:srgbClr val="DC0028"/>
              </a:buClr>
              <a:tabLst>
                <a:tab pos="257175" algn="l"/>
              </a:tabLst>
            </a:pPr>
            <a:r>
              <a:rPr lang="nb-NO" sz="2000" dirty="0"/>
              <a:t>Holder kontakten med fylkeslaget og SV sentralt. </a:t>
            </a:r>
          </a:p>
          <a:p>
            <a:pPr>
              <a:spcBef>
                <a:spcPts val="0"/>
              </a:spcBef>
              <a:spcAft>
                <a:spcPts val="600"/>
              </a:spcAft>
              <a:buClr>
                <a:srgbClr val="DC0028"/>
              </a:buClr>
              <a:tabLst>
                <a:tab pos="257175" algn="l"/>
              </a:tabLst>
            </a:pPr>
            <a:r>
              <a:rPr lang="nb-NO" sz="2000" dirty="0"/>
              <a:t>Sender ut medlemsbrev gjennom </a:t>
            </a:r>
            <a:r>
              <a:rPr lang="nb-NO" sz="2000" dirty="0" err="1"/>
              <a:t>Hypersys</a:t>
            </a:r>
            <a:r>
              <a:rPr lang="nb-NO" sz="2000" dirty="0"/>
              <a:t> med (u)jevne mellomrom.</a:t>
            </a:r>
          </a:p>
          <a:p>
            <a:pPr>
              <a:spcBef>
                <a:spcPts val="0"/>
              </a:spcBef>
              <a:spcAft>
                <a:spcPts val="600"/>
              </a:spcAft>
              <a:buClr>
                <a:srgbClr val="DC0028"/>
              </a:buClr>
              <a:tabLst>
                <a:tab pos="257175" algn="l"/>
              </a:tabLst>
            </a:pPr>
            <a:r>
              <a:rPr lang="nb-NO" sz="2000" dirty="0"/>
              <a:t>Skriver forslag til </a:t>
            </a:r>
            <a:r>
              <a:rPr lang="nb-NO" sz="2000" dirty="0" err="1"/>
              <a:t>årsmelding</a:t>
            </a:r>
            <a:r>
              <a:rPr lang="nb-NO" sz="2000" dirty="0"/>
              <a:t>.</a:t>
            </a:r>
          </a:p>
          <a:p>
            <a:pPr>
              <a:spcBef>
                <a:spcPts val="0"/>
              </a:spcBef>
              <a:spcAft>
                <a:spcPts val="600"/>
              </a:spcAft>
              <a:buClr>
                <a:srgbClr val="DC0028"/>
              </a:buClr>
              <a:tabLst>
                <a:tab pos="257175" algn="l"/>
              </a:tabLst>
            </a:pPr>
            <a:r>
              <a:rPr lang="nb-NO" sz="2000" dirty="0"/>
              <a:t>Lager forslag til arbeidsplan.</a:t>
            </a:r>
          </a:p>
          <a:p>
            <a:pPr>
              <a:spcBef>
                <a:spcPts val="0"/>
              </a:spcBef>
              <a:spcAft>
                <a:spcPts val="600"/>
              </a:spcAft>
              <a:buClr>
                <a:srgbClr val="DC0028"/>
              </a:buClr>
              <a:tabLst>
                <a:tab pos="257175" algn="l"/>
              </a:tabLst>
            </a:pPr>
            <a:r>
              <a:rPr lang="nb-NO" sz="2000" dirty="0"/>
              <a:t>Ser til at arbeidsplanen blir fulgt opp.</a:t>
            </a:r>
          </a:p>
          <a:p>
            <a:pPr>
              <a:spcBef>
                <a:spcPts val="0"/>
              </a:spcBef>
              <a:spcAft>
                <a:spcPts val="600"/>
              </a:spcAft>
              <a:buClr>
                <a:srgbClr val="DC0028"/>
              </a:buClr>
              <a:tabLst>
                <a:tab pos="257175" algn="l"/>
              </a:tabLst>
            </a:pPr>
            <a:r>
              <a:rPr lang="nb-NO" sz="2000" dirty="0"/>
              <a:t>Har det overordnede ansvaret for rapportering i samsvar med partilova.</a:t>
            </a:r>
          </a:p>
        </p:txBody>
      </p:sp>
      <p:sp>
        <p:nvSpPr>
          <p:cNvPr id="4" name="Tittel 3">
            <a:extLst>
              <a:ext uri="{FF2B5EF4-FFF2-40B4-BE49-F238E27FC236}">
                <a16:creationId xmlns:a16="http://schemas.microsoft.com/office/drawing/2014/main" id="{8B072ACD-BC0B-A946-9891-68DC4D42E4E4}"/>
              </a:ext>
            </a:extLst>
          </p:cNvPr>
          <p:cNvSpPr>
            <a:spLocks noGrp="1"/>
          </p:cNvSpPr>
          <p:nvPr>
            <p:ph type="title"/>
          </p:nvPr>
        </p:nvSpPr>
        <p:spPr>
          <a:xfrm>
            <a:off x="-1" y="483981"/>
            <a:ext cx="8468127" cy="763200"/>
          </a:xfrm>
        </p:spPr>
        <p:txBody>
          <a:bodyPr anchor="ctr">
            <a:normAutofit/>
          </a:bodyPr>
          <a:lstStyle/>
          <a:p>
            <a:r>
              <a:rPr lang="nb-NO" dirty="0"/>
              <a:t>Lederen</a:t>
            </a:r>
          </a:p>
        </p:txBody>
      </p:sp>
    </p:spTree>
    <p:extLst>
      <p:ext uri="{BB962C8B-B14F-4D97-AF65-F5344CB8AC3E}">
        <p14:creationId xmlns:p14="http://schemas.microsoft.com/office/powerpoint/2010/main" val="3045934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CCF62FD9-5E36-A24F-AE09-C427FC14BCA2}"/>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b-NO" dirty="0"/>
              <a:t>Fungerer som støtte for leder.</a:t>
            </a:r>
          </a:p>
          <a:p>
            <a:pPr>
              <a:spcBef>
                <a:spcPts val="0"/>
              </a:spcBef>
              <a:spcAft>
                <a:spcPts val="600"/>
              </a:spcAft>
              <a:buClr>
                <a:srgbClr val="DC0028"/>
              </a:buClr>
              <a:tabLst>
                <a:tab pos="257175" algn="l"/>
              </a:tabLst>
            </a:pPr>
            <a:r>
              <a:rPr lang="nb-NO" dirty="0"/>
              <a:t>Tar over som leder dersom lederen er fraværende over kortere eller lengre tid.</a:t>
            </a:r>
          </a:p>
          <a:p>
            <a:pPr>
              <a:spcBef>
                <a:spcPts val="0"/>
              </a:spcBef>
              <a:spcAft>
                <a:spcPts val="600"/>
              </a:spcAft>
              <a:buClr>
                <a:srgbClr val="DC0028"/>
              </a:buClr>
              <a:tabLst>
                <a:tab pos="257175" algn="l"/>
              </a:tabLst>
            </a:pPr>
            <a:r>
              <a:rPr lang="nb-NO" dirty="0"/>
              <a:t>Kan og bør avlaste lederen ved behov.</a:t>
            </a:r>
            <a:br>
              <a:rPr lang="nb-NO" dirty="0"/>
            </a:br>
            <a:endParaRPr lang="nb-NO" dirty="0"/>
          </a:p>
          <a:p>
            <a:endParaRPr lang="nb-NO" dirty="0"/>
          </a:p>
        </p:txBody>
      </p:sp>
      <p:sp>
        <p:nvSpPr>
          <p:cNvPr id="4" name="Tittel 3">
            <a:extLst>
              <a:ext uri="{FF2B5EF4-FFF2-40B4-BE49-F238E27FC236}">
                <a16:creationId xmlns:a16="http://schemas.microsoft.com/office/drawing/2014/main" id="{0B3B4CDE-DF4D-4943-AAC5-2C1149C0C6F7}"/>
              </a:ext>
            </a:extLst>
          </p:cNvPr>
          <p:cNvSpPr>
            <a:spLocks noGrp="1"/>
          </p:cNvSpPr>
          <p:nvPr>
            <p:ph type="title"/>
          </p:nvPr>
        </p:nvSpPr>
        <p:spPr/>
        <p:txBody>
          <a:bodyPr/>
          <a:lstStyle/>
          <a:p>
            <a:r>
              <a:rPr lang="nb-NO" dirty="0"/>
              <a:t>Nestlederen</a:t>
            </a:r>
          </a:p>
        </p:txBody>
      </p:sp>
    </p:spTree>
    <p:extLst>
      <p:ext uri="{BB962C8B-B14F-4D97-AF65-F5344CB8AC3E}">
        <p14:creationId xmlns:p14="http://schemas.microsoft.com/office/powerpoint/2010/main" val="2771815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DE252AC-E64D-7A44-97C1-7EFD690E5924}"/>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b-NO" dirty="0"/>
              <a:t>Kaller inn til møter i samarbeid med leder.</a:t>
            </a:r>
          </a:p>
          <a:p>
            <a:pPr>
              <a:spcBef>
                <a:spcPts val="0"/>
              </a:spcBef>
              <a:spcAft>
                <a:spcPts val="600"/>
              </a:spcAft>
              <a:buClr>
                <a:srgbClr val="DC0028"/>
              </a:buClr>
              <a:tabLst>
                <a:tab pos="257175" algn="l"/>
              </a:tabLst>
            </a:pPr>
            <a:r>
              <a:rPr lang="nb-NO" dirty="0"/>
              <a:t>Skriver referat fra møta.</a:t>
            </a:r>
          </a:p>
          <a:p>
            <a:pPr>
              <a:spcBef>
                <a:spcPts val="0"/>
              </a:spcBef>
              <a:spcAft>
                <a:spcPts val="600"/>
              </a:spcAft>
              <a:buClr>
                <a:srgbClr val="DC0028"/>
              </a:buClr>
              <a:tabLst>
                <a:tab pos="257175" algn="l"/>
              </a:tabLst>
            </a:pPr>
            <a:r>
              <a:rPr lang="nb-NO" dirty="0"/>
              <a:t>Leser og svare på post og e-post.</a:t>
            </a:r>
          </a:p>
          <a:p>
            <a:pPr>
              <a:spcBef>
                <a:spcPts val="0"/>
              </a:spcBef>
              <a:spcAft>
                <a:spcPts val="600"/>
              </a:spcAft>
              <a:buClr>
                <a:srgbClr val="DC0028"/>
              </a:buClr>
              <a:tabLst>
                <a:tab pos="257175" algn="l"/>
              </a:tabLst>
            </a:pPr>
            <a:r>
              <a:rPr lang="nb-NO" dirty="0"/>
              <a:t>Har tilgang til medlemsregisteret og har ansvar for å oppdatere kontaktinformasjon til̊ styret og medlemmer. </a:t>
            </a:r>
          </a:p>
          <a:p>
            <a:pPr lvl="1">
              <a:spcBef>
                <a:spcPts val="0"/>
              </a:spcBef>
              <a:spcAft>
                <a:spcPts val="600"/>
              </a:spcAft>
              <a:buClr>
                <a:srgbClr val="DC0028"/>
              </a:buClr>
              <a:tabLst>
                <a:tab pos="257175" algn="l"/>
              </a:tabLst>
            </a:pPr>
            <a:r>
              <a:rPr lang="nb-NO" dirty="0"/>
              <a:t>NB! Husk personvern.</a:t>
            </a:r>
          </a:p>
          <a:p>
            <a:endParaRPr lang="nb-NO" dirty="0"/>
          </a:p>
        </p:txBody>
      </p:sp>
      <p:sp>
        <p:nvSpPr>
          <p:cNvPr id="4" name="Tittel 3">
            <a:extLst>
              <a:ext uri="{FF2B5EF4-FFF2-40B4-BE49-F238E27FC236}">
                <a16:creationId xmlns:a16="http://schemas.microsoft.com/office/drawing/2014/main" id="{8B072ACD-BC0B-A946-9891-68DC4D42E4E4}"/>
              </a:ext>
            </a:extLst>
          </p:cNvPr>
          <p:cNvSpPr>
            <a:spLocks noGrp="1"/>
          </p:cNvSpPr>
          <p:nvPr>
            <p:ph type="title"/>
          </p:nvPr>
        </p:nvSpPr>
        <p:spPr/>
        <p:txBody>
          <a:bodyPr/>
          <a:lstStyle/>
          <a:p>
            <a:r>
              <a:rPr lang="nn-NO"/>
              <a:t>Sekretæren</a:t>
            </a:r>
          </a:p>
        </p:txBody>
      </p:sp>
    </p:spTree>
    <p:extLst>
      <p:ext uri="{BB962C8B-B14F-4D97-AF65-F5344CB8AC3E}">
        <p14:creationId xmlns:p14="http://schemas.microsoft.com/office/powerpoint/2010/main" val="1688770549"/>
      </p:ext>
    </p:extLst>
  </p:cSld>
  <p:clrMapOvr>
    <a:masterClrMapping/>
  </p:clrMapOvr>
</p:sld>
</file>

<file path=ppt/theme/theme1.xml><?xml version="1.0" encoding="utf-8"?>
<a:theme xmlns:a="http://schemas.openxmlformats.org/drawingml/2006/main" name="1_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6FF3C1C6-3C7C-334B-AA77-FD27DDD0D102}" vid="{00FCA780-AA58-2A48-8BFA-FD8AF42BB89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owerPoint-dokument BM" ma:contentTypeID="0x010100E02C9E57440C23418E464983F76019A40041CABD448CF9BA48843F6610560F00A6" ma:contentTypeVersion="8" ma:contentTypeDescription="" ma:contentTypeScope="" ma:versionID="00d63c818aa69bce5b55897c2f7f02e0">
  <xsd:schema xmlns:xsd="http://www.w3.org/2001/XMLSchema" xmlns:xs="http://www.w3.org/2001/XMLSchema" xmlns:p="http://schemas.microsoft.com/office/2006/metadata/properties" xmlns:ns2="1acbe4c6-3533-4d0a-bf4e-4a7241bf3ad3" xmlns:ns3="756fdda2-5d50-4e89-850a-a89271ab24f9" targetNamespace="http://schemas.microsoft.com/office/2006/metadata/properties" ma:root="true" ma:fieldsID="be1f7a1b662a7a8c52903cb014a666bb" ns2:_="" ns3:_="">
    <xsd:import namespace="1acbe4c6-3533-4d0a-bf4e-4a7241bf3ad3"/>
    <xsd:import namespace="756fdda2-5d50-4e89-850a-a89271ab24f9"/>
    <xsd:element name="properties">
      <xsd:complexType>
        <xsd:sequence>
          <xsd:element name="documentManagement">
            <xsd:complexType>
              <xsd:all>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cbe4c6-3533-4d0a-bf4e-4a7241bf3ad3" elementFormDefault="qualified">
    <xsd:import namespace="http://schemas.microsoft.com/office/2006/documentManagement/types"/>
    <xsd:import namespace="http://schemas.microsoft.com/office/infopath/2007/PartnerControls"/>
    <xsd:element name="lcf76f155ced4ddcb4097134ff3c332f" ma:index="8" nillable="true" ma:displayName="Bildemerkelapper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6fdda2-5d50-4e89-850a-a89271ab24f9"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f892073-ff4c-4031-88db-6a58b65d80b8}" ma:internalName="TaxCatchAll" ma:showField="CatchAllData" ma:web="756fdda2-5d50-4e89-850a-a89271ab24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acbe4c6-3533-4d0a-bf4e-4a7241bf3ad3" xsi:nil="true"/>
    <TaxCatchAll xmlns="756fdda2-5d50-4e89-850a-a89271ab24f9" xsi:nil="true"/>
  </documentManagement>
</p:properties>
</file>

<file path=customXml/itemProps1.xml><?xml version="1.0" encoding="utf-8"?>
<ds:datastoreItem xmlns:ds="http://schemas.openxmlformats.org/officeDocument/2006/customXml" ds:itemID="{9792DC12-33CB-4C9F-85F8-D69680F9446C}">
  <ds:schemaRefs>
    <ds:schemaRef ds:uri="http://schemas.microsoft.com/sharepoint/v3/contenttype/forms"/>
  </ds:schemaRefs>
</ds:datastoreItem>
</file>

<file path=customXml/itemProps2.xml><?xml version="1.0" encoding="utf-8"?>
<ds:datastoreItem xmlns:ds="http://schemas.openxmlformats.org/officeDocument/2006/customXml" ds:itemID="{5400AF51-8040-4C11-851F-6E83152A5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cbe4c6-3533-4d0a-bf4e-4a7241bf3ad3"/>
    <ds:schemaRef ds:uri="756fdda2-5d50-4e89-850a-a89271ab24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5FB514-0CBA-4086-B78D-F48E2D45D42B}">
  <ds:schemaRefs>
    <ds:schemaRef ds:uri="http://purl.org/dc/elements/1.1/"/>
    <ds:schemaRef ds:uri="http://www.w3.org/XML/1998/namespace"/>
    <ds:schemaRef ds:uri="http://schemas.microsoft.com/office/infopath/2007/PartnerControls"/>
    <ds:schemaRef ds:uri="http://schemas.microsoft.com/office/2006/documentManagement/types"/>
    <ds:schemaRef ds:uri="1acbe4c6-3533-4d0a-bf4e-4a7241bf3ad3"/>
    <ds:schemaRef ds:uri="http://purl.org/dc/dcmitype/"/>
    <ds:schemaRef ds:uri="http://purl.org/dc/terms/"/>
    <ds:schemaRef ds:uri="http://schemas.openxmlformats.org/package/2006/metadata/core-properties"/>
    <ds:schemaRef ds:uri="756fdda2-5d50-4e89-850a-a89271ab24f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1349</TotalTime>
  <Words>5691</Words>
  <Application>Microsoft Office PowerPoint</Application>
  <PresentationFormat>Egendefinert</PresentationFormat>
  <Paragraphs>525</Paragraphs>
  <Slides>43</Slides>
  <Notes>33</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43</vt:i4>
      </vt:variant>
    </vt:vector>
  </HeadingPairs>
  <TitlesOfParts>
    <vt:vector size="46" baseType="lpstr">
      <vt:lpstr>Arial</vt:lpstr>
      <vt:lpstr>Calibri</vt:lpstr>
      <vt:lpstr>1_Profil2020</vt:lpstr>
      <vt:lpstr>Å lede et lokallag</vt:lpstr>
      <vt:lpstr>Tema for kurset</vt:lpstr>
      <vt:lpstr>PowerPoint-presentasjon</vt:lpstr>
      <vt:lpstr>Styrets ansvar</vt:lpstr>
      <vt:lpstr>Styrets oppgaver</vt:lpstr>
      <vt:lpstr>Ulike roller i styret</vt:lpstr>
      <vt:lpstr>Lederen</vt:lpstr>
      <vt:lpstr>Nestlederen</vt:lpstr>
      <vt:lpstr>Sekretæren</vt:lpstr>
      <vt:lpstr>Kassereren</vt:lpstr>
      <vt:lpstr>SoMe-ansvarlig</vt:lpstr>
      <vt:lpstr>Andre roller i styret</vt:lpstr>
      <vt:lpstr>Samarbeid med SU</vt:lpstr>
      <vt:lpstr>Personvern</vt:lpstr>
      <vt:lpstr>Medlemssystemet Hypersys</vt:lpstr>
      <vt:lpstr>PowerPoint-presentasjon</vt:lpstr>
      <vt:lpstr>Arbeidsplanen</vt:lpstr>
      <vt:lpstr>Arbeidsplanen</vt:lpstr>
      <vt:lpstr>Arbeidsplanen</vt:lpstr>
      <vt:lpstr>PowerPoint-presentasjon</vt:lpstr>
      <vt:lpstr>Hva er partikultur?</vt:lpstr>
      <vt:lpstr>Hva kjennetegner god partikultur?</vt:lpstr>
      <vt:lpstr>En åpen sosial kultur</vt:lpstr>
      <vt:lpstr>10 råd for en god debattkultur</vt:lpstr>
      <vt:lpstr>En raus kultur</vt:lpstr>
      <vt:lpstr>Hvordan arbeide fram en god kultur?</vt:lpstr>
      <vt:lpstr>Hva gjør vi når det røyner på?</vt:lpstr>
      <vt:lpstr>PowerPoint-presentasjon</vt:lpstr>
      <vt:lpstr>Tre tips for å lage gode styremøter</vt:lpstr>
      <vt:lpstr>Forberedelse og oppfølging av styremøter</vt:lpstr>
      <vt:lpstr>Gjennomføring av styremøter</vt:lpstr>
      <vt:lpstr>Møtelederen</vt:lpstr>
      <vt:lpstr>Møteetikette for digitale møter (Zoom)</vt:lpstr>
      <vt:lpstr>PowerPoint-presentasjon</vt:lpstr>
      <vt:lpstr>Oppfølging av folkevalgte</vt:lpstr>
      <vt:lpstr>PowerPoint-presentasjon</vt:lpstr>
      <vt:lpstr>Ressursbanken</vt:lpstr>
      <vt:lpstr>SVs grafiske profil</vt:lpstr>
      <vt:lpstr>Lokallagshåndboka</vt:lpstr>
      <vt:lpstr>Organisasjonsfondet</vt:lpstr>
      <vt:lpstr>Telefon eller e-post</vt:lpstr>
      <vt:lpstr>Interessert i flere kurs?</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 lede et lokallag</dc:title>
  <dc:creator>Eli Ulvestad</dc:creator>
  <cp:lastModifiedBy>Stine Solvoll Navarsete</cp:lastModifiedBy>
  <cp:revision>11</cp:revision>
  <dcterms:created xsi:type="dcterms:W3CDTF">2020-11-23T10:41:23Z</dcterms:created>
  <dcterms:modified xsi:type="dcterms:W3CDTF">2025-05-27T09:12:26Z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0x010100E02C9E57440C23418E464983F76019A40041CABD448CF9BA48843F6610560F00A6</vt:lpwstr>
  </property>
  <property fmtid="{D5CDD505-2E9C-101B-9397-08002B2CF9AE}" pid="3" name="MediaServiceImageTags">
    <vt:lpwstr/>
  </property>
</Properties>
</file>