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Lst>
  <p:notesMasterIdLst>
    <p:notesMasterId r:id="rId36"/>
  </p:notesMasterIdLst>
  <p:sldIdLst>
    <p:sldId id="256" r:id="rId5"/>
    <p:sldId id="257" r:id="rId6"/>
    <p:sldId id="275" r:id="rId7"/>
    <p:sldId id="259" r:id="rId8"/>
    <p:sldId id="260" r:id="rId9"/>
    <p:sldId id="276" r:id="rId10"/>
    <p:sldId id="261" r:id="rId11"/>
    <p:sldId id="277" r:id="rId12"/>
    <p:sldId id="262" r:id="rId13"/>
    <p:sldId id="266" r:id="rId14"/>
    <p:sldId id="267" r:id="rId15"/>
    <p:sldId id="278" r:id="rId16"/>
    <p:sldId id="263" r:id="rId17"/>
    <p:sldId id="264" r:id="rId18"/>
    <p:sldId id="258" r:id="rId19"/>
    <p:sldId id="332" r:id="rId20"/>
    <p:sldId id="326" r:id="rId21"/>
    <p:sldId id="328" r:id="rId22"/>
    <p:sldId id="327" r:id="rId23"/>
    <p:sldId id="271" r:id="rId24"/>
    <p:sldId id="279" r:id="rId25"/>
    <p:sldId id="269" r:id="rId26"/>
    <p:sldId id="268" r:id="rId27"/>
    <p:sldId id="280" r:id="rId28"/>
    <p:sldId id="329" r:id="rId29"/>
    <p:sldId id="330" r:id="rId30"/>
    <p:sldId id="270" r:id="rId31"/>
    <p:sldId id="331" r:id="rId32"/>
    <p:sldId id="324" r:id="rId33"/>
    <p:sldId id="325" r:id="rId34"/>
    <p:sldId id="274" r:id="rId35"/>
  </p:sldIdLst>
  <p:sldSz cx="12192000" cy="68580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21"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44"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68"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91"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113"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337"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558"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782"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F2CACB"/>
          </a:solidFill>
        </a:fill>
      </a:tcStyle>
    </a:wholeTbl>
    <a:band2H>
      <a:tcTxStyle/>
      <a:tcStyle>
        <a:tcBdr/>
        <a:fill>
          <a:solidFill>
            <a:srgbClr val="F8E6E7"/>
          </a:solidFill>
        </a:fill>
      </a:tcStyle>
    </a:band2H>
    <a:firstCol>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1"/>
          </a:solidFill>
        </a:fill>
      </a:tcStyle>
    </a:firstCol>
    <a:la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381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1"/>
          </a:solidFill>
        </a:fill>
      </a:tcStyle>
    </a:lastRow>
    <a:fir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381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3">
              <a:lumOff val="11761"/>
            </a:schemeClr>
          </a:solidFill>
        </a:fill>
      </a:tcStyle>
    </a:wholeTbl>
    <a:band2H>
      <a:tcTxStyle/>
      <a:tcStyle>
        <a:tcBdr/>
        <a:fill>
          <a:solidFill>
            <a:srgbClr val="F8F6F5"/>
          </a:solidFill>
        </a:fill>
      </a:tcStyle>
    </a:band2H>
    <a:firstCol>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3"/>
          </a:solidFill>
        </a:fill>
      </a:tcStyle>
    </a:firstCol>
    <a:la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381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3"/>
          </a:solidFill>
        </a:fill>
      </a:tcStyle>
    </a:lastRow>
    <a:fir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381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6"/>
          </a:solidFill>
        </a:fill>
      </a:tcStyle>
    </a:firstCol>
    <a:la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381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6"/>
          </a:solidFill>
        </a:fill>
      </a:tcStyle>
    </a:lastRow>
    <a:fir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381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5">
              <a:hueOff val="-1350000"/>
              <a:satOff val="-17391"/>
              <a:lumOff val="9019"/>
            </a:schemeClr>
          </a:solidFill>
        </a:fill>
      </a:tcStyle>
    </a:band2H>
    <a:firstCol>
      <a:tcTxStyle b="on" i="off">
        <a:fontRef idx="major">
          <a:schemeClr val="accent5">
            <a:hueOff val="-1350000"/>
            <a:satOff val="-17391"/>
            <a:lumOff val="9019"/>
          </a:schemeClr>
        </a:fontRef>
        <a:schemeClr val="accent5">
          <a:hueOff val="-1350000"/>
          <a:satOff val="-17391"/>
          <a:lumOff val="9019"/>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5">
              <a:hueOff val="-1350000"/>
              <a:satOff val="-17391"/>
              <a:lumOff val="9019"/>
            </a:schemeClr>
          </a:solidFill>
        </a:fill>
      </a:tcStyle>
    </a:lastRow>
    <a:firstRow>
      <a:tcTxStyle b="on" i="off">
        <a:fontRef idx="major">
          <a:schemeClr val="accent5">
            <a:hueOff val="-1350000"/>
            <a:satOff val="-17391"/>
            <a:lumOff val="9019"/>
          </a:schemeClr>
        </a:fontRef>
        <a:schemeClr val="accent5">
          <a:hueOff val="-1350000"/>
          <a:satOff val="-17391"/>
          <a:lumOff val="9019"/>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000000"/>
          </a:solidFill>
        </a:fill>
      </a:tcStyle>
    </a:firstCol>
    <a:la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38100" cap="flat">
              <a:solidFill>
                <a:schemeClr val="accent5">
                  <a:hueOff val="-1350000"/>
                  <a:satOff val="-17391"/>
                  <a:lumOff val="9019"/>
                </a:schemeClr>
              </a:solidFill>
              <a:prstDash val="solid"/>
              <a:round/>
            </a:ln>
          </a:top>
          <a:bottom>
            <a:ln w="127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000000"/>
          </a:solidFill>
        </a:fill>
      </a:tcStyle>
    </a:lastRow>
    <a:firstRow>
      <a:tcTxStyle b="on" i="off">
        <a:fontRef idx="major">
          <a:schemeClr val="accent5">
            <a:hueOff val="-1350000"/>
            <a:satOff val="-17391"/>
            <a:lumOff val="9019"/>
          </a:schemeClr>
        </a:fontRef>
        <a:schemeClr val="accent5">
          <a:hueOff val="-1350000"/>
          <a:satOff val="-17391"/>
          <a:lumOff val="9019"/>
        </a:schemeClr>
      </a:tcTxStyle>
      <a:tcStyle>
        <a:tcBdr>
          <a:left>
            <a:ln w="12700" cap="flat">
              <a:solidFill>
                <a:schemeClr val="accent5">
                  <a:hueOff val="-1350000"/>
                  <a:satOff val="-17391"/>
                  <a:lumOff val="9019"/>
                </a:schemeClr>
              </a:solidFill>
              <a:prstDash val="solid"/>
              <a:round/>
            </a:ln>
          </a:left>
          <a:right>
            <a:ln w="12700" cap="flat">
              <a:solidFill>
                <a:schemeClr val="accent5">
                  <a:hueOff val="-1350000"/>
                  <a:satOff val="-17391"/>
                  <a:lumOff val="9019"/>
                </a:schemeClr>
              </a:solidFill>
              <a:prstDash val="solid"/>
              <a:round/>
            </a:ln>
          </a:right>
          <a:top>
            <a:ln w="12700" cap="flat">
              <a:solidFill>
                <a:schemeClr val="accent5">
                  <a:hueOff val="-1350000"/>
                  <a:satOff val="-17391"/>
                  <a:lumOff val="9019"/>
                </a:schemeClr>
              </a:solidFill>
              <a:prstDash val="solid"/>
              <a:round/>
            </a:ln>
          </a:top>
          <a:bottom>
            <a:ln w="38100" cap="flat">
              <a:solidFill>
                <a:schemeClr val="accent5">
                  <a:hueOff val="-1350000"/>
                  <a:satOff val="-17391"/>
                  <a:lumOff val="9019"/>
                </a:schemeClr>
              </a:solidFill>
              <a:prstDash val="solid"/>
              <a:round/>
            </a:ln>
          </a:bottom>
          <a:insideH>
            <a:ln w="12700" cap="flat">
              <a:solidFill>
                <a:schemeClr val="accent5">
                  <a:hueOff val="-1350000"/>
                  <a:satOff val="-17391"/>
                  <a:lumOff val="9019"/>
                </a:schemeClr>
              </a:solidFill>
              <a:prstDash val="solid"/>
              <a:round/>
            </a:ln>
          </a:insideH>
          <a:insideV>
            <a:ln w="12700" cap="flat">
              <a:solidFill>
                <a:schemeClr val="accent5">
                  <a:hueOff val="-1350000"/>
                  <a:satOff val="-17391"/>
                  <a:lumOff val="9019"/>
                </a:schemeClr>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5">
              <a:hueOff val="-1350000"/>
              <a:satOff val="-17391"/>
              <a:lumOff val="9019"/>
            </a:schemeClr>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89" autoAdjust="0"/>
  </p:normalViewPr>
  <p:slideViewPr>
    <p:cSldViewPr snapToGrid="0">
      <p:cViewPr varScale="1">
        <p:scale>
          <a:sx n="90" d="100"/>
          <a:sy n="90" d="100"/>
        </p:scale>
        <p:origin x="85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409575" y="698500"/>
            <a:ext cx="6203950" cy="3490913"/>
          </a:xfrm>
          <a:prstGeom prst="rect">
            <a:avLst/>
          </a:prstGeom>
        </p:spPr>
        <p:txBody>
          <a:bodyPr lIns="93324" tIns="46662" rIns="93324" bIns="46662"/>
          <a:lstStyle/>
          <a:p>
            <a:endParaRPr/>
          </a:p>
        </p:txBody>
      </p:sp>
      <p:sp>
        <p:nvSpPr>
          <p:cNvPr id="142" name="Shape 142"/>
          <p:cNvSpPr>
            <a:spLocks noGrp="1"/>
          </p:cNvSpPr>
          <p:nvPr>
            <p:ph type="body" sz="quarter" idx="1"/>
          </p:nvPr>
        </p:nvSpPr>
        <p:spPr>
          <a:xfrm>
            <a:off x="936414" y="4421823"/>
            <a:ext cx="5150273" cy="4189095"/>
          </a:xfrm>
          <a:prstGeom prst="rect">
            <a:avLst/>
          </a:prstGeom>
        </p:spPr>
        <p:txBody>
          <a:bodyPr lIns="93324" tIns="46662" rIns="93324" bIns="46662"/>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n-NO" dirty="0"/>
          </a:p>
        </p:txBody>
      </p:sp>
    </p:spTree>
    <p:extLst>
      <p:ext uri="{BB962C8B-B14F-4D97-AF65-F5344CB8AC3E}">
        <p14:creationId xmlns:p14="http://schemas.microsoft.com/office/powerpoint/2010/main" val="407520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407988" y="698500"/>
            <a:ext cx="6207125" cy="3490913"/>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66618"/>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407988" y="698500"/>
            <a:ext cx="6207125" cy="3490913"/>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76205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407988" y="698500"/>
            <a:ext cx="6207125" cy="3490913"/>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endParaRPr lang="nb-NO"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407988" y="698500"/>
            <a:ext cx="6207125" cy="3490913"/>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endParaRPr lang="nb-NO"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407988" y="698500"/>
            <a:ext cx="6207125" cy="3490913"/>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lang="nb-NO" dirty="0"/>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81659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61604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3008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4114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407988" y="698500"/>
            <a:ext cx="6207125" cy="3490913"/>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407988" y="698500"/>
            <a:ext cx="6207125" cy="3490913"/>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4542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407988" y="698500"/>
            <a:ext cx="6207125" cy="3490913"/>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407988" y="698500"/>
            <a:ext cx="6207125" cy="3490913"/>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75312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585626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20102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407988" y="698500"/>
            <a:ext cx="6207125" cy="3490913"/>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endParaRPr lang="nb-NO"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5373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4294967295"/>
          </p:nvPr>
        </p:nvSpPr>
        <p:spPr/>
        <p:txBody>
          <a:bodyPr lIns="93324" tIns="46662" rIns="93324" bIns="46662"/>
          <a:lstStyle/>
          <a:p>
            <a:fld id="{ABFA6777-0770-B24C-A92B-F9F5A0486F6D}" type="slidenum">
              <a:rPr lang="nb-NO" smtClean="0"/>
              <a:t>29</a:t>
            </a:fld>
            <a:endParaRPr lang="nb-NO"/>
          </a:p>
        </p:txBody>
      </p:sp>
    </p:spTree>
    <p:extLst>
      <p:ext uri="{BB962C8B-B14F-4D97-AF65-F5344CB8AC3E}">
        <p14:creationId xmlns:p14="http://schemas.microsoft.com/office/powerpoint/2010/main" val="958298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9735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4294967295"/>
          </p:nvPr>
        </p:nvSpPr>
        <p:spPr/>
        <p:txBody>
          <a:bodyPr lIns="93324" tIns="46662" rIns="93324" bIns="46662"/>
          <a:lstStyle/>
          <a:p>
            <a:fld id="{ABFA6777-0770-B24C-A92B-F9F5A0486F6D}" type="slidenum">
              <a:rPr lang="nb-NO" smtClean="0"/>
              <a:t>30</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782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32362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407988" y="698500"/>
            <a:ext cx="6207125" cy="3490913"/>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lgn="l"/>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992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407988" y="698500"/>
            <a:ext cx="6207125" cy="3490913"/>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698500"/>
            <a:ext cx="6207125" cy="3490913"/>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88533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407988" y="698500"/>
            <a:ext cx="6207125" cy="3490913"/>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defTabSz="933237">
              <a:defRPr/>
            </a:pP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062" y="600004"/>
            <a:ext cx="5647937" cy="2807811"/>
          </a:xfrm>
          <a:prstGeom prst="rect">
            <a:avLst/>
          </a:prstGeom>
          <a:solidFill>
            <a:srgbClr val="253325">
              <a:alpha val="0"/>
            </a:srgbClr>
          </a:solidFill>
        </p:spPr>
        <p:txBody>
          <a:bodyPr wrap="square" lIns="0" anchor="b" anchorCtr="0">
            <a:noAutofit/>
          </a:bodyPr>
          <a:lstStyle>
            <a:lvl1pPr>
              <a:lnSpc>
                <a:spcPts val="7298"/>
              </a:lnSpc>
              <a:defRPr sz="6998" b="1">
                <a:solidFill>
                  <a:srgbClr val="440C1A"/>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544" y="8395"/>
            <a:ext cx="5548455" cy="6525289"/>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061" y="4570010"/>
            <a:ext cx="5647938" cy="344298"/>
          </a:xfrm>
        </p:spPr>
        <p:txBody>
          <a:bodyPr/>
          <a:lstStyle>
            <a:lvl1pPr>
              <a:buClr>
                <a:srgbClr val="539760"/>
              </a:buClr>
              <a:buNone/>
              <a:defRPr sz="1999"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062" y="3711201"/>
            <a:ext cx="5647938" cy="777149"/>
          </a:xfrm>
        </p:spPr>
        <p:txBody>
          <a:bodyPr wrap="square" lIns="0" anchor="b" anchorCtr="0">
            <a:spAutoFit/>
          </a:bodyPr>
          <a:lstStyle>
            <a:lvl1pPr marL="0" indent="0" algn="l">
              <a:spcBef>
                <a:spcPts val="0"/>
              </a:spcBef>
              <a:buNone/>
              <a:defRPr sz="2799" b="1" i="0" spc="0">
                <a:solidFill>
                  <a:srgbClr val="440C1A"/>
                </a:solidFill>
                <a:latin typeface="Arial" panose="020B0604020202020204" pitchFamily="34" charset="0"/>
                <a:cs typeface="Arial" panose="020B0604020202020204" pitchFamily="34" charset="0"/>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noProof="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3545" y="9705"/>
            <a:ext cx="5548455" cy="6523979"/>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061" y="5777995"/>
            <a:ext cx="1261723" cy="746137"/>
          </a:xfrm>
          <a:prstGeom prst="rect">
            <a:avLst/>
          </a:prstGeom>
        </p:spPr>
      </p:pic>
    </p:spTree>
    <p:extLst>
      <p:ext uri="{BB962C8B-B14F-4D97-AF65-F5344CB8AC3E}">
        <p14:creationId xmlns:p14="http://schemas.microsoft.com/office/powerpoint/2010/main" val="283150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3718" cy="6858000"/>
          </a:xfrm>
          <a:prstGeom prst="rect">
            <a:avLst/>
          </a:prstGeom>
          <a:solidFill>
            <a:srgbClr val="F2EBDD"/>
          </a:solidFill>
        </p:spPr>
        <p:txBody>
          <a:bodyPr lIns="0" tIns="0" rIns="0" bIns="720000" anchor="ctr" anchorCtr="1"/>
          <a:lstStyle>
            <a:lvl1pPr marL="0" indent="0" algn="ctr">
              <a:buNone/>
              <a:defRPr sz="1999" i="1"/>
            </a:lvl1pPr>
          </a:lstStyle>
          <a:p>
            <a:r>
              <a:rPr lang="nb-NO" noProof="0"/>
              <a:t>Klikk på ikonet for å legge til et bilde</a:t>
            </a:r>
            <a:endParaRPr lang="nn-NO" noProof="0"/>
          </a:p>
        </p:txBody>
      </p:sp>
    </p:spTree>
    <p:extLst>
      <p:ext uri="{BB962C8B-B14F-4D97-AF65-F5344CB8AC3E}">
        <p14:creationId xmlns:p14="http://schemas.microsoft.com/office/powerpoint/2010/main" val="22571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295" y="1782089"/>
            <a:ext cx="5285142" cy="4741379"/>
          </a:xfrm>
          <a:prstGeom prst="rect">
            <a:avLst/>
          </a:prstGeom>
        </p:spPr>
        <p:txBody>
          <a:bodyPr lIns="0" tIns="0" rIns="0" bIns="0"/>
          <a:lstStyle>
            <a:lvl1pPr>
              <a:defRPr sz="2799"/>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4463" y="1782089"/>
            <a:ext cx="5283424" cy="4741379"/>
          </a:xfrm>
          <a:noFill/>
          <a:ln>
            <a:noFill/>
          </a:ln>
        </p:spPr>
        <p:txBody>
          <a:bodyPr bIns="720000" anchor="ctr" anchorCtr="1"/>
          <a:lstStyle>
            <a:lvl1pPr>
              <a:buNone/>
              <a:defRPr sz="1999" i="1">
                <a:ln>
                  <a:noFill/>
                </a:ln>
              </a:defRPr>
            </a:lvl1pPr>
          </a:lstStyle>
          <a:p>
            <a:r>
              <a:rPr lang="nn-NO" noProof="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74701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296" y="1797583"/>
            <a:ext cx="9604486" cy="4741379"/>
          </a:xfrm>
          <a:noFill/>
          <a:ln>
            <a:noFill/>
          </a:ln>
        </p:spPr>
        <p:txBody>
          <a:bodyPr bIns="720000" anchor="ctr" anchorCtr="1"/>
          <a:lstStyle>
            <a:lvl1pPr>
              <a:buNone/>
              <a:defRPr sz="1999" i="1">
                <a:ln>
                  <a:noFill/>
                </a:ln>
              </a:defRPr>
            </a:lvl1pPr>
          </a:lstStyle>
          <a:p>
            <a:r>
              <a:rPr lang="nn-NO" noProof="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418600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704" y="1503637"/>
            <a:ext cx="5179158" cy="3506318"/>
          </a:xfrm>
        </p:spPr>
        <p:txBody>
          <a:bodyPr vert="horz" lIns="0" tIns="0" anchor="t" anchorCtr="0">
            <a:normAutofit/>
          </a:bodyPr>
          <a:lstStyle>
            <a:lvl1pPr marL="0" indent="0" algn="l">
              <a:buNone/>
              <a:defRPr sz="4999" b="1" spc="-150">
                <a:solidFill>
                  <a:srgbClr val="440C1A"/>
                </a:solidFill>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noProof="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704" y="5899305"/>
            <a:ext cx="2849045" cy="624675"/>
          </a:xfrm>
          <a:prstGeom prst="rect">
            <a:avLst/>
          </a:prstGeom>
        </p:spPr>
      </p:pic>
      <p:pic>
        <p:nvPicPr>
          <p:cNvPr id="6" name="Bilde 5" descr="Et bilde som inneholder kart&#10;&#10;Automatisk generert beskrivelse">
            <a:extLst>
              <a:ext uri="{FF2B5EF4-FFF2-40B4-BE49-F238E27FC236}">
                <a16:creationId xmlns:a16="http://schemas.microsoft.com/office/drawing/2014/main" id="{6842CE51-CF55-5C48-A9F4-E6696C8B31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32295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6954" y="505985"/>
            <a:ext cx="10678211" cy="3425786"/>
          </a:xfrm>
          <a:prstGeom prst="rect">
            <a:avLst/>
          </a:prstGeom>
          <a:noFill/>
        </p:spPr>
        <p:txBody>
          <a:bodyPr wrap="square" rtlCol="0">
            <a:spAutoFit/>
          </a:bodyPr>
          <a:lstStyle/>
          <a:p>
            <a:pPr>
              <a:lnSpc>
                <a:spcPts val="12996"/>
              </a:lnSpc>
            </a:pPr>
            <a:r>
              <a:rPr lang="nb-NO" sz="10997" b="1" i="0" spc="-300" noProof="0">
                <a:solidFill>
                  <a:srgbClr val="EB4040"/>
                </a:solidFill>
                <a:latin typeface="Arial" panose="020B0604020202020204" pitchFamily="34" charset="0"/>
                <a:cs typeface="Arial" panose="020B0604020202020204" pitchFamily="34" charset="0"/>
              </a:rPr>
              <a:t>For de mange</a:t>
            </a:r>
          </a:p>
          <a:p>
            <a:pPr>
              <a:lnSpc>
                <a:spcPts val="12996"/>
              </a:lnSpc>
            </a:pPr>
            <a:r>
              <a:rPr lang="nb-NO" sz="10997" b="1" i="0" spc="-300" noProof="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6954" y="5890457"/>
            <a:ext cx="4080607" cy="461558"/>
          </a:xfrm>
          <a:prstGeom prst="rect">
            <a:avLst/>
          </a:prstGeom>
          <a:noFill/>
        </p:spPr>
        <p:txBody>
          <a:bodyPr wrap="square" rtlCol="0">
            <a:spAutoFit/>
          </a:bodyPr>
          <a:lstStyle/>
          <a:p>
            <a:r>
              <a:rPr lang="nb-NO" sz="2399" b="0" i="0" noProof="0" err="1">
                <a:solidFill>
                  <a:srgbClr val="440C1A"/>
                </a:solidFill>
                <a:latin typeface="Arial" panose="020B0604020202020204" pitchFamily="34" charset="0"/>
                <a:cs typeface="Arial" panose="020B0604020202020204" pitchFamily="34" charset="0"/>
              </a:rPr>
              <a:t>sv.no</a:t>
            </a:r>
            <a:r>
              <a:rPr lang="nb-NO" sz="2399" b="0" i="0" noProof="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4134" y="4790276"/>
            <a:ext cx="2640912" cy="1561738"/>
          </a:xfrm>
          <a:prstGeom prst="rect">
            <a:avLst/>
          </a:prstGeom>
        </p:spPr>
      </p:pic>
    </p:spTree>
    <p:extLst>
      <p:ext uri="{BB962C8B-B14F-4D97-AF65-F5344CB8AC3E}">
        <p14:creationId xmlns:p14="http://schemas.microsoft.com/office/powerpoint/2010/main" val="194838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2245" y="0"/>
            <a:ext cx="5549755" cy="6525289"/>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2245" y="0"/>
            <a:ext cx="5549756" cy="6524133"/>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062" y="600004"/>
            <a:ext cx="5647937" cy="2807811"/>
          </a:xfrm>
          <a:prstGeom prst="rect">
            <a:avLst/>
          </a:prstGeom>
          <a:solidFill>
            <a:srgbClr val="253325">
              <a:alpha val="0"/>
            </a:srgbClr>
          </a:solidFill>
        </p:spPr>
        <p:txBody>
          <a:bodyPr wrap="square" lIns="0" anchor="b" anchorCtr="0">
            <a:noAutofit/>
          </a:bodyPr>
          <a:lstStyle>
            <a:lvl1pPr>
              <a:lnSpc>
                <a:spcPts val="7298"/>
              </a:lnSpc>
              <a:defRPr sz="6998" b="1">
                <a:solidFill>
                  <a:srgbClr val="253325"/>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061" y="4570010"/>
            <a:ext cx="5647938" cy="344298"/>
          </a:xfrm>
        </p:spPr>
        <p:txBody>
          <a:bodyPr/>
          <a:lstStyle>
            <a:lvl1pPr>
              <a:buClr>
                <a:srgbClr val="539760"/>
              </a:buClr>
              <a:buNone/>
              <a:defRPr sz="1999"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061" y="5777995"/>
            <a:ext cx="1261723" cy="746137"/>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062" y="3711201"/>
            <a:ext cx="5647938" cy="777149"/>
          </a:xfrm>
        </p:spPr>
        <p:txBody>
          <a:bodyPr wrap="square" lIns="0" anchor="b" anchorCtr="0">
            <a:spAutoFit/>
          </a:bodyPr>
          <a:lstStyle>
            <a:lvl1pPr marL="0" indent="0" algn="l">
              <a:spcBef>
                <a:spcPts val="0"/>
              </a:spcBef>
              <a:buNone/>
              <a:defRPr sz="2799" b="1" i="0" spc="0">
                <a:solidFill>
                  <a:srgbClr val="253325"/>
                </a:solidFill>
                <a:latin typeface="Arial" panose="020B0604020202020204" pitchFamily="34" charset="0"/>
                <a:cs typeface="Arial" panose="020B0604020202020204" pitchFamily="34" charset="0"/>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noProof="0"/>
              <a:t>Legg til tid og sted for foredraget (inntil to linjer)</a:t>
            </a:r>
          </a:p>
        </p:txBody>
      </p:sp>
    </p:spTree>
    <p:extLst>
      <p:ext uri="{BB962C8B-B14F-4D97-AF65-F5344CB8AC3E}">
        <p14:creationId xmlns:p14="http://schemas.microsoft.com/office/powerpoint/2010/main" val="129243374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869"/>
            <a:ext cx="8465920" cy="763023"/>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hasCustomPrompt="1"/>
          </p:nvPr>
        </p:nvSpPr>
        <p:spPr>
          <a:xfrm>
            <a:off x="543868" y="1793661"/>
            <a:ext cx="9595632" cy="4756094"/>
          </a:xfrm>
        </p:spPr>
        <p:txBody>
          <a:bodyPr/>
          <a:lstStyle>
            <a:lvl1pPr>
              <a:buClr>
                <a:srgbClr val="539760"/>
              </a:buClr>
              <a:defRPr>
                <a:solidFill>
                  <a:srgbClr val="253325"/>
                </a:solidFill>
              </a:defRPr>
            </a:lvl1pPr>
            <a:lvl2pPr>
              <a:defRPr>
                <a:solidFill>
                  <a:srgbClr val="253325"/>
                </a:solidFill>
              </a:defRPr>
            </a:lvl2pPr>
            <a:lvl3pPr>
              <a:defRPr sz="2599">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0916" y="529077"/>
            <a:ext cx="2872052" cy="629720"/>
          </a:xfrm>
          <a:prstGeom prst="rect">
            <a:avLst/>
          </a:prstGeom>
        </p:spPr>
      </p:pic>
    </p:spTree>
    <p:extLst>
      <p:ext uri="{BB962C8B-B14F-4D97-AF65-F5344CB8AC3E}">
        <p14:creationId xmlns:p14="http://schemas.microsoft.com/office/powerpoint/2010/main" val="359325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763" y="8398"/>
            <a:ext cx="11707751" cy="4056261"/>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763" y="5761277"/>
            <a:ext cx="9554770" cy="387708"/>
          </a:xfrm>
        </p:spPr>
        <p:txBody>
          <a:bodyPr wrap="square" lIns="0">
            <a:spAutoFit/>
          </a:bodyPr>
          <a:lstStyle>
            <a:lvl1pPr marL="0" indent="0" algn="l">
              <a:buNone/>
              <a:defRPr sz="2799" b="1" i="0" spc="0">
                <a:solidFill>
                  <a:srgbClr val="F2EBDD"/>
                </a:solidFill>
                <a:latin typeface="Arial" panose="020B0604020202020204" pitchFamily="34" charset="0"/>
                <a:cs typeface="Arial" panose="020B0604020202020204" pitchFamily="34" charset="0"/>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noProof="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763" y="6182226"/>
            <a:ext cx="9554770" cy="333798"/>
          </a:xfrm>
        </p:spPr>
        <p:txBody>
          <a:bodyPr anchor="b" anchorCtr="0"/>
          <a:lstStyle>
            <a:lvl1pPr>
              <a:buClr>
                <a:srgbClr val="539760"/>
              </a:buClr>
              <a:buNone/>
              <a:defRPr sz="1999"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763" y="11716"/>
            <a:ext cx="11706060" cy="4056569"/>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763" y="3873905"/>
            <a:ext cx="11704236" cy="1871874"/>
          </a:xfrm>
          <a:prstGeom prst="rect">
            <a:avLst/>
          </a:prstGeom>
          <a:solidFill>
            <a:srgbClr val="253325">
              <a:alpha val="0"/>
            </a:srgbClr>
          </a:solidFill>
        </p:spPr>
        <p:txBody>
          <a:bodyPr wrap="square" lIns="0" anchor="t" anchorCtr="0">
            <a:noAutofit/>
          </a:bodyPr>
          <a:lstStyle>
            <a:lvl1pPr>
              <a:lnSpc>
                <a:spcPts val="7298"/>
              </a:lnSpc>
              <a:defRPr sz="6998" b="1" spc="0">
                <a:solidFill>
                  <a:srgbClr val="F2EBDD"/>
                </a:solidFill>
              </a:defRPr>
            </a:lvl1pPr>
          </a:lstStyle>
          <a:p>
            <a:r>
              <a:rPr lang="nb-NO" noProof="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2514" y="5769886"/>
            <a:ext cx="1261723" cy="746137"/>
          </a:xfrm>
          <a:prstGeom prst="rect">
            <a:avLst/>
          </a:prstGeom>
        </p:spPr>
      </p:pic>
    </p:spTree>
    <p:extLst>
      <p:ext uri="{BB962C8B-B14F-4D97-AF65-F5344CB8AC3E}">
        <p14:creationId xmlns:p14="http://schemas.microsoft.com/office/powerpoint/2010/main" val="267744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39197" y="536058"/>
            <a:ext cx="2933974" cy="643296"/>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295" y="1793662"/>
            <a:ext cx="9650774" cy="4732950"/>
          </a:xfrm>
        </p:spPr>
        <p:txBody>
          <a:bodyPr/>
          <a:lstStyle>
            <a:lvl1pPr>
              <a:defRPr>
                <a:solidFill>
                  <a:srgbClr val="F2EBDD"/>
                </a:solidFill>
              </a:defRPr>
            </a:lvl1pPr>
            <a:lvl2pPr>
              <a:defRPr>
                <a:solidFill>
                  <a:srgbClr val="F2EBDD"/>
                </a:solidFill>
              </a:defRPr>
            </a:lvl2pPr>
            <a:lvl3pPr>
              <a:defRPr sz="2599">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869"/>
            <a:ext cx="8465921" cy="763023"/>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244948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763" y="8398"/>
            <a:ext cx="11707751" cy="4056261"/>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248" y="-4111"/>
            <a:ext cx="11707751" cy="4081278"/>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763" y="5761277"/>
            <a:ext cx="9554770" cy="387708"/>
          </a:xfrm>
        </p:spPr>
        <p:txBody>
          <a:bodyPr wrap="square" lIns="0">
            <a:spAutoFit/>
          </a:bodyPr>
          <a:lstStyle>
            <a:lvl1pPr marL="0" indent="0" algn="l">
              <a:buNone/>
              <a:defRPr sz="2799" b="1" i="0" spc="0">
                <a:solidFill>
                  <a:srgbClr val="EFEFEF"/>
                </a:solidFill>
                <a:latin typeface="Arial" panose="020B0604020202020204" pitchFamily="34" charset="0"/>
                <a:cs typeface="Arial" panose="020B0604020202020204" pitchFamily="34" charset="0"/>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noProof="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763" y="6182226"/>
            <a:ext cx="9554770" cy="333798"/>
          </a:xfrm>
        </p:spPr>
        <p:txBody>
          <a:bodyPr anchor="b" anchorCtr="0"/>
          <a:lstStyle>
            <a:lvl1pPr>
              <a:buClr>
                <a:srgbClr val="539760"/>
              </a:buClr>
              <a:buNone/>
              <a:defRPr sz="1999"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763" y="3873905"/>
            <a:ext cx="11704236" cy="1871874"/>
          </a:xfrm>
          <a:prstGeom prst="rect">
            <a:avLst/>
          </a:prstGeom>
          <a:solidFill>
            <a:srgbClr val="253325">
              <a:alpha val="0"/>
            </a:srgbClr>
          </a:solidFill>
        </p:spPr>
        <p:txBody>
          <a:bodyPr wrap="square" lIns="0" anchor="t" anchorCtr="0">
            <a:noAutofit/>
          </a:bodyPr>
          <a:lstStyle>
            <a:lvl1pPr>
              <a:lnSpc>
                <a:spcPts val="7298"/>
              </a:lnSpc>
              <a:defRPr sz="6998" b="1" spc="0">
                <a:solidFill>
                  <a:srgbClr val="EFEFEF"/>
                </a:solidFill>
              </a:defRPr>
            </a:lvl1pPr>
          </a:lstStyle>
          <a:p>
            <a:r>
              <a:rPr lang="nb-NO" noProof="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2514" y="5769886"/>
            <a:ext cx="1261723" cy="746137"/>
          </a:xfrm>
          <a:prstGeom prst="rect">
            <a:avLst/>
          </a:prstGeom>
        </p:spPr>
      </p:pic>
    </p:spTree>
    <p:extLst>
      <p:ext uri="{BB962C8B-B14F-4D97-AF65-F5344CB8AC3E}">
        <p14:creationId xmlns:p14="http://schemas.microsoft.com/office/powerpoint/2010/main" val="89904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295" y="1782088"/>
            <a:ext cx="9662345" cy="4732950"/>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599">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12090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869"/>
            <a:ext cx="8465921" cy="763023"/>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2541" y="527998"/>
            <a:ext cx="2870800" cy="629445"/>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295" y="1782088"/>
            <a:ext cx="9650774" cy="4732950"/>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179621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nhald lys rau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295" y="1782088"/>
            <a:ext cx="9662345" cy="4732950"/>
          </a:xfrm>
        </p:spPr>
        <p:txBody>
          <a:bodyPr/>
          <a:lstStyle>
            <a:lvl1pPr>
              <a:defRPr b="0" i="0">
                <a:solidFill>
                  <a:srgbClr val="440C1A"/>
                </a:solidFill>
                <a:latin typeface="Degular Text" pitchFamily="8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0" y="483869"/>
            <a:ext cx="8465922" cy="894039"/>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49995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062" y="600004"/>
            <a:ext cx="5647937" cy="2807811"/>
          </a:xfrm>
          <a:prstGeom prst="rect">
            <a:avLst/>
          </a:prstGeom>
          <a:solidFill>
            <a:srgbClr val="253325">
              <a:alpha val="0"/>
            </a:srgbClr>
          </a:solidFill>
        </p:spPr>
        <p:txBody>
          <a:bodyPr wrap="square" lIns="0" anchor="b" anchorCtr="0">
            <a:noAutofit/>
          </a:bodyPr>
          <a:lstStyle>
            <a:lvl1pPr>
              <a:lnSpc>
                <a:spcPts val="7298"/>
              </a:lnSpc>
              <a:defRPr sz="7798"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061" y="4570010"/>
            <a:ext cx="5647938" cy="344298"/>
          </a:xfrm>
        </p:spPr>
        <p:txBody>
          <a:bodyPr/>
          <a:lstStyle>
            <a:lvl1pPr>
              <a:buClr>
                <a:srgbClr val="539760"/>
              </a:buClr>
              <a:buNone/>
              <a:defRPr sz="1999"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a:t>
            </a:r>
            <a:r>
              <a:rPr lang="nn-NO" noProof="0" err="1"/>
              <a:t>navn</a:t>
            </a:r>
            <a:r>
              <a:rPr lang="nn-NO" noProof="0"/>
              <a:t> på </a:t>
            </a:r>
            <a:r>
              <a:rPr lang="nn-NO" noProof="0" err="1"/>
              <a:t>kursholder</a:t>
            </a:r>
            <a:r>
              <a:rPr lang="nn-NO" noProof="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061" y="5777995"/>
            <a:ext cx="1261723" cy="746137"/>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062" y="3711201"/>
            <a:ext cx="5647938" cy="777149"/>
          </a:xfrm>
        </p:spPr>
        <p:txBody>
          <a:bodyPr wrap="square" lIns="0" anchor="b" anchorCtr="0">
            <a:spAutoFit/>
          </a:bodyPr>
          <a:lstStyle>
            <a:lvl1pPr marL="0" indent="0" algn="l">
              <a:spcBef>
                <a:spcPts val="0"/>
              </a:spcBef>
              <a:buNone/>
              <a:defRPr sz="2799" b="1" i="0" spc="0">
                <a:solidFill>
                  <a:schemeClr val="bg1"/>
                </a:solidFill>
                <a:latin typeface="Arial" panose="020B0604020202020204" pitchFamily="34" charset="0"/>
                <a:cs typeface="Arial" panose="020B0604020202020204" pitchFamily="34" charset="0"/>
              </a:defRPr>
            </a:lvl1pPr>
            <a:lvl2pPr marL="457085" indent="0" algn="ctr">
              <a:buNone/>
              <a:defRPr sz="1999"/>
            </a:lvl2pPr>
            <a:lvl3pPr marL="914171" indent="0" algn="ctr">
              <a:buNone/>
              <a:defRPr sz="1799"/>
            </a:lvl3pPr>
            <a:lvl4pPr marL="1371257" indent="0" algn="ctr">
              <a:buNone/>
              <a:defRPr sz="1600"/>
            </a:lvl4pPr>
            <a:lvl5pPr marL="1828342" indent="0" algn="ctr">
              <a:buNone/>
              <a:defRPr sz="1600"/>
            </a:lvl5pPr>
            <a:lvl6pPr marL="2285428" indent="0" algn="ctr">
              <a:buNone/>
              <a:defRPr sz="1600"/>
            </a:lvl6pPr>
            <a:lvl7pPr marL="2742515" indent="0" algn="ctr">
              <a:buNone/>
              <a:defRPr sz="1600"/>
            </a:lvl7pPr>
            <a:lvl8pPr marL="3199599" indent="0" algn="ctr">
              <a:buNone/>
              <a:defRPr sz="1600"/>
            </a:lvl8pPr>
            <a:lvl9pPr marL="3656685" indent="0" algn="ctr">
              <a:buNone/>
              <a:defRPr sz="1600"/>
            </a:lvl9pPr>
          </a:lstStyle>
          <a:p>
            <a:r>
              <a:rPr lang="nb-NO"/>
              <a:t>Legg til tid og sted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2245" y="1"/>
            <a:ext cx="5549756" cy="6524132"/>
          </a:xfrm>
          <a:prstGeom prst="rect">
            <a:avLst/>
          </a:prstGeom>
        </p:spPr>
      </p:pic>
    </p:spTree>
    <p:extLst>
      <p:ext uri="{BB962C8B-B14F-4D97-AF65-F5344CB8AC3E}">
        <p14:creationId xmlns:p14="http://schemas.microsoft.com/office/powerpoint/2010/main" val="89858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2155" y="1782089"/>
            <a:ext cx="4739846" cy="4741379"/>
          </a:xfrm>
          <a:prstGeom prst="rect">
            <a:avLst/>
          </a:prstGeom>
          <a:solidFill>
            <a:srgbClr val="F2EBDD"/>
          </a:solidFill>
        </p:spPr>
        <p:txBody>
          <a:bodyPr lIns="0" tIns="0" rIns="0" bIns="720000" anchor="ctr" anchorCtr="1"/>
          <a:lstStyle>
            <a:lvl1pPr marL="0" indent="0" algn="ctr">
              <a:buNone/>
              <a:defRPr sz="1999"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451296" y="1782089"/>
            <a:ext cx="6190843" cy="4741379"/>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59956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 y="1246894"/>
            <a:ext cx="5149392" cy="5279717"/>
          </a:xfrm>
          <a:prstGeom prst="rect">
            <a:avLst/>
          </a:prstGeom>
          <a:solidFill>
            <a:srgbClr val="F2EBDD"/>
          </a:solidFill>
        </p:spPr>
        <p:txBody>
          <a:bodyPr vert="horz" lIns="0" tIns="0" rIns="0" bIns="720000" anchor="ctr" anchorCtr="1">
            <a:normAutofit/>
          </a:bodyPr>
          <a:lstStyle>
            <a:lvl1pPr marL="0" indent="0" algn="ctr">
              <a:buNone/>
              <a:defRPr sz="1999" i="1"/>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5554401" y="2634102"/>
            <a:ext cx="6302693" cy="3892508"/>
          </a:xfrm>
          <a:prstGeom prst="rect">
            <a:avLst/>
          </a:prstGeom>
        </p:spPr>
        <p:txBody>
          <a:bodyPr lIns="0" tIns="0" rIns="0" bIns="0"/>
          <a:lstStyle>
            <a:lvl1pPr>
              <a:defRPr sz="2799"/>
            </a:lvl1pPr>
          </a:lstStyle>
          <a:p>
            <a:pPr lvl="0"/>
            <a:r>
              <a:rPr lang="nb-NO"/>
              <a:t>Klikk for å legge til tekst</a:t>
            </a:r>
          </a:p>
        </p:txBody>
      </p:sp>
      <p:sp>
        <p:nvSpPr>
          <p:cNvPr id="8" name="Plassholder for tekst 7"/>
          <p:cNvSpPr>
            <a:spLocks noGrp="1"/>
          </p:cNvSpPr>
          <p:nvPr>
            <p:ph type="body" sz="quarter" idx="15" hasCustomPrompt="1"/>
          </p:nvPr>
        </p:nvSpPr>
        <p:spPr>
          <a:xfrm>
            <a:off x="5554401" y="1611312"/>
            <a:ext cx="6302693" cy="417261"/>
          </a:xfrm>
        </p:spPr>
        <p:txBody>
          <a:bodyPr wrap="square">
            <a:spAutoFit/>
          </a:bodyPr>
          <a:lstStyle>
            <a:lvl1pPr marL="0" indent="0">
              <a:buNone/>
              <a:defRPr sz="2999"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08378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20" y="1782089"/>
            <a:ext cx="9824349" cy="4732950"/>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325466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179" y="1733017"/>
            <a:ext cx="5519687" cy="389440"/>
          </a:xfrm>
        </p:spPr>
        <p:txBody>
          <a:bodyPr anchor="t">
            <a:spAutoFit/>
          </a:bodyPr>
          <a:lstStyle>
            <a:lvl1pPr marL="0" indent="0">
              <a:buNone/>
              <a:defRPr sz="2799" b="1" i="0" spc="0">
                <a:latin typeface="Arial" panose="020B0604020202020204" pitchFamily="34" charset="0"/>
                <a:cs typeface="Arial" panose="020B0604020202020204" pitchFamily="34" charset="0"/>
              </a:defRPr>
            </a:lvl1pPr>
            <a:lvl2pPr marL="457085" indent="0">
              <a:buNone/>
              <a:defRPr sz="1999" b="1"/>
            </a:lvl2pPr>
            <a:lvl3pPr marL="914171" indent="0">
              <a:buNone/>
              <a:defRPr sz="1799" b="1"/>
            </a:lvl3pPr>
            <a:lvl4pPr marL="1371257" indent="0">
              <a:buNone/>
              <a:defRPr sz="1600" b="1"/>
            </a:lvl4pPr>
            <a:lvl5pPr marL="1828342" indent="0">
              <a:buNone/>
              <a:defRPr sz="1600" b="1"/>
            </a:lvl5pPr>
            <a:lvl6pPr marL="2285428" indent="0">
              <a:buNone/>
              <a:defRPr sz="1600" b="1"/>
            </a:lvl6pPr>
            <a:lvl7pPr marL="2742515" indent="0">
              <a:buNone/>
              <a:defRPr sz="1600" b="1"/>
            </a:lvl7pPr>
            <a:lvl8pPr marL="3199599" indent="0">
              <a:buNone/>
              <a:defRPr sz="1600" b="1"/>
            </a:lvl8pPr>
            <a:lvl9pPr marL="3656685"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180" y="2696278"/>
            <a:ext cx="5519686" cy="3830333"/>
          </a:xfrm>
        </p:spPr>
        <p:txBody>
          <a:bodyPr/>
          <a:lstStyle>
            <a:lvl1pPr>
              <a:defRPr sz="2799">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399133" y="2696277"/>
            <a:ext cx="5519688" cy="3830333"/>
          </a:xfrm>
        </p:spPr>
        <p:txBody>
          <a:bodyPr/>
          <a:lstStyle>
            <a:lvl1pPr>
              <a:defRPr sz="2799">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399133" y="1733017"/>
            <a:ext cx="5519687" cy="389440"/>
          </a:xfrm>
        </p:spPr>
        <p:txBody>
          <a:bodyPr anchor="t">
            <a:spAutoFit/>
          </a:bodyPr>
          <a:lstStyle>
            <a:lvl1pPr marL="0" indent="0">
              <a:buNone/>
              <a:defRPr lang="nb-NO" sz="2799" b="1" i="0" kern="1200" spc="0" dirty="0">
                <a:solidFill>
                  <a:srgbClr val="440C1A"/>
                </a:solidFill>
                <a:latin typeface="Arial" panose="020B0604020202020204" pitchFamily="34" charset="0"/>
                <a:ea typeface="+mn-ea"/>
                <a:cs typeface="Arial" panose="020B0604020202020204" pitchFamily="34" charset="0"/>
              </a:defRPr>
            </a:lvl1pPr>
            <a:lvl2pPr marL="457085" indent="0">
              <a:buNone/>
              <a:defRPr sz="1999" b="1"/>
            </a:lvl2pPr>
            <a:lvl3pPr marL="914171" indent="0">
              <a:buNone/>
              <a:defRPr sz="1799" b="1"/>
            </a:lvl3pPr>
            <a:lvl4pPr marL="1371257" indent="0">
              <a:buNone/>
              <a:defRPr sz="1600" b="1"/>
            </a:lvl4pPr>
            <a:lvl5pPr marL="1828342" indent="0">
              <a:buNone/>
              <a:defRPr sz="1600" b="1"/>
            </a:lvl5pPr>
            <a:lvl6pPr marL="2285428" indent="0">
              <a:buNone/>
              <a:defRPr sz="1600" b="1"/>
            </a:lvl6pPr>
            <a:lvl7pPr marL="2742515" indent="0">
              <a:buNone/>
              <a:defRPr sz="1600" b="1"/>
            </a:lvl7pPr>
            <a:lvl8pPr marL="3199599" indent="0">
              <a:buNone/>
              <a:defRPr sz="1600" b="1"/>
            </a:lvl8pPr>
            <a:lvl9pPr marL="3656685" indent="0">
              <a:buNone/>
              <a:defRPr sz="1600" b="1"/>
            </a:lvl9pPr>
          </a:lstStyle>
          <a:p>
            <a:pPr marL="0" lvl="0" indent="0" algn="l" defTabSz="914171"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45235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21" y="1782089"/>
            <a:ext cx="5457287" cy="4732950"/>
          </a:xfrm>
        </p:spPr>
        <p:txBody>
          <a:bodyPr/>
          <a:lstStyle>
            <a:lvl1pPr>
              <a:defRPr sz="2799">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6992" y="1782089"/>
            <a:ext cx="5457287" cy="4732950"/>
          </a:xfrm>
        </p:spPr>
        <p:txBody>
          <a:bodyPr/>
          <a:lstStyle>
            <a:lvl1pPr>
              <a:defRPr sz="2799">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64933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2163" y="1708089"/>
            <a:ext cx="5013758" cy="4838695"/>
          </a:xfrm>
          <a:prstGeom prst="rect">
            <a:avLst/>
          </a:prstGeom>
          <a:solidFill>
            <a:srgbClr val="F2EBDD"/>
          </a:solidFill>
        </p:spPr>
        <p:txBody>
          <a:bodyPr lIns="0" tIns="0" rIns="0" bIns="720000" anchor="ctr" anchorCtr="1"/>
          <a:lstStyle>
            <a:lvl1pPr marL="0" indent="0" algn="ctr">
              <a:buNone/>
              <a:defRPr sz="1999" i="1"/>
            </a:lvl1pPr>
          </a:lstStyle>
          <a:p>
            <a:r>
              <a:rPr lang="nb-NO" noProof="0"/>
              <a:t>Klikk på ikonet for å legge til et bilde</a:t>
            </a:r>
            <a:endParaRPr lang="nn-NO" noProof="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602107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044" y="1793375"/>
            <a:ext cx="10137956" cy="4741379"/>
          </a:xfrm>
          <a:prstGeom prst="rect">
            <a:avLst/>
          </a:prstGeom>
          <a:solidFill>
            <a:srgbClr val="F2EBDD"/>
          </a:solidFill>
        </p:spPr>
        <p:txBody>
          <a:bodyPr lIns="0" tIns="0" rIns="0" bIns="720000" anchor="ctr" anchorCtr="1"/>
          <a:lstStyle>
            <a:lvl1pPr marL="0" indent="0" algn="ctr">
              <a:buNone/>
              <a:defRPr sz="1999" i="1"/>
            </a:lvl1pPr>
          </a:lstStyle>
          <a:p>
            <a:r>
              <a:rPr lang="nb-NO" noProof="0"/>
              <a:t>Klikk på ikonet for å legge til et bilde</a:t>
            </a:r>
            <a:endParaRPr lang="nn-NO" noProof="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0" y="483869"/>
            <a:ext cx="8465922" cy="763023"/>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45631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0" y="483870"/>
            <a:ext cx="8465922" cy="763874"/>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295" y="1782089"/>
            <a:ext cx="9650773" cy="466449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4449" y="6446580"/>
            <a:ext cx="846221" cy="184666"/>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15.08.2024</a:t>
            </a:fld>
            <a:endParaRPr lang="nb-NO" noProof="0"/>
          </a:p>
        </p:txBody>
      </p:sp>
      <p:sp>
        <p:nvSpPr>
          <p:cNvPr id="6" name="Plassholder for lysbildenummer 5"/>
          <p:cNvSpPr>
            <a:spLocks noGrp="1"/>
          </p:cNvSpPr>
          <p:nvPr>
            <p:ph type="sldNum" sz="quarter" idx="4"/>
          </p:nvPr>
        </p:nvSpPr>
        <p:spPr>
          <a:xfrm>
            <a:off x="11588591" y="6446581"/>
            <a:ext cx="308812" cy="184666"/>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783418" y="526126"/>
            <a:ext cx="2849045" cy="624675"/>
          </a:xfrm>
          <a:prstGeom prst="rect">
            <a:avLst/>
          </a:prstGeom>
        </p:spPr>
      </p:pic>
    </p:spTree>
    <p:extLst>
      <p:ext uri="{BB962C8B-B14F-4D97-AF65-F5344CB8AC3E}">
        <p14:creationId xmlns:p14="http://schemas.microsoft.com/office/powerpoint/2010/main" val="39208037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6" r:id="rId22"/>
  </p:sldLayoutIdLst>
  <p:txStyles>
    <p:titleStyle>
      <a:lvl1pPr algn="l" defTabSz="914171" rtl="0" eaLnBrk="1" latinLnBrk="0" hangingPunct="1">
        <a:lnSpc>
          <a:spcPct val="90000"/>
        </a:lnSpc>
        <a:spcBef>
          <a:spcPct val="0"/>
        </a:spcBef>
        <a:buNone/>
        <a:defRPr sz="3799" b="1" i="0" kern="1200" spc="0">
          <a:solidFill>
            <a:srgbClr val="F2EBDD"/>
          </a:solidFill>
          <a:latin typeface="Arial" panose="020B0604020202020204" pitchFamily="34" charset="0"/>
          <a:ea typeface="+mj-ea"/>
          <a:cs typeface="Arial" panose="020B0604020202020204" pitchFamily="34" charset="0"/>
        </a:defRPr>
      </a:lvl1pPr>
    </p:titleStyle>
    <p:bodyStyle>
      <a:lvl1pPr marL="251949" indent="-251949" algn="l" defTabSz="914171" rtl="0" eaLnBrk="1" latinLnBrk="0" hangingPunct="1">
        <a:lnSpc>
          <a:spcPct val="90000"/>
        </a:lnSpc>
        <a:spcBef>
          <a:spcPts val="1000"/>
        </a:spcBef>
        <a:spcAft>
          <a:spcPts val="500"/>
        </a:spcAft>
        <a:buClr>
          <a:srgbClr val="EB4040"/>
        </a:buClr>
        <a:buFont typeface="Calibri" panose="020F0502020204030204" pitchFamily="34" charset="0"/>
        <a:buChar char="•"/>
        <a:defRPr sz="2799" b="0" i="0" kern="1200">
          <a:solidFill>
            <a:srgbClr val="440C1A"/>
          </a:solidFill>
          <a:latin typeface="Arial" panose="020B0604020202020204" pitchFamily="34" charset="0"/>
          <a:ea typeface="+mn-ea"/>
          <a:cs typeface="Arial" panose="020B0604020202020204" pitchFamily="34" charset="0"/>
        </a:defRPr>
      </a:lvl1pPr>
      <a:lvl2pPr marL="431913" indent="-215956" algn="l" defTabSz="914171" rtl="0" eaLnBrk="1" latinLnBrk="0" hangingPunct="1">
        <a:lnSpc>
          <a:spcPct val="90000"/>
        </a:lnSpc>
        <a:spcBef>
          <a:spcPts val="500"/>
        </a:spcBef>
        <a:spcAft>
          <a:spcPts val="500"/>
        </a:spcAft>
        <a:buFont typeface="Calibri" panose="020F0502020204030204" pitchFamily="34" charset="0"/>
        <a:buChar char="-"/>
        <a:defRPr sz="2799" b="0" i="0" kern="1200">
          <a:solidFill>
            <a:srgbClr val="440C1A"/>
          </a:solidFill>
          <a:latin typeface="Arial" panose="020B0604020202020204" pitchFamily="34" charset="0"/>
          <a:ea typeface="+mn-ea"/>
          <a:cs typeface="Arial" panose="020B0604020202020204" pitchFamily="34" charset="0"/>
        </a:defRPr>
      </a:lvl2pPr>
      <a:lvl3pPr marL="647871" indent="-215956" algn="l" defTabSz="914171" rtl="0" eaLnBrk="1" latinLnBrk="0" hangingPunct="1">
        <a:lnSpc>
          <a:spcPct val="90000"/>
        </a:lnSpc>
        <a:spcBef>
          <a:spcPts val="500"/>
        </a:spcBef>
        <a:spcAft>
          <a:spcPts val="500"/>
        </a:spcAft>
        <a:buFont typeface="Calibri" panose="020F0502020204030204" pitchFamily="34" charset="0"/>
        <a:buChar char="-"/>
        <a:defRPr sz="2699" b="0" i="0" kern="1200">
          <a:solidFill>
            <a:srgbClr val="440C1A"/>
          </a:solidFill>
          <a:latin typeface="Arial" panose="020B0604020202020204" pitchFamily="34" charset="0"/>
          <a:ea typeface="+mn-ea"/>
          <a:cs typeface="Arial" panose="020B0604020202020204" pitchFamily="34" charset="0"/>
        </a:defRPr>
      </a:lvl3pPr>
      <a:lvl4pPr marL="863827" indent="-215956" algn="l" defTabSz="914171" rtl="0" eaLnBrk="1" latinLnBrk="0" hangingPunct="1">
        <a:lnSpc>
          <a:spcPct val="90000"/>
        </a:lnSpc>
        <a:spcBef>
          <a:spcPts val="500"/>
        </a:spcBef>
        <a:spcAft>
          <a:spcPts val="500"/>
        </a:spcAft>
        <a:buFont typeface="Calibri" panose="020F0502020204030204" pitchFamily="34" charset="0"/>
        <a:buChar char="-"/>
        <a:defRPr sz="2399" b="0" i="0" kern="1200">
          <a:solidFill>
            <a:srgbClr val="440C1A"/>
          </a:solidFill>
          <a:latin typeface="Arial" panose="020B0604020202020204" pitchFamily="34" charset="0"/>
          <a:ea typeface="+mn-ea"/>
          <a:cs typeface="Arial" panose="020B0604020202020204" pitchFamily="34" charset="0"/>
        </a:defRPr>
      </a:lvl4pPr>
      <a:lvl5pPr marL="1079784" indent="-215956" algn="l" defTabSz="914171" rtl="0" eaLnBrk="1" latinLnBrk="0" hangingPunct="1">
        <a:lnSpc>
          <a:spcPct val="90000"/>
        </a:lnSpc>
        <a:spcBef>
          <a:spcPts val="500"/>
        </a:spcBef>
        <a:spcAft>
          <a:spcPts val="500"/>
        </a:spcAft>
        <a:buFont typeface="Calibri" panose="020F0502020204030204" pitchFamily="34" charset="0"/>
        <a:buChar char="-"/>
        <a:defRPr sz="2199" b="0" i="0" kern="1200">
          <a:solidFill>
            <a:srgbClr val="440C1A"/>
          </a:solidFill>
          <a:latin typeface="Arial" panose="020B0604020202020204" pitchFamily="34" charset="0"/>
          <a:ea typeface="+mn-ea"/>
          <a:cs typeface="Arial" panose="020B0604020202020204" pitchFamily="34" charset="0"/>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171" rtl="0" eaLnBrk="1" latinLnBrk="0" hangingPunct="1">
        <a:defRPr sz="1799" kern="1200">
          <a:solidFill>
            <a:schemeClr val="tx1"/>
          </a:solidFill>
          <a:latin typeface="+mn-lt"/>
          <a:ea typeface="+mn-ea"/>
          <a:cs typeface="+mn-cs"/>
        </a:defRPr>
      </a:lvl1pPr>
      <a:lvl2pPr marL="457085"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2" algn="l" defTabSz="914171" rtl="0" eaLnBrk="1" latinLnBrk="0" hangingPunct="1">
        <a:defRPr sz="1799" kern="1200">
          <a:solidFill>
            <a:schemeClr val="tx1"/>
          </a:solidFill>
          <a:latin typeface="+mn-lt"/>
          <a:ea typeface="+mn-ea"/>
          <a:cs typeface="+mn-cs"/>
        </a:defRPr>
      </a:lvl5pPr>
      <a:lvl6pPr marL="2285428"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599" algn="l" defTabSz="914171" rtl="0" eaLnBrk="1" latinLnBrk="0" hangingPunct="1">
        <a:defRPr sz="1799" kern="1200">
          <a:solidFill>
            <a:schemeClr val="tx1"/>
          </a:solidFill>
          <a:latin typeface="+mn-lt"/>
          <a:ea typeface="+mn-ea"/>
          <a:cs typeface="+mn-cs"/>
        </a:defRPr>
      </a:lvl8pPr>
      <a:lvl9pPr marL="3656685" algn="l" defTabSz="914171"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artiportalen.n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sv.no/wp-content/uploads/2024/04/partiregnskapsbegreper-til-ssb-rapport.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v.no/ressursbanken/tillitsvalgt/okonomi-og-administrasjon/partiskat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v.no/ressursbanken/lokallagsressurser/standardvedtekter/"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sv.no/wp-content/uploads/2024/04/mal_okonomiinstruks_lokallag.doc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brreg.no/lag-og-foreninger/veien-til-organisasjonsnummer-for-frivillig-aktivitet/veien-til-organisasjonsnummer-for-frivillig-aktivitet-hvordan-bli-registrer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ctrTitle"/>
          </p:nvPr>
        </p:nvSpPr>
        <p:spPr>
          <a:xfrm>
            <a:off x="448062" y="600004"/>
            <a:ext cx="5838438" cy="2807811"/>
          </a:xfrm>
          <a:prstGeom prst="rect">
            <a:avLst/>
          </a:prstGeom>
        </p:spPr>
        <p:txBody>
          <a:bodyPr anchor="t"/>
          <a:lstStyle/>
          <a:p>
            <a:pPr>
              <a:lnSpc>
                <a:spcPts val="7400"/>
              </a:lnSpc>
            </a:pPr>
            <a:r>
              <a:rPr lang="nb-NO" sz="6000"/>
              <a:t>Økonomi og administrasjon</a:t>
            </a:r>
            <a:endParaRPr sz="6000"/>
          </a:p>
        </p:txBody>
      </p:sp>
      <p:sp>
        <p:nvSpPr>
          <p:cNvPr id="3" name="Undertittel 2">
            <a:extLst>
              <a:ext uri="{FF2B5EF4-FFF2-40B4-BE49-F238E27FC236}">
                <a16:creationId xmlns:a16="http://schemas.microsoft.com/office/drawing/2014/main" id="{032B2B83-1C7A-3B4B-BC81-82D4C7EEA6A4}"/>
              </a:ext>
            </a:extLst>
          </p:cNvPr>
          <p:cNvSpPr>
            <a:spLocks noGrp="1"/>
          </p:cNvSpPr>
          <p:nvPr>
            <p:ph type="subTitle" idx="1"/>
          </p:nvPr>
        </p:nvSpPr>
        <p:spPr>
          <a:xfrm>
            <a:off x="448062" y="4239051"/>
            <a:ext cx="5647938" cy="249299"/>
          </a:xfrm>
        </p:spPr>
        <p:txBody>
          <a:bodyPr/>
          <a:lstStyle/>
          <a:p>
            <a:r>
              <a:rPr lang="en-US" sz="1800" b="1" i="0" u="none" strike="noStrike" baseline="0" dirty="0" err="1">
                <a:solidFill>
                  <a:srgbClr val="F3ECDE"/>
                </a:solidFill>
                <a:latin typeface="Arial-BoldMT"/>
              </a:rPr>
              <a:t>Kurs</a:t>
            </a:r>
            <a:r>
              <a:rPr lang="en-US" sz="1800" b="1" i="0" u="none" strike="noStrike" baseline="0" dirty="0">
                <a:solidFill>
                  <a:srgbClr val="F3ECDE"/>
                </a:solidFill>
                <a:latin typeface="Arial-BoldMT"/>
              </a:rPr>
              <a:t> for </a:t>
            </a:r>
            <a:r>
              <a:rPr lang="en-US" sz="1800" b="1" i="0" u="none" strike="noStrike" baseline="0" dirty="0" err="1">
                <a:solidFill>
                  <a:srgbClr val="F3ECDE"/>
                </a:solidFill>
                <a:latin typeface="Arial-BoldMT"/>
              </a:rPr>
              <a:t>lokallagskasserere</a:t>
            </a:r>
            <a:endParaRPr lang="nn-NO"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sz="half" idx="10"/>
          </p:nvPr>
        </p:nvSpPr>
        <p:spPr>
          <a:xfrm>
            <a:off x="6456992" y="1782089"/>
            <a:ext cx="5457287" cy="4732950"/>
          </a:xfrm>
        </p:spPr>
        <p:txBody>
          <a:bodyPr>
            <a:normAutofit/>
          </a:bodyPr>
          <a:lstStyle/>
          <a:p>
            <a:pPr marL="239470" indent="-239470" defTabSz="868895">
              <a:spcBef>
                <a:spcPts val="900"/>
              </a:spcBef>
              <a:buClr>
                <a:schemeClr val="accent1"/>
              </a:buClr>
              <a:defRPr sz="2600"/>
            </a:pPr>
            <a:endParaRPr lang="nb-NO" sz="2800"/>
          </a:p>
          <a:p>
            <a:pPr marL="239470" indent="-239470" defTabSz="868895">
              <a:spcBef>
                <a:spcPts val="900"/>
              </a:spcBef>
              <a:buClr>
                <a:schemeClr val="accent1"/>
              </a:buClr>
              <a:defRPr sz="2600"/>
            </a:pPr>
            <a:r>
              <a:rPr lang="nb-NO" sz="2800"/>
              <a:t>Må oppdateres etter årsmøtet</a:t>
            </a:r>
          </a:p>
          <a:p>
            <a:pPr marL="239470" indent="-239470" defTabSz="868895">
              <a:spcBef>
                <a:spcPts val="900"/>
              </a:spcBef>
              <a:buClr>
                <a:schemeClr val="accent1"/>
              </a:buClr>
              <a:defRPr sz="2600"/>
            </a:pPr>
            <a:r>
              <a:rPr lang="nb-NO" sz="2800"/>
              <a:t>Riktig lokallagskonto </a:t>
            </a:r>
            <a:r>
              <a:rPr lang="nb-NO" sz="2400"/>
              <a:t>(for overføring av medlemskontingent)</a:t>
            </a:r>
          </a:p>
          <a:p>
            <a:pPr marL="239470" indent="-239470" defTabSz="868895">
              <a:spcBef>
                <a:spcPts val="900"/>
              </a:spcBef>
              <a:buClr>
                <a:schemeClr val="accent1"/>
              </a:buClr>
              <a:defRPr sz="2600"/>
            </a:pPr>
            <a:r>
              <a:rPr lang="nb-NO" sz="2800"/>
              <a:t>Kontaktinformasjon til lagets tillitsvalgte</a:t>
            </a:r>
          </a:p>
        </p:txBody>
      </p:sp>
      <p:sp>
        <p:nvSpPr>
          <p:cNvPr id="202" name="Shape 202"/>
          <p:cNvSpPr>
            <a:spLocks noGrp="1"/>
          </p:cNvSpPr>
          <p:nvPr>
            <p:ph type="title"/>
          </p:nvPr>
        </p:nvSpPr>
        <p:spPr>
          <a:xfrm>
            <a:off x="0" y="483869"/>
            <a:ext cx="8465922" cy="763023"/>
          </a:xfrm>
        </p:spPr>
        <p:txBody>
          <a:bodyPr anchor="ctr">
            <a:normAutofit fontScale="90000"/>
          </a:bodyPr>
          <a:lstStyle/>
          <a:p>
            <a:r>
              <a:rPr lang="nb-NO" err="1"/>
              <a:t>Hypersys</a:t>
            </a:r>
            <a:r>
              <a:rPr lang="nb-NO"/>
              <a:t> – </a:t>
            </a:r>
            <a:r>
              <a:rPr lang="nb-NO" sz="3600"/>
              <a:t>SVs organisasjonsregister</a:t>
            </a:r>
            <a:endParaRPr sz="3600"/>
          </a:p>
        </p:txBody>
      </p:sp>
      <p:pic>
        <p:nvPicPr>
          <p:cNvPr id="3" name="Bilde 2">
            <a:extLst>
              <a:ext uri="{FF2B5EF4-FFF2-40B4-BE49-F238E27FC236}">
                <a16:creationId xmlns:a16="http://schemas.microsoft.com/office/drawing/2014/main" id="{270B4534-1304-FD2F-F8FF-BFF955BF8AFA}"/>
              </a:ext>
            </a:extLst>
          </p:cNvPr>
          <p:cNvPicPr>
            <a:picLocks noChangeAspect="1"/>
          </p:cNvPicPr>
          <p:nvPr/>
        </p:nvPicPr>
        <p:blipFill>
          <a:blip r:embed="rId3"/>
          <a:stretch>
            <a:fillRect/>
          </a:stretch>
        </p:blipFill>
        <p:spPr>
          <a:xfrm>
            <a:off x="1529983" y="1782089"/>
            <a:ext cx="3763760" cy="47329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idx="1"/>
          </p:nvPr>
        </p:nvSpPr>
        <p:spPr>
          <a:xfrm>
            <a:off x="451295" y="2170878"/>
            <a:ext cx="8409833" cy="4344160"/>
          </a:xfrm>
          <a:prstGeom prst="rect">
            <a:avLst/>
          </a:prstGeom>
        </p:spPr>
        <p:txBody>
          <a:bodyPr>
            <a:normAutofit/>
          </a:bodyPr>
          <a:lstStyle/>
          <a:p>
            <a:pPr marL="0" indent="0" defTabSz="850433">
              <a:lnSpc>
                <a:spcPct val="72000"/>
              </a:lnSpc>
              <a:spcBef>
                <a:spcPts val="900"/>
              </a:spcBef>
              <a:buNone/>
              <a:defRPr sz="2046"/>
            </a:pPr>
            <a:r>
              <a:rPr lang="nb-NO" sz="2800" u="sng">
                <a:solidFill>
                  <a:srgbClr val="0563C1"/>
                </a:solidFill>
                <a:uFill>
                  <a:solidFill>
                    <a:srgbClr val="0563C1"/>
                  </a:solidFill>
                </a:uFill>
                <a:hlinkClick r:id="rId3"/>
              </a:rPr>
              <a:t>www.partiportalen.no</a:t>
            </a:r>
            <a:br>
              <a:rPr lang="nb-NO" sz="2800" u="sng">
                <a:solidFill>
                  <a:srgbClr val="0563C1"/>
                </a:solidFill>
                <a:uFill>
                  <a:solidFill>
                    <a:srgbClr val="0563C1"/>
                  </a:solidFill>
                </a:uFill>
              </a:rPr>
            </a:br>
            <a:endParaRPr lang="nb-NO" sz="2800"/>
          </a:p>
          <a:p>
            <a:pPr marL="0" indent="0" defTabSz="850433">
              <a:lnSpc>
                <a:spcPct val="72000"/>
              </a:lnSpc>
              <a:spcBef>
                <a:spcPts val="900"/>
              </a:spcBef>
              <a:buNone/>
              <a:defRPr sz="2046"/>
            </a:pPr>
            <a:r>
              <a:rPr lang="nb-NO" sz="2800" i="1">
                <a:solidFill>
                  <a:srgbClr val="FF0000"/>
                </a:solidFill>
              </a:rPr>
              <a:t>Gjelder ikke bydelslag i Oslo og Bergen</a:t>
            </a:r>
            <a:br>
              <a:rPr lang="nb-NO" sz="2800"/>
            </a:br>
            <a:endParaRPr lang="nb-NO" sz="2800"/>
          </a:p>
          <a:p>
            <a:pPr marL="234383" indent="-234383" defTabSz="850433">
              <a:lnSpc>
                <a:spcPct val="72000"/>
              </a:lnSpc>
              <a:spcBef>
                <a:spcPts val="900"/>
              </a:spcBef>
              <a:defRPr sz="2046"/>
            </a:pPr>
            <a:r>
              <a:rPr lang="nb-NO" sz="2800"/>
              <a:t>Søk statsstøtte én gang i valgperioden</a:t>
            </a:r>
          </a:p>
          <a:p>
            <a:pPr marL="234383" indent="-234383" defTabSz="850433">
              <a:lnSpc>
                <a:spcPct val="72000"/>
              </a:lnSpc>
              <a:spcBef>
                <a:spcPts val="900"/>
              </a:spcBef>
              <a:defRPr sz="2046"/>
            </a:pPr>
            <a:r>
              <a:rPr lang="nb-NO" sz="2800" err="1"/>
              <a:t>Oppdatér</a:t>
            </a:r>
            <a:r>
              <a:rPr lang="nb-NO" sz="2800"/>
              <a:t> og bekreft kontaktinformasjon og disposisjonsrett hvert år</a:t>
            </a:r>
          </a:p>
          <a:p>
            <a:pPr marL="234383" indent="-234383" defTabSz="850433">
              <a:lnSpc>
                <a:spcPct val="72000"/>
              </a:lnSpc>
              <a:spcBef>
                <a:spcPts val="900"/>
              </a:spcBef>
              <a:defRPr sz="2046"/>
            </a:pPr>
            <a:r>
              <a:rPr lang="nb-NO" sz="2800" err="1"/>
              <a:t>Rapportér</a:t>
            </a:r>
            <a:r>
              <a:rPr lang="nb-NO" sz="2800"/>
              <a:t> til SSB innen 1. juni hvert år</a:t>
            </a:r>
          </a:p>
          <a:p>
            <a:pPr marL="234383" indent="-234383" defTabSz="850433">
              <a:lnSpc>
                <a:spcPct val="72000"/>
              </a:lnSpc>
              <a:spcBef>
                <a:spcPts val="900"/>
              </a:spcBef>
              <a:defRPr sz="2046"/>
            </a:pPr>
            <a:r>
              <a:rPr lang="nb-NO" sz="2800"/>
              <a:t>Lag som ikke rapporterer, evt. sender erklæring, innen fristen - kan få avkortet støtte</a:t>
            </a:r>
          </a:p>
        </p:txBody>
      </p:sp>
      <p:sp>
        <p:nvSpPr>
          <p:cNvPr id="207" name="Shape 207"/>
          <p:cNvSpPr>
            <a:spLocks noGrp="1"/>
          </p:cNvSpPr>
          <p:nvPr>
            <p:ph type="title"/>
          </p:nvPr>
        </p:nvSpPr>
        <p:spPr>
          <a:prstGeom prst="rect">
            <a:avLst/>
          </a:prstGeom>
        </p:spPr>
        <p:txBody>
          <a:bodyPr/>
          <a:lstStyle/>
          <a:p>
            <a:r>
              <a:t>P</a:t>
            </a:r>
            <a:r>
              <a:rPr lang="nb-NO" err="1"/>
              <a:t>artiportalen</a:t>
            </a:r>
            <a:endParaRPr/>
          </a:p>
        </p:txBody>
      </p:sp>
      <p:pic>
        <p:nvPicPr>
          <p:cNvPr id="3" name="Bilde 2">
            <a:extLst>
              <a:ext uri="{FF2B5EF4-FFF2-40B4-BE49-F238E27FC236}">
                <a16:creationId xmlns:a16="http://schemas.microsoft.com/office/drawing/2014/main" id="{A55187AA-7045-C3BF-1717-D59E60E3BCAE}"/>
              </a:ext>
            </a:extLst>
          </p:cNvPr>
          <p:cNvPicPr>
            <a:picLocks noChangeAspect="1"/>
          </p:cNvPicPr>
          <p:nvPr/>
        </p:nvPicPr>
        <p:blipFill>
          <a:blip r:embed="rId4"/>
          <a:stretch>
            <a:fillRect/>
          </a:stretch>
        </p:blipFill>
        <p:spPr>
          <a:xfrm rot="5400000">
            <a:off x="7769001" y="3448600"/>
            <a:ext cx="5006177" cy="1126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Budsjettering og regnskapsføring</a:t>
            </a:r>
          </a:p>
        </p:txBody>
      </p:sp>
    </p:spTree>
    <p:extLst>
      <p:ext uri="{BB962C8B-B14F-4D97-AF65-F5344CB8AC3E}">
        <p14:creationId xmlns:p14="http://schemas.microsoft.com/office/powerpoint/2010/main" val="3086651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14.jpeg"/>
          <p:cNvPicPr>
            <a:picLocks noChangeAspect="1"/>
          </p:cNvPicPr>
          <p:nvPr/>
        </p:nvPicPr>
        <p:blipFill rotWithShape="1">
          <a:blip r:embed="rId3"/>
          <a:srcRect t="2387" r="-3" b="22587"/>
          <a:stretch/>
        </p:blipFill>
        <p:spPr>
          <a:xfrm>
            <a:off x="7232071" y="1782089"/>
            <a:ext cx="4097483" cy="4098808"/>
          </a:xfrm>
          <a:prstGeom prst="rect">
            <a:avLst/>
          </a:prstGeom>
          <a:noFill/>
          <a:ln w="12700">
            <a:miter lim="400000"/>
          </a:ln>
        </p:spPr>
      </p:pic>
      <p:sp>
        <p:nvSpPr>
          <p:cNvPr id="183" name="Shape 183"/>
          <p:cNvSpPr>
            <a:spLocks noGrp="1"/>
          </p:cNvSpPr>
          <p:nvPr>
            <p:ph type="body" sz="quarter" idx="14"/>
          </p:nvPr>
        </p:nvSpPr>
        <p:spPr>
          <a:xfrm>
            <a:off x="451296" y="1782089"/>
            <a:ext cx="6190843" cy="4741379"/>
          </a:xfrm>
        </p:spPr>
        <p:txBody>
          <a:bodyPr>
            <a:normAutofit/>
          </a:bodyPr>
          <a:lstStyle/>
          <a:p>
            <a:pPr marL="249504" indent="-249504" defTabSz="905300">
              <a:spcBef>
                <a:spcPts val="500"/>
              </a:spcBef>
              <a:buClr>
                <a:schemeClr val="accent1"/>
              </a:buClr>
              <a:tabLst>
                <a:tab pos="241300" algn="l"/>
              </a:tabLst>
              <a:defRPr sz="2376"/>
            </a:pPr>
            <a:r>
              <a:rPr lang="nb-NO" sz="2800"/>
              <a:t>Budsjettet vedtas av årsmøtet</a:t>
            </a:r>
          </a:p>
          <a:p>
            <a:pPr marL="249504" indent="-249504" defTabSz="905300">
              <a:spcBef>
                <a:spcPts val="500"/>
              </a:spcBef>
              <a:buClr>
                <a:schemeClr val="accent1"/>
              </a:buClr>
              <a:tabLst>
                <a:tab pos="241300" algn="l"/>
              </a:tabLst>
              <a:defRPr sz="2376"/>
            </a:pPr>
            <a:r>
              <a:rPr lang="nb-NO" sz="2800"/>
              <a:t>Et godt budsjett er samkjørt med arbeidsplan</a:t>
            </a:r>
          </a:p>
          <a:p>
            <a:pPr marL="249504" indent="-249504" defTabSz="905300">
              <a:spcBef>
                <a:spcPts val="500"/>
              </a:spcBef>
              <a:buClr>
                <a:schemeClr val="accent1"/>
              </a:buClr>
              <a:tabLst>
                <a:tab pos="241300" algn="l"/>
              </a:tabLst>
              <a:defRPr sz="2376"/>
            </a:pPr>
            <a:r>
              <a:rPr lang="en-GB" sz="2800" err="1"/>
              <a:t>Budsjettet</a:t>
            </a:r>
            <a:r>
              <a:rPr lang="en-GB" sz="2800"/>
              <a:t> </a:t>
            </a:r>
            <a:r>
              <a:rPr lang="en-GB" sz="2800" err="1"/>
              <a:t>skal</a:t>
            </a:r>
            <a:r>
              <a:rPr lang="en-GB" sz="2800"/>
              <a:t> </a:t>
            </a:r>
            <a:r>
              <a:rPr lang="en-GB" sz="2800" err="1"/>
              <a:t>reflektere</a:t>
            </a:r>
            <a:r>
              <a:rPr lang="en-GB" sz="2800"/>
              <a:t> </a:t>
            </a:r>
            <a:r>
              <a:rPr lang="en-GB" sz="2800" err="1"/>
              <a:t>lokallagets</a:t>
            </a:r>
            <a:r>
              <a:rPr lang="en-GB" sz="2800"/>
              <a:t> </a:t>
            </a:r>
            <a:r>
              <a:rPr lang="en-GB" sz="2800" err="1"/>
              <a:t>aktiviteter</a:t>
            </a:r>
            <a:endParaRPr lang="nb-NO" sz="2800"/>
          </a:p>
        </p:txBody>
      </p:sp>
      <p:sp>
        <p:nvSpPr>
          <p:cNvPr id="185" name="Shape 185"/>
          <p:cNvSpPr>
            <a:spLocks noGrp="1"/>
          </p:cNvSpPr>
          <p:nvPr>
            <p:ph type="title"/>
          </p:nvPr>
        </p:nvSpPr>
        <p:spPr>
          <a:xfrm>
            <a:off x="0" y="483869"/>
            <a:ext cx="8465922" cy="763023"/>
          </a:xfrm>
        </p:spPr>
        <p:txBody>
          <a:bodyPr anchor="ctr">
            <a:normAutofit/>
          </a:bodyPr>
          <a:lstStyle/>
          <a:p>
            <a:r>
              <a:t>Budsjettering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idx="1"/>
          </p:nvPr>
        </p:nvSpPr>
        <p:spPr>
          <a:prstGeom prst="rect">
            <a:avLst/>
          </a:prstGeom>
        </p:spPr>
        <p:txBody>
          <a:bodyPr>
            <a:normAutofit/>
          </a:bodyPr>
          <a:lstStyle/>
          <a:p>
            <a:pPr>
              <a:lnSpc>
                <a:spcPct val="100000"/>
              </a:lnSpc>
              <a:spcBef>
                <a:spcPts val="600"/>
              </a:spcBef>
              <a:buClr>
                <a:schemeClr val="accent1"/>
              </a:buClr>
              <a:tabLst>
                <a:tab pos="254000" algn="l"/>
              </a:tabLst>
              <a:defRPr sz="2400"/>
            </a:pPr>
            <a:r>
              <a:rPr lang="nb-NO" sz="2800"/>
              <a:t>Før regnskap gjennom hele året</a:t>
            </a:r>
          </a:p>
          <a:p>
            <a:pPr>
              <a:lnSpc>
                <a:spcPct val="100000"/>
              </a:lnSpc>
              <a:spcBef>
                <a:spcPts val="600"/>
              </a:spcBef>
              <a:buClr>
                <a:schemeClr val="accent1"/>
              </a:buClr>
              <a:tabLst>
                <a:tab pos="254000" algn="l"/>
              </a:tabLst>
              <a:defRPr sz="2400"/>
            </a:pPr>
            <a:r>
              <a:rPr lang="nb-NO" sz="2800"/>
              <a:t>Legg fram for styret en regnskapsrapport, minst halvårlig</a:t>
            </a:r>
          </a:p>
          <a:p>
            <a:pPr>
              <a:lnSpc>
                <a:spcPct val="100000"/>
              </a:lnSpc>
              <a:spcBef>
                <a:spcPts val="600"/>
              </a:spcBef>
              <a:buClr>
                <a:schemeClr val="accent1"/>
              </a:buClr>
              <a:tabLst>
                <a:tab pos="254000" algn="l"/>
              </a:tabLst>
              <a:defRPr sz="2400"/>
            </a:pPr>
            <a:r>
              <a:rPr lang="nb-NO" sz="2800"/>
              <a:t>Sett opp regnskapet på samme måte som budsjettet</a:t>
            </a:r>
          </a:p>
          <a:p>
            <a:pPr>
              <a:lnSpc>
                <a:spcPct val="100000"/>
              </a:lnSpc>
              <a:spcBef>
                <a:spcPts val="600"/>
              </a:spcBef>
              <a:buClr>
                <a:schemeClr val="accent1"/>
              </a:buClr>
              <a:tabLst>
                <a:tab pos="254000" algn="l"/>
              </a:tabLst>
              <a:defRPr sz="2400"/>
            </a:pPr>
            <a:r>
              <a:rPr lang="nb-NO" sz="2800"/>
              <a:t>Hvor/hvem kommer inntektene fra?</a:t>
            </a:r>
          </a:p>
          <a:p>
            <a:pPr lvl="1">
              <a:lnSpc>
                <a:spcPct val="100000"/>
              </a:lnSpc>
              <a:spcBef>
                <a:spcPts val="600"/>
              </a:spcBef>
              <a:buClr>
                <a:schemeClr val="accent1"/>
              </a:buClr>
              <a:tabLst>
                <a:tab pos="254000" algn="l"/>
              </a:tabLst>
              <a:defRPr sz="2400"/>
            </a:pPr>
            <a:r>
              <a:rPr lang="nb-NO" sz="1800"/>
              <a:t>bidrag fra privatpersoner/organisasjoner/kommunestyregruppa/andre)? </a:t>
            </a:r>
          </a:p>
          <a:p>
            <a:pPr>
              <a:lnSpc>
                <a:spcPct val="100000"/>
              </a:lnSpc>
              <a:spcBef>
                <a:spcPts val="600"/>
              </a:spcBef>
              <a:buClr>
                <a:schemeClr val="accent1"/>
              </a:buClr>
              <a:tabLst>
                <a:tab pos="254000" algn="l"/>
              </a:tabLst>
              <a:defRPr sz="2400"/>
            </a:pPr>
            <a:r>
              <a:rPr lang="nb-NO" sz="2800"/>
              <a:t>Så også overføringer mellom partiledd</a:t>
            </a:r>
          </a:p>
          <a:p>
            <a:pPr lvl="1">
              <a:lnSpc>
                <a:spcPct val="100000"/>
              </a:lnSpc>
              <a:spcBef>
                <a:spcPts val="600"/>
              </a:spcBef>
              <a:buClr>
                <a:schemeClr val="accent1"/>
              </a:buClr>
              <a:tabLst>
                <a:tab pos="254000" algn="l"/>
              </a:tabLst>
              <a:defRPr sz="2400"/>
            </a:pPr>
            <a:r>
              <a:rPr lang="nb-NO" sz="1800" err="1"/>
              <a:t>medl.kontingent</a:t>
            </a:r>
            <a:r>
              <a:rPr lang="nb-NO" sz="1800"/>
              <a:t> fra sentralt, til fylkeslaget for årsmøtet, osv.</a:t>
            </a:r>
          </a:p>
          <a:p>
            <a:pPr>
              <a:lnSpc>
                <a:spcPct val="100000"/>
              </a:lnSpc>
              <a:spcBef>
                <a:spcPts val="600"/>
              </a:spcBef>
              <a:buClr>
                <a:schemeClr val="accent1"/>
              </a:buClr>
              <a:tabLst>
                <a:tab pos="254000" algn="l"/>
              </a:tabLst>
              <a:defRPr sz="2400"/>
            </a:pPr>
            <a:r>
              <a:rPr lang="nb-NO" sz="2800"/>
              <a:t>NB om kontantregnskap: bankdato ≠ dato for utlegg</a:t>
            </a:r>
          </a:p>
          <a:p>
            <a:pPr>
              <a:lnSpc>
                <a:spcPct val="100000"/>
              </a:lnSpc>
              <a:spcBef>
                <a:spcPts val="600"/>
              </a:spcBef>
              <a:buClr>
                <a:schemeClr val="accent1"/>
              </a:buClr>
              <a:tabLst>
                <a:tab pos="254000" algn="l"/>
              </a:tabLst>
              <a:defRPr sz="2400"/>
            </a:pPr>
            <a:r>
              <a:rPr lang="nb-NO" sz="2800"/>
              <a:t>Egenkapital = banksaldo 31.12. ekskl. fordringer og gjeld</a:t>
            </a:r>
          </a:p>
        </p:txBody>
      </p:sp>
      <p:sp>
        <p:nvSpPr>
          <p:cNvPr id="190" name="Shape 190"/>
          <p:cNvSpPr>
            <a:spLocks noGrp="1"/>
          </p:cNvSpPr>
          <p:nvPr>
            <p:ph type="title"/>
          </p:nvPr>
        </p:nvSpPr>
        <p:spPr>
          <a:prstGeom prst="rect">
            <a:avLst/>
          </a:prstGeom>
        </p:spPr>
        <p:txBody>
          <a:bodyPr/>
          <a:lstStyle/>
          <a:p>
            <a:r>
              <a:rPr err="1"/>
              <a:t>Regnskap</a:t>
            </a:r>
            <a:r>
              <a:rPr lang="nb-NO" err="1"/>
              <a:t>sføring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p>
            <a:r>
              <a:t> </a:t>
            </a:r>
            <a:r>
              <a:rPr err="1"/>
              <a:t>Verktøy</a:t>
            </a:r>
            <a:endParaRPr/>
          </a:p>
        </p:txBody>
      </p:sp>
      <p:pic>
        <p:nvPicPr>
          <p:cNvPr id="4" name="Bilde 3">
            <a:extLst>
              <a:ext uri="{FF2B5EF4-FFF2-40B4-BE49-F238E27FC236}">
                <a16:creationId xmlns:a16="http://schemas.microsoft.com/office/drawing/2014/main" id="{E5DE3CB4-9FCF-E063-CEEC-60A48AC51012}"/>
              </a:ext>
            </a:extLst>
          </p:cNvPr>
          <p:cNvPicPr>
            <a:picLocks noChangeAspect="1"/>
          </p:cNvPicPr>
          <p:nvPr/>
        </p:nvPicPr>
        <p:blipFill>
          <a:blip r:embed="rId3"/>
          <a:stretch>
            <a:fillRect/>
          </a:stretch>
        </p:blipFill>
        <p:spPr>
          <a:xfrm rot="1634799">
            <a:off x="7239682" y="1896051"/>
            <a:ext cx="4240982" cy="3426864"/>
          </a:xfrm>
          <a:prstGeom prst="rect">
            <a:avLst/>
          </a:prstGeom>
        </p:spPr>
      </p:pic>
      <p:pic>
        <p:nvPicPr>
          <p:cNvPr id="6" name="Bilde 5">
            <a:extLst>
              <a:ext uri="{FF2B5EF4-FFF2-40B4-BE49-F238E27FC236}">
                <a16:creationId xmlns:a16="http://schemas.microsoft.com/office/drawing/2014/main" id="{0DAC657E-CCA8-65A5-3E1B-BA6C6333D611}"/>
              </a:ext>
            </a:extLst>
          </p:cNvPr>
          <p:cNvPicPr>
            <a:picLocks noChangeAspect="1"/>
          </p:cNvPicPr>
          <p:nvPr/>
        </p:nvPicPr>
        <p:blipFill>
          <a:blip r:embed="rId4"/>
          <a:stretch>
            <a:fillRect/>
          </a:stretch>
        </p:blipFill>
        <p:spPr>
          <a:xfrm rot="19952141">
            <a:off x="645221" y="1797359"/>
            <a:ext cx="5400074" cy="3426864"/>
          </a:xfrm>
          <a:prstGeom prst="rect">
            <a:avLst/>
          </a:prstGeom>
        </p:spPr>
      </p:pic>
      <p:pic>
        <p:nvPicPr>
          <p:cNvPr id="3" name="Bilde 2">
            <a:extLst>
              <a:ext uri="{FF2B5EF4-FFF2-40B4-BE49-F238E27FC236}">
                <a16:creationId xmlns:a16="http://schemas.microsoft.com/office/drawing/2014/main" id="{413E6A81-0A45-B7A2-0AEE-3270AD803299}"/>
              </a:ext>
            </a:extLst>
          </p:cNvPr>
          <p:cNvPicPr>
            <a:picLocks noChangeAspect="1"/>
          </p:cNvPicPr>
          <p:nvPr/>
        </p:nvPicPr>
        <p:blipFill>
          <a:blip r:embed="rId5"/>
          <a:stretch>
            <a:fillRect/>
          </a:stretch>
        </p:blipFill>
        <p:spPr>
          <a:xfrm>
            <a:off x="4539108" y="2881444"/>
            <a:ext cx="3246524" cy="3834620"/>
          </a:xfrm>
          <a:prstGeom prst="rect">
            <a:avLst/>
          </a:prstGeom>
        </p:spPr>
      </p:pic>
      <p:pic>
        <p:nvPicPr>
          <p:cNvPr id="5" name="Bilde 4">
            <a:extLst>
              <a:ext uri="{FF2B5EF4-FFF2-40B4-BE49-F238E27FC236}">
                <a16:creationId xmlns:a16="http://schemas.microsoft.com/office/drawing/2014/main" id="{C65A9EB7-C318-88AC-6525-444FB38446ED}"/>
              </a:ext>
            </a:extLst>
          </p:cNvPr>
          <p:cNvPicPr>
            <a:picLocks noChangeAspect="1"/>
          </p:cNvPicPr>
          <p:nvPr/>
        </p:nvPicPr>
        <p:blipFill>
          <a:blip r:embed="rId6"/>
          <a:stretch>
            <a:fillRect/>
          </a:stretch>
        </p:blipFill>
        <p:spPr>
          <a:xfrm>
            <a:off x="4648208" y="141936"/>
            <a:ext cx="2895584" cy="26732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A74F4C6-BA2A-43A8-8344-FA4E4B1BF225}"/>
              </a:ext>
            </a:extLst>
          </p:cNvPr>
          <p:cNvSpPr>
            <a:spLocks noGrp="1"/>
          </p:cNvSpPr>
          <p:nvPr>
            <p:ph sz="half" idx="1"/>
          </p:nvPr>
        </p:nvSpPr>
        <p:spPr>
          <a:xfrm>
            <a:off x="277720" y="1782089"/>
            <a:ext cx="7207161" cy="4732950"/>
          </a:xfrm>
        </p:spPr>
        <p:txBody>
          <a:bodyPr>
            <a:normAutofit/>
          </a:bodyPr>
          <a:lstStyle/>
          <a:p>
            <a:r>
              <a:rPr lang="nb-NO"/>
              <a:t>Lesbarhet, sporbarhet</a:t>
            </a:r>
          </a:p>
          <a:p>
            <a:pPr lvl="1"/>
            <a:r>
              <a:rPr lang="nb-NO"/>
              <a:t>Nummerering</a:t>
            </a:r>
          </a:p>
          <a:p>
            <a:pPr lvl="1"/>
            <a:r>
              <a:rPr lang="nb-NO"/>
              <a:t>Lagring</a:t>
            </a:r>
          </a:p>
          <a:p>
            <a:r>
              <a:rPr lang="nb-NO"/>
              <a:t>5 år / 3,5 år oppbevaring</a:t>
            </a:r>
          </a:p>
          <a:p>
            <a:r>
              <a:rPr lang="nb-NO"/>
              <a:t>Hvem ble bespist?</a:t>
            </a:r>
          </a:p>
          <a:p>
            <a:r>
              <a:rPr lang="nb-NO"/>
              <a:t>Hvor kjørte du, antall km?</a:t>
            </a:r>
          </a:p>
          <a:p>
            <a:r>
              <a:rPr lang="nb-NO"/>
              <a:t>Gyldige kvitteringer</a:t>
            </a:r>
          </a:p>
          <a:p>
            <a:r>
              <a:rPr lang="nb-NO"/>
              <a:t>Honorarer og AGA</a:t>
            </a:r>
          </a:p>
          <a:p>
            <a:endParaRPr lang="nb-NO"/>
          </a:p>
        </p:txBody>
      </p:sp>
      <p:sp>
        <p:nvSpPr>
          <p:cNvPr id="4" name="Tittel 3">
            <a:extLst>
              <a:ext uri="{FF2B5EF4-FFF2-40B4-BE49-F238E27FC236}">
                <a16:creationId xmlns:a16="http://schemas.microsoft.com/office/drawing/2014/main" id="{335F262F-E66A-46A7-8E11-FA15903BB187}"/>
              </a:ext>
            </a:extLst>
          </p:cNvPr>
          <p:cNvSpPr>
            <a:spLocks noGrp="1"/>
          </p:cNvSpPr>
          <p:nvPr>
            <p:ph type="title"/>
          </p:nvPr>
        </p:nvSpPr>
        <p:spPr>
          <a:xfrm>
            <a:off x="0" y="483869"/>
            <a:ext cx="8465922" cy="763023"/>
          </a:xfrm>
        </p:spPr>
        <p:txBody>
          <a:bodyPr anchor="ctr">
            <a:normAutofit/>
          </a:bodyPr>
          <a:lstStyle/>
          <a:p>
            <a:r>
              <a:rPr lang="nb-NO"/>
              <a:t>Dokumentasjonskrav</a:t>
            </a:r>
          </a:p>
        </p:txBody>
      </p:sp>
      <p:pic>
        <p:nvPicPr>
          <p:cNvPr id="5" name="Bilde 4">
            <a:extLst>
              <a:ext uri="{FF2B5EF4-FFF2-40B4-BE49-F238E27FC236}">
                <a16:creationId xmlns:a16="http://schemas.microsoft.com/office/drawing/2014/main" id="{0E713D16-A888-3A86-AF93-38DAD4B2F583}"/>
              </a:ext>
            </a:extLst>
          </p:cNvPr>
          <p:cNvPicPr>
            <a:picLocks noChangeAspect="1"/>
          </p:cNvPicPr>
          <p:nvPr/>
        </p:nvPicPr>
        <p:blipFill>
          <a:blip r:embed="rId3"/>
          <a:stretch>
            <a:fillRect/>
          </a:stretch>
        </p:blipFill>
        <p:spPr>
          <a:xfrm>
            <a:off x="8465922" y="1782089"/>
            <a:ext cx="3209519" cy="4483650"/>
          </a:xfrm>
          <a:prstGeom prst="rect">
            <a:avLst/>
          </a:prstGeom>
        </p:spPr>
      </p:pic>
      <p:pic>
        <p:nvPicPr>
          <p:cNvPr id="7" name="Bilde 6">
            <a:extLst>
              <a:ext uri="{FF2B5EF4-FFF2-40B4-BE49-F238E27FC236}">
                <a16:creationId xmlns:a16="http://schemas.microsoft.com/office/drawing/2014/main" id="{F8DB4D3D-1E22-41A6-0564-A7F3B6E1EEEC}"/>
              </a:ext>
            </a:extLst>
          </p:cNvPr>
          <p:cNvPicPr>
            <a:picLocks noChangeAspect="1"/>
          </p:cNvPicPr>
          <p:nvPr/>
        </p:nvPicPr>
        <p:blipFill>
          <a:blip r:embed="rId4"/>
          <a:stretch>
            <a:fillRect/>
          </a:stretch>
        </p:blipFill>
        <p:spPr>
          <a:xfrm>
            <a:off x="6591268" y="1782088"/>
            <a:ext cx="1491634" cy="4483649"/>
          </a:xfrm>
          <a:prstGeom prst="rect">
            <a:avLst/>
          </a:prstGeom>
        </p:spPr>
      </p:pic>
    </p:spTree>
    <p:extLst>
      <p:ext uri="{BB962C8B-B14F-4D97-AF65-F5344CB8AC3E}">
        <p14:creationId xmlns:p14="http://schemas.microsoft.com/office/powerpoint/2010/main" val="287817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A74F4C6-BA2A-43A8-8344-FA4E4B1BF225}"/>
              </a:ext>
            </a:extLst>
          </p:cNvPr>
          <p:cNvSpPr>
            <a:spLocks noGrp="1"/>
          </p:cNvSpPr>
          <p:nvPr>
            <p:ph sz="half" idx="1"/>
          </p:nvPr>
        </p:nvSpPr>
        <p:spPr>
          <a:xfrm>
            <a:off x="277720" y="1782089"/>
            <a:ext cx="7958411" cy="4732950"/>
          </a:xfrm>
        </p:spPr>
        <p:txBody>
          <a:bodyPr>
            <a:normAutofit/>
          </a:bodyPr>
          <a:lstStyle/>
          <a:p>
            <a:endParaRPr lang="nb-NO"/>
          </a:p>
          <a:p>
            <a:r>
              <a:rPr lang="nb-NO"/>
              <a:t>Norsk kontoplan tilpasset SVs lokallag</a:t>
            </a:r>
          </a:p>
          <a:p>
            <a:r>
              <a:rPr lang="nb-NO"/>
              <a:t>Vi anbefaler kun kontoklasse</a:t>
            </a:r>
          </a:p>
          <a:p>
            <a:pPr lvl="1"/>
            <a:r>
              <a:rPr lang="nb-NO"/>
              <a:t>3000 for inntekter</a:t>
            </a:r>
          </a:p>
          <a:p>
            <a:pPr lvl="1"/>
            <a:r>
              <a:rPr lang="nb-NO"/>
              <a:t>6000 og 7000 for kostnader</a:t>
            </a:r>
          </a:p>
          <a:p>
            <a:r>
              <a:rPr lang="nb-NO"/>
              <a:t>Styr unna balansekonti (1xxx – 2xxx) om du kan</a:t>
            </a:r>
          </a:p>
        </p:txBody>
      </p:sp>
      <p:sp>
        <p:nvSpPr>
          <p:cNvPr id="4" name="Tittel 3">
            <a:extLst>
              <a:ext uri="{FF2B5EF4-FFF2-40B4-BE49-F238E27FC236}">
                <a16:creationId xmlns:a16="http://schemas.microsoft.com/office/drawing/2014/main" id="{335F262F-E66A-46A7-8E11-FA15903BB187}"/>
              </a:ext>
            </a:extLst>
          </p:cNvPr>
          <p:cNvSpPr>
            <a:spLocks noGrp="1"/>
          </p:cNvSpPr>
          <p:nvPr>
            <p:ph type="title"/>
          </p:nvPr>
        </p:nvSpPr>
        <p:spPr>
          <a:xfrm>
            <a:off x="0" y="483869"/>
            <a:ext cx="8465922" cy="763023"/>
          </a:xfrm>
        </p:spPr>
        <p:txBody>
          <a:bodyPr anchor="ctr">
            <a:normAutofit/>
          </a:bodyPr>
          <a:lstStyle/>
          <a:p>
            <a:r>
              <a:rPr lang="nb-NO"/>
              <a:t>Kontoplan</a:t>
            </a:r>
          </a:p>
        </p:txBody>
      </p:sp>
      <p:pic>
        <p:nvPicPr>
          <p:cNvPr id="8" name="Bilde 7">
            <a:extLst>
              <a:ext uri="{FF2B5EF4-FFF2-40B4-BE49-F238E27FC236}">
                <a16:creationId xmlns:a16="http://schemas.microsoft.com/office/drawing/2014/main" id="{815068DF-CD1A-B885-B401-D7E10171FEF7}"/>
              </a:ext>
            </a:extLst>
          </p:cNvPr>
          <p:cNvPicPr>
            <a:picLocks noChangeAspect="1"/>
          </p:cNvPicPr>
          <p:nvPr/>
        </p:nvPicPr>
        <p:blipFill>
          <a:blip r:embed="rId3"/>
          <a:stretch>
            <a:fillRect/>
          </a:stretch>
        </p:blipFill>
        <p:spPr>
          <a:xfrm>
            <a:off x="8465922" y="1782089"/>
            <a:ext cx="3174026" cy="4732950"/>
          </a:xfrm>
          <a:prstGeom prst="rect">
            <a:avLst/>
          </a:prstGeom>
        </p:spPr>
      </p:pic>
    </p:spTree>
    <p:extLst>
      <p:ext uri="{BB962C8B-B14F-4D97-AF65-F5344CB8AC3E}">
        <p14:creationId xmlns:p14="http://schemas.microsoft.com/office/powerpoint/2010/main" val="338925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7E8AA85-378C-4395-BDC0-3A5FB70C9669}"/>
              </a:ext>
            </a:extLst>
          </p:cNvPr>
          <p:cNvSpPr>
            <a:spLocks noGrp="1"/>
          </p:cNvSpPr>
          <p:nvPr>
            <p:ph type="body" sz="quarter" idx="14"/>
          </p:nvPr>
        </p:nvSpPr>
        <p:spPr>
          <a:xfrm>
            <a:off x="451296" y="1782089"/>
            <a:ext cx="6713075" cy="4741379"/>
          </a:xfrm>
        </p:spPr>
        <p:txBody>
          <a:bodyPr/>
          <a:lstStyle/>
          <a:p>
            <a:endParaRPr lang="nb-NO"/>
          </a:p>
          <a:p>
            <a:r>
              <a:rPr lang="nb-NO"/>
              <a:t>Foreslåtte koder for budsjett</a:t>
            </a:r>
          </a:p>
          <a:p>
            <a:r>
              <a:rPr lang="nb-NO"/>
              <a:t>Kan tilpasses lokallagets budsjettstruktur</a:t>
            </a:r>
          </a:p>
          <a:p>
            <a:endParaRPr lang="nb-NO"/>
          </a:p>
        </p:txBody>
      </p:sp>
      <p:sp>
        <p:nvSpPr>
          <p:cNvPr id="4" name="Tittel 3">
            <a:extLst>
              <a:ext uri="{FF2B5EF4-FFF2-40B4-BE49-F238E27FC236}">
                <a16:creationId xmlns:a16="http://schemas.microsoft.com/office/drawing/2014/main" id="{945991DA-4EEE-4F08-80F3-9984319C6E24}"/>
              </a:ext>
            </a:extLst>
          </p:cNvPr>
          <p:cNvSpPr>
            <a:spLocks noGrp="1"/>
          </p:cNvSpPr>
          <p:nvPr>
            <p:ph type="title"/>
          </p:nvPr>
        </p:nvSpPr>
        <p:spPr/>
        <p:txBody>
          <a:bodyPr/>
          <a:lstStyle/>
          <a:p>
            <a:r>
              <a:rPr lang="nb-NO"/>
              <a:t>Koder for budsjett</a:t>
            </a:r>
          </a:p>
        </p:txBody>
      </p:sp>
      <p:pic>
        <p:nvPicPr>
          <p:cNvPr id="8" name="Bilde 7">
            <a:extLst>
              <a:ext uri="{FF2B5EF4-FFF2-40B4-BE49-F238E27FC236}">
                <a16:creationId xmlns:a16="http://schemas.microsoft.com/office/drawing/2014/main" id="{BD960427-5209-50B0-1B6F-E28B079E2EA5}"/>
              </a:ext>
            </a:extLst>
          </p:cNvPr>
          <p:cNvPicPr>
            <a:picLocks noChangeAspect="1"/>
          </p:cNvPicPr>
          <p:nvPr/>
        </p:nvPicPr>
        <p:blipFill>
          <a:blip r:embed="rId3"/>
          <a:stretch>
            <a:fillRect/>
          </a:stretch>
        </p:blipFill>
        <p:spPr>
          <a:xfrm>
            <a:off x="7933571" y="2091937"/>
            <a:ext cx="3857213" cy="3966107"/>
          </a:xfrm>
          <a:prstGeom prst="rect">
            <a:avLst/>
          </a:prstGeom>
        </p:spPr>
      </p:pic>
    </p:spTree>
    <p:extLst>
      <p:ext uri="{BB962C8B-B14F-4D97-AF65-F5344CB8AC3E}">
        <p14:creationId xmlns:p14="http://schemas.microsoft.com/office/powerpoint/2010/main" val="1839846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0856D5A-5ED7-44EF-A64C-DE3F9F750840}"/>
              </a:ext>
            </a:extLst>
          </p:cNvPr>
          <p:cNvSpPr>
            <a:spLocks noGrp="1"/>
          </p:cNvSpPr>
          <p:nvPr>
            <p:ph sz="half" idx="1"/>
          </p:nvPr>
        </p:nvSpPr>
        <p:spPr>
          <a:xfrm>
            <a:off x="277721" y="1782089"/>
            <a:ext cx="6792930" cy="4732950"/>
          </a:xfrm>
        </p:spPr>
        <p:txBody>
          <a:bodyPr>
            <a:normAutofit/>
          </a:bodyPr>
          <a:lstStyle/>
          <a:p>
            <a:endParaRPr lang="nb-NO"/>
          </a:p>
          <a:p>
            <a:r>
              <a:rPr lang="nb-NO"/>
              <a:t>Koder for SSB-rapportering (for lag som ikke bare skal levere erklæring til SSB) </a:t>
            </a:r>
          </a:p>
          <a:p>
            <a:r>
              <a:rPr lang="nb-NO"/>
              <a:t>Disse er ikke nødvendigvis enkle å forstå, men hjelpen er nær: </a:t>
            </a:r>
          </a:p>
          <a:p>
            <a:pPr marL="0" indent="0">
              <a:buNone/>
            </a:pPr>
            <a:r>
              <a:rPr lang="nb-NO"/>
              <a:t>  </a:t>
            </a:r>
            <a:r>
              <a:rPr lang="nb-NO">
                <a:solidFill>
                  <a:schemeClr val="tx1"/>
                </a:solidFill>
                <a:hlinkClick r:id="rId3"/>
              </a:rPr>
              <a:t>SSB-begreper enkelt forklart</a:t>
            </a:r>
            <a:endParaRPr lang="nb-NO">
              <a:solidFill>
                <a:schemeClr val="tx1"/>
              </a:solidFill>
            </a:endParaRPr>
          </a:p>
        </p:txBody>
      </p:sp>
      <p:sp>
        <p:nvSpPr>
          <p:cNvPr id="4" name="Tittel 3">
            <a:extLst>
              <a:ext uri="{FF2B5EF4-FFF2-40B4-BE49-F238E27FC236}">
                <a16:creationId xmlns:a16="http://schemas.microsoft.com/office/drawing/2014/main" id="{54779279-DAE2-47D2-AFB9-F9D992A2698F}"/>
              </a:ext>
            </a:extLst>
          </p:cNvPr>
          <p:cNvSpPr>
            <a:spLocks noGrp="1"/>
          </p:cNvSpPr>
          <p:nvPr>
            <p:ph type="title"/>
          </p:nvPr>
        </p:nvSpPr>
        <p:spPr>
          <a:xfrm>
            <a:off x="0" y="483869"/>
            <a:ext cx="8465922" cy="763023"/>
          </a:xfrm>
        </p:spPr>
        <p:txBody>
          <a:bodyPr anchor="ctr">
            <a:normAutofit/>
          </a:bodyPr>
          <a:lstStyle/>
          <a:p>
            <a:r>
              <a:rPr lang="nb-NO"/>
              <a:t>Koder for SSB-rapportering</a:t>
            </a:r>
          </a:p>
        </p:txBody>
      </p:sp>
      <p:pic>
        <p:nvPicPr>
          <p:cNvPr id="8" name="Bilde 7">
            <a:extLst>
              <a:ext uri="{FF2B5EF4-FFF2-40B4-BE49-F238E27FC236}">
                <a16:creationId xmlns:a16="http://schemas.microsoft.com/office/drawing/2014/main" id="{9C258CB7-A59D-BA11-F662-0A542AAB64EC}"/>
              </a:ext>
            </a:extLst>
          </p:cNvPr>
          <p:cNvPicPr>
            <a:picLocks noChangeAspect="1"/>
          </p:cNvPicPr>
          <p:nvPr/>
        </p:nvPicPr>
        <p:blipFill>
          <a:blip r:embed="rId4"/>
          <a:stretch>
            <a:fillRect/>
          </a:stretch>
        </p:blipFill>
        <p:spPr>
          <a:xfrm>
            <a:off x="7903536" y="1782089"/>
            <a:ext cx="3605274" cy="4732950"/>
          </a:xfrm>
          <a:prstGeom prst="rect">
            <a:avLst/>
          </a:prstGeom>
        </p:spPr>
      </p:pic>
    </p:spTree>
    <p:extLst>
      <p:ext uri="{BB962C8B-B14F-4D97-AF65-F5344CB8AC3E}">
        <p14:creationId xmlns:p14="http://schemas.microsoft.com/office/powerpoint/2010/main" val="106681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9.jpeg" descr="A group of people standing in a room&#10;&#10;Description automatically generated"/>
          <p:cNvPicPr>
            <a:picLocks noChangeAspect="1"/>
          </p:cNvPicPr>
          <p:nvPr/>
        </p:nvPicPr>
        <p:blipFill rotWithShape="1">
          <a:blip r:embed="rId3"/>
          <a:srcRect l="16651" r="16651"/>
          <a:stretch/>
        </p:blipFill>
        <p:spPr>
          <a:xfrm>
            <a:off x="7452155" y="1782089"/>
            <a:ext cx="4739846" cy="4741379"/>
          </a:xfrm>
          <a:prstGeom prst="rect">
            <a:avLst/>
          </a:prstGeom>
          <a:noFill/>
          <a:ln w="12700">
            <a:miter lim="400000"/>
          </a:ln>
        </p:spPr>
      </p:pic>
      <p:sp>
        <p:nvSpPr>
          <p:cNvPr id="152" name="Shape 152"/>
          <p:cNvSpPr>
            <a:spLocks noGrp="1"/>
          </p:cNvSpPr>
          <p:nvPr>
            <p:ph type="body" sz="quarter" idx="14"/>
          </p:nvPr>
        </p:nvSpPr>
        <p:spPr>
          <a:xfrm>
            <a:off x="451296" y="1782089"/>
            <a:ext cx="6485532" cy="4741379"/>
          </a:xfrm>
        </p:spPr>
        <p:txBody>
          <a:bodyPr>
            <a:normAutofit/>
          </a:bodyPr>
          <a:lstStyle/>
          <a:p>
            <a:pPr>
              <a:spcBef>
                <a:spcPts val="600"/>
              </a:spcBef>
              <a:buClr>
                <a:schemeClr val="accent1"/>
              </a:buClr>
              <a:tabLst>
                <a:tab pos="254000" algn="l"/>
              </a:tabLst>
            </a:pPr>
            <a:r>
              <a:rPr lang="nb-NO"/>
              <a:t>Vedtekter</a:t>
            </a:r>
          </a:p>
          <a:p>
            <a:pPr>
              <a:spcBef>
                <a:spcPts val="600"/>
              </a:spcBef>
              <a:buClr>
                <a:schemeClr val="accent1"/>
              </a:buClr>
              <a:tabLst>
                <a:tab pos="254000" algn="l"/>
              </a:tabLst>
            </a:pPr>
            <a:r>
              <a:rPr lang="nb-NO"/>
              <a:t>Økonomiske retningslinjer </a:t>
            </a:r>
          </a:p>
          <a:p>
            <a:pPr>
              <a:spcBef>
                <a:spcPts val="600"/>
              </a:spcBef>
              <a:buClr>
                <a:schemeClr val="accent1"/>
              </a:buClr>
              <a:tabLst>
                <a:tab pos="254000" algn="l"/>
              </a:tabLst>
            </a:pPr>
            <a:r>
              <a:rPr lang="nb-NO"/>
              <a:t>Registrering og årlige oppdateringer</a:t>
            </a:r>
          </a:p>
          <a:p>
            <a:pPr>
              <a:spcBef>
                <a:spcPts val="600"/>
              </a:spcBef>
              <a:buClr>
                <a:schemeClr val="accent1"/>
              </a:buClr>
              <a:tabLst>
                <a:tab pos="254000" algn="l"/>
              </a:tabLst>
            </a:pPr>
            <a:r>
              <a:rPr lang="nb-NO"/>
              <a:t>Budsjettering og regnskapsføring</a:t>
            </a:r>
          </a:p>
          <a:p>
            <a:pPr>
              <a:spcBef>
                <a:spcPts val="600"/>
              </a:spcBef>
              <a:buClr>
                <a:schemeClr val="accent1"/>
              </a:buClr>
              <a:tabLst>
                <a:tab pos="254000" algn="l"/>
              </a:tabLst>
            </a:pPr>
            <a:r>
              <a:rPr lang="nb-NO"/>
              <a:t>Partiskatt</a:t>
            </a:r>
          </a:p>
          <a:p>
            <a:pPr>
              <a:spcBef>
                <a:spcPts val="600"/>
              </a:spcBef>
              <a:buClr>
                <a:schemeClr val="accent1"/>
              </a:buClr>
              <a:tabLst>
                <a:tab pos="254000" algn="l"/>
              </a:tabLst>
            </a:pPr>
            <a:r>
              <a:rPr lang="nb-NO"/>
              <a:t>Partistøtte og rapportering til SSB</a:t>
            </a:r>
          </a:p>
        </p:txBody>
      </p:sp>
      <p:sp>
        <p:nvSpPr>
          <p:cNvPr id="153" name="Shape 153"/>
          <p:cNvSpPr>
            <a:spLocks noGrp="1"/>
          </p:cNvSpPr>
          <p:nvPr>
            <p:ph type="title"/>
          </p:nvPr>
        </p:nvSpPr>
        <p:spPr>
          <a:xfrm>
            <a:off x="0" y="483869"/>
            <a:ext cx="8465922" cy="763023"/>
          </a:xfrm>
        </p:spPr>
        <p:txBody>
          <a:bodyPr anchor="ctr">
            <a:normAutofit/>
          </a:bodyPr>
          <a:lstStyle/>
          <a:p>
            <a:r>
              <a:t>Tema for dette kurset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idx="1"/>
          </p:nvPr>
        </p:nvSpPr>
        <p:spPr>
          <a:xfrm>
            <a:off x="451295" y="1793662"/>
            <a:ext cx="6845051" cy="4732950"/>
          </a:xfrm>
          <a:prstGeom prst="rect">
            <a:avLst/>
          </a:prstGeom>
        </p:spPr>
        <p:txBody>
          <a:bodyPr>
            <a:normAutofit/>
          </a:bodyPr>
          <a:lstStyle/>
          <a:p>
            <a:pPr>
              <a:buClr>
                <a:schemeClr val="accent1"/>
              </a:buClr>
              <a:defRPr sz="2000"/>
            </a:pPr>
            <a:r>
              <a:rPr lang="nb-NO" sz="2700"/>
              <a:t>Støtte til prosjekter som øker aktivitet og medlemstilbud</a:t>
            </a:r>
          </a:p>
          <a:p>
            <a:pPr>
              <a:buClr>
                <a:schemeClr val="accent1"/>
              </a:buClr>
              <a:defRPr sz="2000"/>
            </a:pPr>
            <a:r>
              <a:rPr lang="nb-NO" sz="2700"/>
              <a:t>Driftsmidler bevilges ikke</a:t>
            </a:r>
          </a:p>
          <a:p>
            <a:pPr>
              <a:buClr>
                <a:schemeClr val="accent1"/>
              </a:buClr>
              <a:defRPr sz="2000"/>
            </a:pPr>
            <a:r>
              <a:rPr lang="nb-NO" sz="2700"/>
              <a:t>Støtte utbetales etter rapport med regnskap og kopi av bilag</a:t>
            </a:r>
          </a:p>
          <a:p>
            <a:pPr>
              <a:buClr>
                <a:schemeClr val="accent1"/>
              </a:buClr>
              <a:defRPr sz="2000"/>
            </a:pPr>
            <a:r>
              <a:rPr lang="nb-NO" sz="2700"/>
              <a:t>Søknadsskjema og retningslinjer i Ressursbanken</a:t>
            </a:r>
          </a:p>
        </p:txBody>
      </p:sp>
      <p:sp>
        <p:nvSpPr>
          <p:cNvPr id="227" name="Shape 227"/>
          <p:cNvSpPr>
            <a:spLocks noGrp="1"/>
          </p:cNvSpPr>
          <p:nvPr>
            <p:ph type="title"/>
          </p:nvPr>
        </p:nvSpPr>
        <p:spPr>
          <a:prstGeom prst="rect">
            <a:avLst/>
          </a:prstGeom>
        </p:spPr>
        <p:txBody>
          <a:bodyPr/>
          <a:lstStyle/>
          <a:p>
            <a:r>
              <a:t>Organisasjonsfondet</a:t>
            </a:r>
          </a:p>
        </p:txBody>
      </p:sp>
      <p:pic>
        <p:nvPicPr>
          <p:cNvPr id="229" name="image19.jpeg"/>
          <p:cNvPicPr>
            <a:picLocks noChangeAspect="1"/>
          </p:cNvPicPr>
          <p:nvPr/>
        </p:nvPicPr>
        <p:blipFill>
          <a:blip r:embed="rId3"/>
          <a:stretch>
            <a:fillRect/>
          </a:stretch>
        </p:blipFill>
        <p:spPr>
          <a:xfrm>
            <a:off x="7427947" y="3429000"/>
            <a:ext cx="4764053" cy="3145788"/>
          </a:xfrm>
          <a:prstGeom prst="rect">
            <a:avLst/>
          </a:prstGeom>
          <a:ln w="12700">
            <a:miter lim="400000"/>
          </a:ln>
        </p:spPr>
      </p:pic>
      <p:pic>
        <p:nvPicPr>
          <p:cNvPr id="230" name="image20.jpeg"/>
          <p:cNvPicPr>
            <a:picLocks noChangeAspect="1"/>
          </p:cNvPicPr>
          <p:nvPr/>
        </p:nvPicPr>
        <p:blipFill>
          <a:blip r:embed="rId4"/>
          <a:stretch>
            <a:fillRect/>
          </a:stretch>
        </p:blipFill>
        <p:spPr>
          <a:xfrm>
            <a:off x="9094221" y="1782089"/>
            <a:ext cx="3097779" cy="2064685"/>
          </a:xfrm>
          <a:prstGeom prst="rect">
            <a:avLst/>
          </a:prstGeom>
          <a:ln w="12700">
            <a:miter lim="400000"/>
          </a:ln>
        </p:spPr>
      </p:pic>
      <p:pic>
        <p:nvPicPr>
          <p:cNvPr id="231" name="image21.jpeg"/>
          <p:cNvPicPr>
            <a:picLocks noChangeAspect="1"/>
          </p:cNvPicPr>
          <p:nvPr/>
        </p:nvPicPr>
        <p:blipFill>
          <a:blip r:embed="rId5"/>
          <a:stretch>
            <a:fillRect/>
          </a:stretch>
        </p:blipFill>
        <p:spPr>
          <a:xfrm>
            <a:off x="7452154" y="1730769"/>
            <a:ext cx="1816507" cy="2422009"/>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Partiskatt</a:t>
            </a:r>
          </a:p>
        </p:txBody>
      </p:sp>
    </p:spTree>
    <p:extLst>
      <p:ext uri="{BB962C8B-B14F-4D97-AF65-F5344CB8AC3E}">
        <p14:creationId xmlns:p14="http://schemas.microsoft.com/office/powerpoint/2010/main" val="1832572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idx="1"/>
          </p:nvPr>
        </p:nvSpPr>
        <p:spPr>
          <a:xfrm>
            <a:off x="451295" y="1782088"/>
            <a:ext cx="7905895" cy="4732950"/>
          </a:xfrm>
          <a:prstGeom prst="rect">
            <a:avLst/>
          </a:prstGeom>
        </p:spPr>
        <p:txBody>
          <a:bodyPr>
            <a:normAutofit/>
          </a:bodyPr>
          <a:lstStyle/>
          <a:p>
            <a:pPr>
              <a:lnSpc>
                <a:spcPct val="81000"/>
              </a:lnSpc>
              <a:defRPr sz="2500"/>
            </a:pPr>
            <a:r>
              <a:rPr lang="nb-NO" sz="2800" err="1"/>
              <a:t>Kommunisér</a:t>
            </a:r>
            <a:r>
              <a:rPr lang="nb-NO" sz="2800"/>
              <a:t> praksis for partiskatt til aktuelle kandidater i forkant av nominasjon</a:t>
            </a:r>
          </a:p>
          <a:p>
            <a:pPr>
              <a:lnSpc>
                <a:spcPct val="81000"/>
              </a:lnSpc>
              <a:defRPr sz="2500"/>
            </a:pPr>
            <a:r>
              <a:rPr lang="nb-NO" sz="2800"/>
              <a:t>SVs sentrale vedtekter §12-6</a:t>
            </a:r>
          </a:p>
          <a:p>
            <a:pPr>
              <a:lnSpc>
                <a:spcPct val="81000"/>
              </a:lnSpc>
              <a:defRPr sz="2500"/>
            </a:pPr>
            <a:r>
              <a:rPr lang="nb-NO" sz="2800"/>
              <a:t>Krav til at lokallaget praktiserer partiskatt for å få godkjent støtte fra SVs organisasjonsfond</a:t>
            </a:r>
          </a:p>
          <a:p>
            <a:pPr>
              <a:lnSpc>
                <a:spcPct val="81000"/>
              </a:lnSpc>
              <a:defRPr sz="2500"/>
            </a:pPr>
            <a:r>
              <a:rPr lang="nb-NO" sz="2800"/>
              <a:t>Ulik praksis i kommunene, gjør avklaring med egne folkevalgte og </a:t>
            </a:r>
          </a:p>
          <a:p>
            <a:pPr>
              <a:lnSpc>
                <a:spcPct val="81000"/>
              </a:lnSpc>
              <a:defRPr sz="2500"/>
            </a:pPr>
            <a:r>
              <a:rPr lang="nb-NO" sz="2800"/>
              <a:t>Ha tydelige og forankrede rutiner</a:t>
            </a:r>
          </a:p>
          <a:p>
            <a:pPr>
              <a:lnSpc>
                <a:spcPct val="81000"/>
              </a:lnSpc>
              <a:defRPr sz="2500"/>
            </a:pPr>
            <a:r>
              <a:rPr lang="nb-NO" sz="2800"/>
              <a:t>Autogiro eller fast dato i måneden/kvartalet/året</a:t>
            </a:r>
          </a:p>
          <a:p>
            <a:pPr>
              <a:lnSpc>
                <a:spcPct val="81000"/>
              </a:lnSpc>
              <a:defRPr sz="2500"/>
            </a:pPr>
            <a:r>
              <a:rPr lang="nb-NO" sz="2800"/>
              <a:t>For mer informasjon, se </a:t>
            </a:r>
            <a:r>
              <a:rPr lang="nb-NO" sz="2800">
                <a:hlinkClick r:id="rId3"/>
              </a:rPr>
              <a:t>Ressursbanken</a:t>
            </a:r>
            <a:endParaRPr lang="nb-NO" sz="2800"/>
          </a:p>
        </p:txBody>
      </p:sp>
      <p:sp>
        <p:nvSpPr>
          <p:cNvPr id="217" name="Shape 217"/>
          <p:cNvSpPr>
            <a:spLocks noGrp="1"/>
          </p:cNvSpPr>
          <p:nvPr>
            <p:ph type="title"/>
          </p:nvPr>
        </p:nvSpPr>
        <p:spPr>
          <a:prstGeom prst="rect">
            <a:avLst/>
          </a:prstGeom>
        </p:spPr>
        <p:txBody>
          <a:bodyPr>
            <a:normAutofit fontScale="90000"/>
          </a:bodyPr>
          <a:lstStyle/>
          <a:p>
            <a:r>
              <a:t>Rutiner for innbetaling av partiskatt</a:t>
            </a:r>
          </a:p>
        </p:txBody>
      </p:sp>
      <p:pic>
        <p:nvPicPr>
          <p:cNvPr id="2" name="Bilde 1" descr="Et bilde som inneholder Menneskeansikt, klær, mann, maling">
            <a:extLst>
              <a:ext uri="{FF2B5EF4-FFF2-40B4-BE49-F238E27FC236}">
                <a16:creationId xmlns:a16="http://schemas.microsoft.com/office/drawing/2014/main" id="{8400066C-A834-F3D7-D7C4-0A307B2B4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321" y="2314217"/>
            <a:ext cx="3268084" cy="2885106"/>
          </a:xfrm>
          <a:prstGeom prst="rect">
            <a:avLst/>
          </a:prstGeom>
        </p:spPr>
      </p:pic>
      <p:sp>
        <p:nvSpPr>
          <p:cNvPr id="3" name="TekstSylinder 2">
            <a:extLst>
              <a:ext uri="{FF2B5EF4-FFF2-40B4-BE49-F238E27FC236}">
                <a16:creationId xmlns:a16="http://schemas.microsoft.com/office/drawing/2014/main" id="{A993C3F2-121D-601D-0E84-E3F49EB92340}"/>
              </a:ext>
            </a:extLst>
          </p:cNvPr>
          <p:cNvSpPr txBox="1"/>
          <p:nvPr/>
        </p:nvSpPr>
        <p:spPr>
          <a:xfrm>
            <a:off x="9895214" y="5199323"/>
            <a:ext cx="1928191" cy="276999"/>
          </a:xfrm>
          <a:prstGeom prst="rect">
            <a:avLst/>
          </a:prstGeom>
          <a:noFill/>
        </p:spPr>
        <p:txBody>
          <a:bodyPr wrap="square" rtlCol="0">
            <a:spAutoFit/>
          </a:bodyPr>
          <a:lstStyle/>
          <a:p>
            <a:pPr algn="r"/>
            <a:r>
              <a:rPr lang="nb-NO" sz="1200" i="1"/>
              <a:t>Foto: xx</a:t>
            </a:r>
            <a:endParaRPr lang="en-US" sz="1200"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idx="1"/>
          </p:nvPr>
        </p:nvSpPr>
        <p:spPr>
          <a:prstGeom prst="rect">
            <a:avLst/>
          </a:prstGeom>
        </p:spPr>
        <p:txBody>
          <a:bodyPr/>
          <a:lstStyle/>
          <a:p>
            <a:pPr marL="0" indent="0">
              <a:buSzTx/>
              <a:buNone/>
              <a:defRPr b="1"/>
            </a:pPr>
            <a:r>
              <a:rPr lang="nb-NO"/>
              <a:t>Eksempel på lokal vedtekt om partiskatt: </a:t>
            </a:r>
          </a:p>
          <a:p>
            <a:pPr marL="0" indent="0">
              <a:buSzTx/>
              <a:buNone/>
              <a:defRPr i="1"/>
            </a:pPr>
            <a:r>
              <a:rPr lang="nb-NO"/>
              <a:t>Alle medlemmer som er oppnevnt i heltids eller deltids tillitsverv på grunnlag av partiets representasjon i formannskapet, kommunestyret og/eller kommunale utvalg betaler 10 % partiskatt av det honorar eller den lønn som følger med tillitsvervet. Det betales ikke partiskatt av betaling for tapt arbeidsfortjeneste.</a:t>
            </a:r>
          </a:p>
        </p:txBody>
      </p:sp>
      <p:sp>
        <p:nvSpPr>
          <p:cNvPr id="213" name="Shape 213"/>
          <p:cNvSpPr>
            <a:spLocks noGrp="1"/>
          </p:cNvSpPr>
          <p:nvPr>
            <p:ph type="title"/>
          </p:nvPr>
        </p:nvSpPr>
        <p:spPr>
          <a:prstGeom prst="rect">
            <a:avLst/>
          </a:prstGeom>
        </p:spPr>
        <p:txBody>
          <a:bodyPr/>
          <a:lstStyle/>
          <a:p>
            <a:r>
              <a:t>Partiskatt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Partistøtte og rapportering til SSB</a:t>
            </a:r>
          </a:p>
        </p:txBody>
      </p:sp>
    </p:spTree>
    <p:extLst>
      <p:ext uri="{BB962C8B-B14F-4D97-AF65-F5344CB8AC3E}">
        <p14:creationId xmlns:p14="http://schemas.microsoft.com/office/powerpoint/2010/main" val="2833200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Et bilde som inneholder tekst, skjermbilde, programvare, Nettside&#10;&#10;Automatisk generert beskrivelse">
            <a:extLst>
              <a:ext uri="{FF2B5EF4-FFF2-40B4-BE49-F238E27FC236}">
                <a16:creationId xmlns:a16="http://schemas.microsoft.com/office/drawing/2014/main" id="{E212424F-942B-4C2C-89D0-0E2E59FBAF6F}"/>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5974773" y="2320259"/>
            <a:ext cx="5758121" cy="4060403"/>
          </a:xfrm>
        </p:spPr>
      </p:pic>
      <p:sp>
        <p:nvSpPr>
          <p:cNvPr id="4" name="Tittel 3">
            <a:extLst>
              <a:ext uri="{FF2B5EF4-FFF2-40B4-BE49-F238E27FC236}">
                <a16:creationId xmlns:a16="http://schemas.microsoft.com/office/drawing/2014/main" id="{94DC3C6D-D85D-4B97-93B8-752082123BDF}"/>
              </a:ext>
            </a:extLst>
          </p:cNvPr>
          <p:cNvSpPr>
            <a:spLocks noGrp="1"/>
          </p:cNvSpPr>
          <p:nvPr>
            <p:ph type="title"/>
          </p:nvPr>
        </p:nvSpPr>
        <p:spPr/>
        <p:txBody>
          <a:bodyPr/>
          <a:lstStyle/>
          <a:p>
            <a:r>
              <a:rPr lang="nb-NO"/>
              <a:t>Søke partistøtte/oppdatere info.</a:t>
            </a:r>
          </a:p>
        </p:txBody>
      </p:sp>
      <p:pic>
        <p:nvPicPr>
          <p:cNvPr id="7" name="Bilde 6">
            <a:extLst>
              <a:ext uri="{FF2B5EF4-FFF2-40B4-BE49-F238E27FC236}">
                <a16:creationId xmlns:a16="http://schemas.microsoft.com/office/drawing/2014/main" id="{D091A31D-50FE-FA86-CD48-3E4D259C45AD}"/>
              </a:ext>
            </a:extLst>
          </p:cNvPr>
          <p:cNvPicPr>
            <a:picLocks noChangeAspect="1"/>
          </p:cNvPicPr>
          <p:nvPr/>
        </p:nvPicPr>
        <p:blipFill>
          <a:blip r:embed="rId4"/>
          <a:stretch>
            <a:fillRect/>
          </a:stretch>
        </p:blipFill>
        <p:spPr>
          <a:xfrm>
            <a:off x="459106" y="2349965"/>
            <a:ext cx="5131203" cy="4055965"/>
          </a:xfrm>
          <a:prstGeom prst="rect">
            <a:avLst/>
          </a:prstGeom>
        </p:spPr>
      </p:pic>
      <p:sp>
        <p:nvSpPr>
          <p:cNvPr id="2" name="TekstSylinder 1">
            <a:extLst>
              <a:ext uri="{FF2B5EF4-FFF2-40B4-BE49-F238E27FC236}">
                <a16:creationId xmlns:a16="http://schemas.microsoft.com/office/drawing/2014/main" id="{79E98B9D-275D-4B45-8827-FF8B5DF76CEA}"/>
              </a:ext>
            </a:extLst>
          </p:cNvPr>
          <p:cNvSpPr txBox="1"/>
          <p:nvPr/>
        </p:nvSpPr>
        <p:spPr>
          <a:xfrm>
            <a:off x="459106" y="1674055"/>
            <a:ext cx="11273788" cy="369332"/>
          </a:xfrm>
          <a:prstGeom prst="rect">
            <a:avLst/>
          </a:prstGeom>
          <a:noFill/>
        </p:spPr>
        <p:txBody>
          <a:bodyPr wrap="square" rtlCol="0">
            <a:spAutoFit/>
          </a:bodyPr>
          <a:lstStyle/>
          <a:p>
            <a:r>
              <a:rPr lang="nb-NO" b="1">
                <a:solidFill>
                  <a:srgbClr val="FF0000"/>
                </a:solidFill>
              </a:rPr>
              <a:t>Ikke relevant for bydelslag i Oslo og Bergen</a:t>
            </a:r>
            <a:endParaRPr lang="en-US" b="1">
              <a:solidFill>
                <a:srgbClr val="FF0000"/>
              </a:solidFill>
            </a:endParaRPr>
          </a:p>
        </p:txBody>
      </p:sp>
    </p:spTree>
    <p:extLst>
      <p:ext uri="{BB962C8B-B14F-4D97-AF65-F5344CB8AC3E}">
        <p14:creationId xmlns:p14="http://schemas.microsoft.com/office/powerpoint/2010/main" val="4039931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27D6D43-FEB3-4A21-936C-A21B3AA599DD}"/>
              </a:ext>
            </a:extLst>
          </p:cNvPr>
          <p:cNvSpPr>
            <a:spLocks noGrp="1"/>
          </p:cNvSpPr>
          <p:nvPr>
            <p:ph type="title"/>
          </p:nvPr>
        </p:nvSpPr>
        <p:spPr/>
        <p:txBody>
          <a:bodyPr/>
          <a:lstStyle/>
          <a:p>
            <a:r>
              <a:rPr lang="nb-NO"/>
              <a:t>Rapportere regnskap til SSB</a:t>
            </a:r>
          </a:p>
        </p:txBody>
      </p:sp>
      <p:pic>
        <p:nvPicPr>
          <p:cNvPr id="10" name="Plassholder for innhold 9" descr="Et bilde som inneholder tekst, skjermbilde, programvare, Nettside&#10;&#10;Automatisk generert beskrivelse">
            <a:extLst>
              <a:ext uri="{FF2B5EF4-FFF2-40B4-BE49-F238E27FC236}">
                <a16:creationId xmlns:a16="http://schemas.microsoft.com/office/drawing/2014/main" id="{25D2D3DB-A516-4B62-8430-C4E412BFBB1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77813" y="2053429"/>
            <a:ext cx="5457825" cy="4191005"/>
          </a:xfrm>
        </p:spPr>
      </p:pic>
      <p:pic>
        <p:nvPicPr>
          <p:cNvPr id="12" name="Plassholder for innhold 11" descr="Et bilde som inneholder tekst, skjermbilde, Font, programvare&#10;&#10;Automatisk generert beskrivelse">
            <a:extLst>
              <a:ext uri="{FF2B5EF4-FFF2-40B4-BE49-F238E27FC236}">
                <a16:creationId xmlns:a16="http://schemas.microsoft.com/office/drawing/2014/main" id="{050B2C76-9C5E-4F27-BDF0-C4DFF672E998}"/>
              </a:ext>
            </a:extLst>
          </p:cNvPr>
          <p:cNvPicPr>
            <a:picLocks noGrp="1" noChangeAspect="1"/>
          </p:cNvPicPr>
          <p:nvPr>
            <p:ph sz="half" idx="10"/>
          </p:nvPr>
        </p:nvPicPr>
        <p:blipFill>
          <a:blip r:embed="rId4" cstate="print">
            <a:extLst>
              <a:ext uri="{28A0092B-C50C-407E-A947-70E740481C1C}">
                <a14:useLocalDpi xmlns:a14="http://schemas.microsoft.com/office/drawing/2010/main" val="0"/>
              </a:ext>
            </a:extLst>
          </a:blip>
          <a:stretch>
            <a:fillRect/>
          </a:stretch>
        </p:blipFill>
        <p:spPr>
          <a:xfrm>
            <a:off x="6456363" y="2366579"/>
            <a:ext cx="5457825" cy="3564704"/>
          </a:xfrm>
        </p:spPr>
      </p:pic>
      <p:sp>
        <p:nvSpPr>
          <p:cNvPr id="2" name="TekstSylinder 1">
            <a:extLst>
              <a:ext uri="{FF2B5EF4-FFF2-40B4-BE49-F238E27FC236}">
                <a16:creationId xmlns:a16="http://schemas.microsoft.com/office/drawing/2014/main" id="{FAFC0A5B-DD99-26F3-800D-EA22CF797FF7}"/>
              </a:ext>
            </a:extLst>
          </p:cNvPr>
          <p:cNvSpPr txBox="1"/>
          <p:nvPr/>
        </p:nvSpPr>
        <p:spPr>
          <a:xfrm>
            <a:off x="277813" y="1392702"/>
            <a:ext cx="8078396" cy="369332"/>
          </a:xfrm>
          <a:prstGeom prst="rect">
            <a:avLst/>
          </a:prstGeom>
          <a:noFill/>
        </p:spPr>
        <p:txBody>
          <a:bodyPr wrap="square" rtlCol="0">
            <a:spAutoFit/>
          </a:bodyPr>
          <a:lstStyle/>
          <a:p>
            <a:r>
              <a:rPr lang="nb-NO" b="1">
                <a:solidFill>
                  <a:srgbClr val="FF0000"/>
                </a:solidFill>
              </a:rPr>
              <a:t>Ikke relevant for bydelslag i Oslo og Bergen</a:t>
            </a:r>
            <a:endParaRPr lang="en-US" b="1">
              <a:solidFill>
                <a:srgbClr val="FF0000"/>
              </a:solidFill>
            </a:endParaRPr>
          </a:p>
        </p:txBody>
      </p:sp>
    </p:spTree>
    <p:extLst>
      <p:ext uri="{BB962C8B-B14F-4D97-AF65-F5344CB8AC3E}">
        <p14:creationId xmlns:p14="http://schemas.microsoft.com/office/powerpoint/2010/main" val="2796357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idx="1"/>
          </p:nvPr>
        </p:nvSpPr>
        <p:spPr>
          <a:xfrm>
            <a:off x="451295" y="1793662"/>
            <a:ext cx="11124820" cy="4580469"/>
          </a:xfrm>
          <a:prstGeom prst="rect">
            <a:avLst/>
          </a:prstGeom>
        </p:spPr>
        <p:txBody>
          <a:bodyPr>
            <a:normAutofit fontScale="92500" lnSpcReduction="10000"/>
          </a:bodyPr>
          <a:lstStyle/>
          <a:p>
            <a:pPr marL="0" indent="0">
              <a:buSzTx/>
              <a:buNone/>
              <a:defRPr sz="2400"/>
            </a:pPr>
            <a:r>
              <a:rPr lang="nb-NO" sz="2800"/>
              <a:t>Lokallaget er pliktig å ha oversikt over alle bidrag</a:t>
            </a:r>
          </a:p>
          <a:p>
            <a:pPr>
              <a:buSzTx/>
              <a:buFont typeface="Arial" panose="020B0604020202020204" pitchFamily="34" charset="0"/>
              <a:buChar char="•"/>
              <a:defRPr sz="2400"/>
            </a:pPr>
            <a:r>
              <a:rPr lang="nb-NO" sz="2800"/>
              <a:t>monetære (penger inn på konto) og </a:t>
            </a:r>
          </a:p>
          <a:p>
            <a:pPr>
              <a:buSzTx/>
              <a:buFont typeface="Arial" panose="020B0604020202020204" pitchFamily="34" charset="0"/>
              <a:buChar char="•"/>
              <a:defRPr sz="2400"/>
            </a:pPr>
            <a:r>
              <a:rPr lang="nb-NO" sz="2800"/>
              <a:t>ikke-monetære (verdien av varer, tjenester og andre ytelser mottatt vederlagsfritt eller til underpris)</a:t>
            </a:r>
          </a:p>
          <a:p>
            <a:pPr>
              <a:buSzTx/>
              <a:buFont typeface="Arial" panose="020B0604020202020204" pitchFamily="34" charset="0"/>
              <a:buChar char="•"/>
              <a:defRPr sz="2400"/>
            </a:pPr>
            <a:r>
              <a:rPr lang="nb-NO" sz="2800"/>
              <a:t>Utdrag fra partiloven §19 (3): &lt;…&gt; dugnadsarbeid som ikke krever særskilte kvalifikasjoner, eller som ikke er en del av &lt;privatpersons&gt; inntektsgrunnlag, regnes ikke som bidrag. Det samme gjelder utlån av lokaler og gjenstander fra privatpersoner som ikke har dette som del av sitt inntektsgrunnlag.</a:t>
            </a:r>
          </a:p>
          <a:p>
            <a:pPr>
              <a:buSzTx/>
              <a:buFont typeface="Arial" panose="020B0604020202020204" pitchFamily="34" charset="0"/>
              <a:buChar char="•"/>
              <a:defRPr sz="2400"/>
            </a:pPr>
            <a:r>
              <a:rPr lang="nb-NO" sz="2800"/>
              <a:t>Dersom totalverdien av bidrag fra en bidragsyter overstiger kr. 12.000 (for kommunalt nivå) skal bidragsyter identifiseres i økonomirapporten.</a:t>
            </a:r>
          </a:p>
        </p:txBody>
      </p:sp>
      <p:sp>
        <p:nvSpPr>
          <p:cNvPr id="222" name="Shape 222"/>
          <p:cNvSpPr>
            <a:spLocks noGrp="1"/>
          </p:cNvSpPr>
          <p:nvPr>
            <p:ph type="title"/>
          </p:nvPr>
        </p:nvSpPr>
        <p:spPr>
          <a:prstGeom prst="rect">
            <a:avLst/>
          </a:prstGeom>
        </p:spPr>
        <p:txBody>
          <a:bodyPr>
            <a:normAutofit/>
          </a:bodyPr>
          <a:lstStyle/>
          <a:p>
            <a:r>
              <a:rPr lang="nb-NO"/>
              <a:t>Viktig om bidrag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5F0C5C-0AC0-4A9B-8094-BE319F1EF0A8}"/>
              </a:ext>
            </a:extLst>
          </p:cNvPr>
          <p:cNvSpPr>
            <a:spLocks noGrp="1"/>
          </p:cNvSpPr>
          <p:nvPr>
            <p:ph type="title"/>
          </p:nvPr>
        </p:nvSpPr>
        <p:spPr/>
        <p:txBody>
          <a:bodyPr/>
          <a:lstStyle/>
          <a:p>
            <a:r>
              <a:rPr lang="nb-NO"/>
              <a:t>Viktig om offentlig støtte</a:t>
            </a:r>
          </a:p>
        </p:txBody>
      </p:sp>
      <p:sp>
        <p:nvSpPr>
          <p:cNvPr id="3" name="Plassholder for innhold 2">
            <a:extLst>
              <a:ext uri="{FF2B5EF4-FFF2-40B4-BE49-F238E27FC236}">
                <a16:creationId xmlns:a16="http://schemas.microsoft.com/office/drawing/2014/main" id="{C146057D-0270-4757-B3A3-B6A242A1E395}"/>
              </a:ext>
            </a:extLst>
          </p:cNvPr>
          <p:cNvSpPr>
            <a:spLocks noGrp="1"/>
          </p:cNvSpPr>
          <p:nvPr>
            <p:ph idx="1"/>
          </p:nvPr>
        </p:nvSpPr>
        <p:spPr/>
        <p:txBody>
          <a:bodyPr>
            <a:normAutofit/>
          </a:bodyPr>
          <a:lstStyle/>
          <a:p>
            <a:r>
              <a:rPr lang="nb-NO" sz="2400"/>
              <a:t>En del kommuner og fylker gir offentlig støtte både til de folkevalgte grupper og politiske partiledd</a:t>
            </a:r>
          </a:p>
          <a:p>
            <a:r>
              <a:rPr lang="nb-NO" sz="2400"/>
              <a:t>Offentlig støtte til politiske partiledd skal bokføres som offentlig støtte og skal ikke rapporteres som bidrag</a:t>
            </a:r>
          </a:p>
          <a:p>
            <a:r>
              <a:rPr lang="nb-NO" sz="2400"/>
              <a:t>Offentlig støtte til folkevalgte grupper skal </a:t>
            </a:r>
            <a:r>
              <a:rPr lang="nb-NO" sz="2400" u="sng"/>
              <a:t>ikke</a:t>
            </a:r>
            <a:r>
              <a:rPr lang="nb-NO" sz="2400"/>
              <a:t> inkluderes i partileddenes regnskap og rapporteringskrav</a:t>
            </a:r>
          </a:p>
          <a:p>
            <a:r>
              <a:rPr lang="nb-NO" sz="2400"/>
              <a:t>MEN:</a:t>
            </a:r>
          </a:p>
          <a:p>
            <a:r>
              <a:rPr lang="nb-NO" sz="2400"/>
              <a:t>Gir de </a:t>
            </a:r>
            <a:r>
              <a:rPr lang="nb-NO" sz="2400" u="sng"/>
              <a:t>folkevalgte</a:t>
            </a:r>
            <a:r>
              <a:rPr lang="nb-NO" sz="2400"/>
              <a:t> hele eller deler av sin støtte til partileddet er det et bidrag - et </a:t>
            </a:r>
            <a:r>
              <a:rPr lang="nb-NO" sz="2400" u="sng"/>
              <a:t>bidrag</a:t>
            </a:r>
            <a:r>
              <a:rPr lang="nb-NO" sz="2400"/>
              <a:t> hvor den folkevalgte gruppen er bidragsyter</a:t>
            </a:r>
          </a:p>
          <a:p>
            <a:endParaRPr lang="nb-NO"/>
          </a:p>
        </p:txBody>
      </p:sp>
    </p:spTree>
    <p:extLst>
      <p:ext uri="{BB962C8B-B14F-4D97-AF65-F5344CB8AC3E}">
        <p14:creationId xmlns:p14="http://schemas.microsoft.com/office/powerpoint/2010/main" val="20550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6A7A5C3-CE2D-F518-AAE8-35795425B4E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2051879" y="1782136"/>
            <a:ext cx="6461178" cy="4732813"/>
          </a:xfrm>
          <a:noFill/>
        </p:spPr>
      </p:pic>
      <p:sp>
        <p:nvSpPr>
          <p:cNvPr id="10" name="Title 2">
            <a:extLst>
              <a:ext uri="{FF2B5EF4-FFF2-40B4-BE49-F238E27FC236}">
                <a16:creationId xmlns:a16="http://schemas.microsoft.com/office/drawing/2014/main" id="{A73079D9-0457-5C5C-7688-6AAE2FA55B64}"/>
              </a:ext>
            </a:extLst>
          </p:cNvPr>
          <p:cNvSpPr>
            <a:spLocks noGrp="1"/>
          </p:cNvSpPr>
          <p:nvPr>
            <p:ph type="title"/>
          </p:nvPr>
        </p:nvSpPr>
        <p:spPr>
          <a:xfrm>
            <a:off x="0" y="483954"/>
            <a:ext cx="8465922" cy="763001"/>
          </a:xfrm>
        </p:spPr>
        <p:txBody>
          <a:bodyPr anchor="ctr">
            <a:normAutofit/>
          </a:bodyPr>
          <a:lstStyle/>
          <a:p>
            <a:r>
              <a:rPr lang="en-US"/>
              <a:t>Last </a:t>
            </a:r>
            <a:r>
              <a:rPr lang="en-US" err="1"/>
              <a:t>ned</a:t>
            </a:r>
            <a:r>
              <a:rPr lang="en-US"/>
              <a:t> SV-</a:t>
            </a:r>
            <a:r>
              <a:rPr lang="en-US" err="1"/>
              <a:t>appen</a:t>
            </a:r>
            <a:endParaRPr lang="en-US"/>
          </a:p>
        </p:txBody>
      </p:sp>
    </p:spTree>
    <p:extLst>
      <p:ext uri="{BB962C8B-B14F-4D97-AF65-F5344CB8AC3E}">
        <p14:creationId xmlns:p14="http://schemas.microsoft.com/office/powerpoint/2010/main" val="340865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Vedtekter</a:t>
            </a:r>
          </a:p>
        </p:txBody>
      </p:sp>
    </p:spTree>
    <p:extLst>
      <p:ext uri="{BB962C8B-B14F-4D97-AF65-F5344CB8AC3E}">
        <p14:creationId xmlns:p14="http://schemas.microsoft.com/office/powerpoint/2010/main" val="366838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a:t>Her er våre andre kurstilbud i tillitsvalgtskoleringen:</a:t>
            </a:r>
          </a:p>
          <a:p>
            <a:pPr marL="514196" indent="-514196">
              <a:buFont typeface="+mj-lt"/>
              <a:buAutoNum type="arabicPeriod"/>
            </a:pPr>
            <a:r>
              <a:rPr lang="nb-NO"/>
              <a:t>Hvordan lede et lokallag</a:t>
            </a:r>
          </a:p>
          <a:p>
            <a:pPr marL="514196" indent="-514196">
              <a:buFont typeface="+mj-lt"/>
              <a:buAutoNum type="arabicPeriod"/>
            </a:pPr>
            <a:r>
              <a:rPr lang="nb-NO">
                <a:solidFill>
                  <a:schemeClr val="tx1"/>
                </a:solidFill>
              </a:rPr>
              <a:t>Medlemsoppfølging</a:t>
            </a:r>
          </a:p>
          <a:p>
            <a:pPr marL="514196" indent="-514196">
              <a:buFont typeface="+mj-lt"/>
              <a:buAutoNum type="arabicPeriod"/>
            </a:pPr>
            <a:r>
              <a:rPr lang="nb-NO">
                <a:solidFill>
                  <a:schemeClr val="tx1"/>
                </a:solidFill>
              </a:rPr>
              <a:t>Aktiviteter og arrangementer</a:t>
            </a:r>
          </a:p>
          <a:p>
            <a:pPr marL="514196" indent="-514196">
              <a:buFont typeface="+mj-lt"/>
              <a:buAutoNum type="arabicPeriod"/>
            </a:pPr>
            <a:r>
              <a:rPr lang="nb-NO">
                <a:solidFill>
                  <a:srgbClr val="FF0000"/>
                </a:solidFill>
              </a:rPr>
              <a:t>Økonomi og administrasjon</a:t>
            </a:r>
          </a:p>
          <a:p>
            <a:pPr marL="514196" indent="-514196">
              <a:buFont typeface="+mj-lt"/>
              <a:buAutoNum type="arabicPeriod"/>
            </a:pPr>
            <a:r>
              <a:rPr lang="nb-NO">
                <a:solidFill>
                  <a:schemeClr val="tx1"/>
                </a:solidFill>
              </a:rPr>
              <a:t>Kommunikasjon</a:t>
            </a:r>
          </a:p>
          <a:p>
            <a:pPr marL="514196" indent="-514196">
              <a:buFont typeface="+mj-lt"/>
              <a:buAutoNum type="arabicPeriod"/>
            </a:pPr>
            <a:r>
              <a:rPr lang="nb-NO">
                <a:solidFill>
                  <a:schemeClr val="tx1"/>
                </a:solidFill>
              </a:rPr>
              <a:t>Politikkutvikling – lokallaget som politisk kraft</a:t>
            </a:r>
          </a:p>
          <a:p>
            <a:pPr marL="0" indent="0">
              <a:buNone/>
            </a:pPr>
            <a:endParaRPr lang="nn-NO">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a:t>Interessert i flere kurs?</a:t>
            </a:r>
            <a:endParaRPr lang="nn-NO"/>
          </a:p>
        </p:txBody>
      </p:sp>
    </p:spTree>
    <p:extLst>
      <p:ext uri="{BB962C8B-B14F-4D97-AF65-F5344CB8AC3E}">
        <p14:creationId xmlns:p14="http://schemas.microsoft.com/office/powerpoint/2010/main" val="325146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29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3" descr="Paragrafkrøll med heldekkende fyll">
            <a:extLst>
              <a:ext uri="{FF2B5EF4-FFF2-40B4-BE49-F238E27FC236}">
                <a16:creationId xmlns:a16="http://schemas.microsoft.com/office/drawing/2014/main" id="{52C828DC-947A-FD17-2102-317D621002DE}"/>
              </a:ext>
            </a:extLst>
          </p:cNvPr>
          <p:cNvSpPr/>
          <p:nvPr/>
        </p:nvSpPr>
        <p:spPr>
          <a:xfrm rot="16200000">
            <a:off x="7582060" y="3308036"/>
            <a:ext cx="4529896" cy="1478002"/>
          </a:xfrm>
          <a:custGeom>
            <a:avLst/>
            <a:gdLst>
              <a:gd name="connsiteX0" fmla="*/ 103946 w 4529896"/>
              <a:gd name="connsiteY0" fmla="*/ 800775 h 1478002"/>
              <a:gd name="connsiteX1" fmla="*/ 110266 w 4529896"/>
              <a:gd name="connsiteY1" fmla="*/ 813518 h 1478002"/>
              <a:gd name="connsiteX2" fmla="*/ 939195 w 4529896"/>
              <a:gd name="connsiteY2" fmla="*/ 1421303 h 1478002"/>
              <a:gd name="connsiteX3" fmla="*/ 1393431 w 4529896"/>
              <a:gd name="connsiteY3" fmla="*/ 1478002 h 1478002"/>
              <a:gd name="connsiteX4" fmla="*/ 2132057 w 4529896"/>
              <a:gd name="connsiteY4" fmla="*/ 1332254 h 1478002"/>
              <a:gd name="connsiteX5" fmla="*/ 2830049 w 4529896"/>
              <a:gd name="connsiteY5" fmla="*/ 954129 h 1478002"/>
              <a:gd name="connsiteX6" fmla="*/ 3511796 w 4529896"/>
              <a:gd name="connsiteY6" fmla="*/ 514564 h 1478002"/>
              <a:gd name="connsiteX7" fmla="*/ 3983757 w 4529896"/>
              <a:gd name="connsiteY7" fmla="*/ 506810 h 1478002"/>
              <a:gd name="connsiteX8" fmla="*/ 4330555 w 4529896"/>
              <a:gd name="connsiteY8" fmla="*/ 809171 h 1478002"/>
              <a:gd name="connsiteX9" fmla="*/ 4365364 w 4529896"/>
              <a:gd name="connsiteY9" fmla="*/ 1223400 h 1478002"/>
              <a:gd name="connsiteX10" fmla="*/ 4357958 w 4529896"/>
              <a:gd name="connsiteY10" fmla="*/ 1344700 h 1478002"/>
              <a:gd name="connsiteX11" fmla="*/ 4440905 w 4529896"/>
              <a:gd name="connsiteY11" fmla="*/ 1374976 h 1478002"/>
              <a:gd name="connsiteX12" fmla="*/ 4440905 w 4529896"/>
              <a:gd name="connsiteY12" fmla="*/ 1374976 h 1478002"/>
              <a:gd name="connsiteX13" fmla="*/ 4528740 w 4529896"/>
              <a:gd name="connsiteY13" fmla="*/ 1067330 h 1478002"/>
              <a:gd name="connsiteX14" fmla="*/ 4438041 w 4529896"/>
              <a:gd name="connsiteY14" fmla="*/ 660806 h 1478002"/>
              <a:gd name="connsiteX15" fmla="*/ 3650387 w 4529896"/>
              <a:gd name="connsiteY15" fmla="*/ 94853 h 1478002"/>
              <a:gd name="connsiteX16" fmla="*/ 2476683 w 4529896"/>
              <a:gd name="connsiteY16" fmla="*/ 214079 h 1478002"/>
              <a:gd name="connsiteX17" fmla="*/ 1455394 w 4529896"/>
              <a:gd name="connsiteY17" fmla="*/ 821568 h 1478002"/>
              <a:gd name="connsiteX18" fmla="*/ 1124000 w 4529896"/>
              <a:gd name="connsiteY18" fmla="*/ 1007964 h 1478002"/>
              <a:gd name="connsiteX19" fmla="*/ 609776 w 4529896"/>
              <a:gd name="connsiteY19" fmla="*/ 1003025 h 1478002"/>
              <a:gd name="connsiteX20" fmla="*/ 169119 w 4529896"/>
              <a:gd name="connsiteY20" fmla="*/ 233341 h 1478002"/>
              <a:gd name="connsiteX21" fmla="*/ 192028 w 4529896"/>
              <a:gd name="connsiteY21" fmla="*/ 39043 h 1478002"/>
              <a:gd name="connsiteX22" fmla="*/ 101773 w 4529896"/>
              <a:gd name="connsiteY22" fmla="*/ 6396 h 1478002"/>
              <a:gd name="connsiteX23" fmla="*/ 1447 w 4529896"/>
              <a:gd name="connsiteY23" fmla="*/ 348319 h 1478002"/>
              <a:gd name="connsiteX24" fmla="*/ 97873 w 4529896"/>
              <a:gd name="connsiteY24" fmla="*/ 787884 h 1478002"/>
              <a:gd name="connsiteX25" fmla="*/ 3208249 w 4529896"/>
              <a:gd name="connsiteY25" fmla="*/ 368273 h 1478002"/>
              <a:gd name="connsiteX26" fmla="*/ 2504332 w 4529896"/>
              <a:gd name="connsiteY26" fmla="*/ 756078 h 1478002"/>
              <a:gd name="connsiteX27" fmla="*/ 1807871 w 4529896"/>
              <a:gd name="connsiteY27" fmla="*/ 1139339 h 1478002"/>
              <a:gd name="connsiteX28" fmla="*/ 878318 w 4529896"/>
              <a:gd name="connsiteY28" fmla="*/ 1224931 h 1478002"/>
              <a:gd name="connsiteX29" fmla="*/ 1416488 w 4529896"/>
              <a:gd name="connsiteY29" fmla="*/ 1161318 h 1478002"/>
              <a:gd name="connsiteX30" fmla="*/ 2002155 w 4529896"/>
              <a:gd name="connsiteY30" fmla="*/ 843497 h 1478002"/>
              <a:gd name="connsiteX31" fmla="*/ 2851378 w 4529896"/>
              <a:gd name="connsiteY31" fmla="*/ 381904 h 1478002"/>
              <a:gd name="connsiteX32" fmla="*/ 3683813 w 4529896"/>
              <a:gd name="connsiteY32" fmla="*/ 285446 h 1478002"/>
              <a:gd name="connsiteX33" fmla="*/ 3208249 w 4529896"/>
              <a:gd name="connsiteY33" fmla="*/ 368273 h 14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29896" h="1478002">
                <a:moveTo>
                  <a:pt x="103946" y="800775"/>
                </a:moveTo>
                <a:cubicBezTo>
                  <a:pt x="106069" y="805072"/>
                  <a:pt x="108142" y="809319"/>
                  <a:pt x="110266" y="813518"/>
                </a:cubicBezTo>
                <a:cubicBezTo>
                  <a:pt x="265397" y="1117361"/>
                  <a:pt x="544258" y="1321833"/>
                  <a:pt x="939195" y="1421303"/>
                </a:cubicBezTo>
                <a:cubicBezTo>
                  <a:pt x="1087691" y="1458864"/>
                  <a:pt x="1240260" y="1477908"/>
                  <a:pt x="1393431" y="1478002"/>
                </a:cubicBezTo>
                <a:cubicBezTo>
                  <a:pt x="1646617" y="1476402"/>
                  <a:pt x="1897227" y="1426953"/>
                  <a:pt x="2132057" y="1332254"/>
                </a:cubicBezTo>
                <a:cubicBezTo>
                  <a:pt x="2379087" y="1234774"/>
                  <a:pt x="2613447" y="1107814"/>
                  <a:pt x="2830049" y="954129"/>
                </a:cubicBezTo>
                <a:cubicBezTo>
                  <a:pt x="3191906" y="697946"/>
                  <a:pt x="3421246" y="550025"/>
                  <a:pt x="3511796" y="514564"/>
                </a:cubicBezTo>
                <a:cubicBezTo>
                  <a:pt x="3662627" y="453108"/>
                  <a:pt x="3830991" y="450343"/>
                  <a:pt x="3983757" y="506810"/>
                </a:cubicBezTo>
                <a:cubicBezTo>
                  <a:pt x="4134983" y="557399"/>
                  <a:pt x="4259799" y="666224"/>
                  <a:pt x="4330555" y="809171"/>
                </a:cubicBezTo>
                <a:cubicBezTo>
                  <a:pt x="4393344" y="938087"/>
                  <a:pt x="4405756" y="1085806"/>
                  <a:pt x="4365364" y="1223400"/>
                </a:cubicBezTo>
                <a:cubicBezTo>
                  <a:pt x="4345614" y="1297484"/>
                  <a:pt x="4348133" y="1325438"/>
                  <a:pt x="4357958" y="1344700"/>
                </a:cubicBezTo>
                <a:cubicBezTo>
                  <a:pt x="4372592" y="1375875"/>
                  <a:pt x="4409637" y="1389398"/>
                  <a:pt x="4440905" y="1374976"/>
                </a:cubicBezTo>
                <a:lnTo>
                  <a:pt x="4440905" y="1374976"/>
                </a:lnTo>
                <a:cubicBezTo>
                  <a:pt x="4508942" y="1348207"/>
                  <a:pt x="4536048" y="1253330"/>
                  <a:pt x="4528740" y="1067330"/>
                </a:cubicBezTo>
                <a:cubicBezTo>
                  <a:pt x="4527916" y="926891"/>
                  <a:pt x="4496988" y="788265"/>
                  <a:pt x="4438041" y="660806"/>
                </a:cubicBezTo>
                <a:cubicBezTo>
                  <a:pt x="4288835" y="368421"/>
                  <a:pt x="4023799" y="177975"/>
                  <a:pt x="3650387" y="94853"/>
                </a:cubicBezTo>
                <a:cubicBezTo>
                  <a:pt x="3281519" y="12620"/>
                  <a:pt x="2886680" y="52724"/>
                  <a:pt x="2476683" y="214079"/>
                </a:cubicBezTo>
                <a:cubicBezTo>
                  <a:pt x="2239691" y="307326"/>
                  <a:pt x="1896151" y="511749"/>
                  <a:pt x="1455394" y="821568"/>
                </a:cubicBezTo>
                <a:cubicBezTo>
                  <a:pt x="1352239" y="895894"/>
                  <a:pt x="1241079" y="958416"/>
                  <a:pt x="1124000" y="1007964"/>
                </a:cubicBezTo>
                <a:cubicBezTo>
                  <a:pt x="957903" y="1070125"/>
                  <a:pt x="774649" y="1068362"/>
                  <a:pt x="609776" y="1003025"/>
                </a:cubicBezTo>
                <a:cubicBezTo>
                  <a:pt x="280041" y="906538"/>
                  <a:pt x="85454" y="566660"/>
                  <a:pt x="169119" y="233341"/>
                </a:cubicBezTo>
                <a:cubicBezTo>
                  <a:pt x="204421" y="79295"/>
                  <a:pt x="201310" y="57119"/>
                  <a:pt x="192028" y="39043"/>
                </a:cubicBezTo>
                <a:cubicBezTo>
                  <a:pt x="176067" y="5152"/>
                  <a:pt x="135712" y="-9448"/>
                  <a:pt x="101773" y="6396"/>
                </a:cubicBezTo>
                <a:cubicBezTo>
                  <a:pt x="24455" y="36919"/>
                  <a:pt x="-7441" y="145576"/>
                  <a:pt x="1447" y="348319"/>
                </a:cubicBezTo>
                <a:cubicBezTo>
                  <a:pt x="4695" y="499722"/>
                  <a:pt x="37449" y="649031"/>
                  <a:pt x="97873" y="787884"/>
                </a:cubicBezTo>
                <a:close/>
                <a:moveTo>
                  <a:pt x="3208249" y="368273"/>
                </a:moveTo>
                <a:cubicBezTo>
                  <a:pt x="2962616" y="476485"/>
                  <a:pt x="2727056" y="606260"/>
                  <a:pt x="2504332" y="756078"/>
                </a:cubicBezTo>
                <a:cubicBezTo>
                  <a:pt x="2283959" y="904172"/>
                  <a:pt x="2050892" y="1032431"/>
                  <a:pt x="1807871" y="1139339"/>
                </a:cubicBezTo>
                <a:cubicBezTo>
                  <a:pt x="1463097" y="1275061"/>
                  <a:pt x="1152143" y="1303509"/>
                  <a:pt x="878318" y="1224931"/>
                </a:cubicBezTo>
                <a:cubicBezTo>
                  <a:pt x="1060180" y="1251270"/>
                  <a:pt x="1245770" y="1229332"/>
                  <a:pt x="1416488" y="1161318"/>
                </a:cubicBezTo>
                <a:cubicBezTo>
                  <a:pt x="1620623" y="1072708"/>
                  <a:pt x="1816600" y="966363"/>
                  <a:pt x="2002155" y="843497"/>
                </a:cubicBezTo>
                <a:cubicBezTo>
                  <a:pt x="2362236" y="617195"/>
                  <a:pt x="2647861" y="461915"/>
                  <a:pt x="2851378" y="381904"/>
                </a:cubicBezTo>
                <a:cubicBezTo>
                  <a:pt x="3160653" y="260060"/>
                  <a:pt x="3436403" y="227611"/>
                  <a:pt x="3683813" y="285446"/>
                </a:cubicBezTo>
                <a:cubicBezTo>
                  <a:pt x="3521153" y="278033"/>
                  <a:pt x="3358838" y="306303"/>
                  <a:pt x="3208249" y="368273"/>
                </a:cubicBezTo>
                <a:close/>
              </a:path>
            </a:pathLst>
          </a:custGeom>
          <a:solidFill>
            <a:srgbClr val="000000"/>
          </a:solidFill>
          <a:ln w="49312" cap="flat">
            <a:noFill/>
            <a:prstDash val="solid"/>
            <a:miter/>
          </a:ln>
        </p:spPr>
        <p:txBody>
          <a:bodyPr rtlCol="0" anchor="ctr"/>
          <a:lstStyle/>
          <a:p>
            <a:endParaRPr lang="en-US"/>
          </a:p>
        </p:txBody>
      </p:sp>
      <p:sp>
        <p:nvSpPr>
          <p:cNvPr id="162" name="Shape 162"/>
          <p:cNvSpPr>
            <a:spLocks noGrp="1"/>
          </p:cNvSpPr>
          <p:nvPr>
            <p:ph type="body" sz="quarter" idx="14"/>
          </p:nvPr>
        </p:nvSpPr>
        <p:spPr>
          <a:xfrm>
            <a:off x="451296" y="1782089"/>
            <a:ext cx="6939318" cy="4741379"/>
          </a:xfrm>
          <a:prstGeom prst="rect">
            <a:avLst/>
          </a:prstGeom>
        </p:spPr>
        <p:txBody>
          <a:bodyPr>
            <a:normAutofit/>
          </a:bodyPr>
          <a:lstStyle/>
          <a:p>
            <a:pPr marL="247033" indent="-247033" defTabSz="896335">
              <a:spcBef>
                <a:spcPts val="500"/>
              </a:spcBef>
              <a:buClr>
                <a:schemeClr val="accent1"/>
              </a:buClr>
              <a:tabLst>
                <a:tab pos="241300" algn="l"/>
              </a:tabLst>
              <a:defRPr sz="2700"/>
            </a:pPr>
            <a:endParaRPr lang="nb-NO" sz="2800"/>
          </a:p>
          <a:p>
            <a:pPr marL="247033" indent="-247033" defTabSz="896335">
              <a:spcBef>
                <a:spcPts val="500"/>
              </a:spcBef>
              <a:buClr>
                <a:schemeClr val="accent1"/>
              </a:buClr>
              <a:tabLst>
                <a:tab pos="241300" algn="l"/>
              </a:tabLst>
              <a:defRPr sz="2700"/>
            </a:pPr>
            <a:r>
              <a:rPr lang="nb-NO" sz="2800"/>
              <a:t>Lokallag skal ha egne vedtekter</a:t>
            </a:r>
          </a:p>
          <a:p>
            <a:pPr marL="247033" indent="-247033" defTabSz="896335">
              <a:spcBef>
                <a:spcPts val="500"/>
              </a:spcBef>
              <a:buClr>
                <a:schemeClr val="accent1"/>
              </a:buClr>
              <a:tabLst>
                <a:tab pos="241300" algn="l"/>
              </a:tabLst>
              <a:defRPr sz="2700"/>
            </a:pPr>
            <a:r>
              <a:rPr lang="nb-NO" sz="2800"/>
              <a:t>Disse skal </a:t>
            </a:r>
            <a:r>
              <a:rPr lang="nb-NO" sz="2800" b="1"/>
              <a:t>ikke </a:t>
            </a:r>
            <a:r>
              <a:rPr lang="nb-NO" sz="2800"/>
              <a:t>være i konflikt med fylkeslagets eller sentrale vedtekter</a:t>
            </a:r>
          </a:p>
        </p:txBody>
      </p:sp>
      <p:sp>
        <p:nvSpPr>
          <p:cNvPr id="163" name="Shape 163"/>
          <p:cNvSpPr>
            <a:spLocks noGrp="1"/>
          </p:cNvSpPr>
          <p:nvPr>
            <p:ph type="title"/>
          </p:nvPr>
        </p:nvSpPr>
        <p:spPr>
          <a:prstGeom prst="rect">
            <a:avLst/>
          </a:prstGeom>
        </p:spPr>
        <p:txBody>
          <a:bodyPr/>
          <a:lstStyle/>
          <a:p>
            <a:r>
              <a:t> </a:t>
            </a:r>
            <a:r>
              <a:rPr err="1"/>
              <a:t>Vedtekter</a:t>
            </a:r>
            <a:r>
              <a:rPr lang="nb-NO"/>
              <a:t> for lokallaget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79ACFFB-57FA-9B47-8943-48F25099789D}"/>
              </a:ext>
            </a:extLst>
          </p:cNvPr>
          <p:cNvSpPr>
            <a:spLocks noGrp="1"/>
          </p:cNvSpPr>
          <p:nvPr>
            <p:ph sz="half" idx="1"/>
          </p:nvPr>
        </p:nvSpPr>
        <p:spPr/>
        <p:txBody>
          <a:bodyPr>
            <a:normAutofit fontScale="32500" lnSpcReduction="20000"/>
          </a:bodyPr>
          <a:lstStyle/>
          <a:p>
            <a:pPr marL="0" indent="0" algn="l">
              <a:buNone/>
            </a:pPr>
            <a:r>
              <a:rPr lang="nn-NO" b="1" i="0">
                <a:solidFill>
                  <a:srgbClr val="440C1A"/>
                </a:solidFill>
                <a:effectLst/>
                <a:latin typeface="Degular Text"/>
              </a:rPr>
              <a:t>§ 1. </a:t>
            </a:r>
            <a:r>
              <a:rPr lang="nn-NO" b="1" i="0" err="1">
                <a:solidFill>
                  <a:srgbClr val="440C1A"/>
                </a:solidFill>
                <a:effectLst/>
                <a:latin typeface="Degular Text"/>
              </a:rPr>
              <a:t>xxx</a:t>
            </a:r>
            <a:r>
              <a:rPr lang="nn-NO" b="1" i="0">
                <a:solidFill>
                  <a:srgbClr val="440C1A"/>
                </a:solidFill>
                <a:effectLst/>
                <a:latin typeface="Degular Text"/>
              </a:rPr>
              <a:t> SV</a:t>
            </a:r>
            <a:br>
              <a:rPr lang="nn-NO" b="1" i="0">
                <a:solidFill>
                  <a:srgbClr val="440C1A"/>
                </a:solidFill>
                <a:effectLst/>
                <a:latin typeface="Degular Text"/>
              </a:rPr>
            </a:br>
            <a:br>
              <a:rPr lang="nn-NO" b="1" i="0">
                <a:solidFill>
                  <a:srgbClr val="440C1A"/>
                </a:solidFill>
                <a:effectLst/>
                <a:latin typeface="Degular Text"/>
              </a:rPr>
            </a:br>
            <a:r>
              <a:rPr lang="nn-NO" b="0" i="0" err="1">
                <a:solidFill>
                  <a:srgbClr val="440C1A"/>
                </a:solidFill>
                <a:effectLst/>
                <a:latin typeface="Degular Text"/>
              </a:rPr>
              <a:t>xxx</a:t>
            </a:r>
            <a:r>
              <a:rPr lang="nn-NO" b="0" i="0">
                <a:solidFill>
                  <a:srgbClr val="440C1A"/>
                </a:solidFill>
                <a:effectLst/>
                <a:latin typeface="Degular Text"/>
              </a:rPr>
              <a:t> SV er eit lokallag for SV-medlemmer i </a:t>
            </a:r>
            <a:r>
              <a:rPr lang="nn-NO" b="0" i="0" err="1">
                <a:solidFill>
                  <a:srgbClr val="440C1A"/>
                </a:solidFill>
                <a:effectLst/>
                <a:latin typeface="Degular Text"/>
              </a:rPr>
              <a:t>xxx</a:t>
            </a:r>
            <a:r>
              <a:rPr lang="nn-NO" b="0" i="0">
                <a:solidFill>
                  <a:srgbClr val="440C1A"/>
                </a:solidFill>
                <a:effectLst/>
                <a:latin typeface="Degular Text"/>
              </a:rPr>
              <a:t> kommune. Målet til </a:t>
            </a:r>
            <a:r>
              <a:rPr lang="nn-NO" b="0" i="0" err="1">
                <a:solidFill>
                  <a:srgbClr val="440C1A"/>
                </a:solidFill>
                <a:effectLst/>
                <a:latin typeface="Degular Text"/>
              </a:rPr>
              <a:t>xxx</a:t>
            </a:r>
            <a:r>
              <a:rPr lang="nn-NO" b="0" i="0">
                <a:solidFill>
                  <a:srgbClr val="440C1A"/>
                </a:solidFill>
                <a:effectLst/>
                <a:latin typeface="Degular Text"/>
              </a:rPr>
              <a:t> SV  er ei sosialistisk samfunnsordning i Norge. Grunnsynet til partiet er nedfelt i SV sine vedtekter og program.</a:t>
            </a:r>
          </a:p>
          <a:p>
            <a:pPr marL="0" indent="0" algn="l">
              <a:buNone/>
            </a:pPr>
            <a:r>
              <a:rPr lang="nn-NO" b="1" i="0">
                <a:solidFill>
                  <a:srgbClr val="440C1A"/>
                </a:solidFill>
                <a:effectLst/>
                <a:latin typeface="Degular Text"/>
              </a:rPr>
              <a:t>§ 2. Årsmøtet</a:t>
            </a:r>
          </a:p>
          <a:p>
            <a:pPr marL="0" indent="0" algn="l">
              <a:buNone/>
            </a:pPr>
            <a:r>
              <a:rPr lang="nn-NO" b="1" i="0">
                <a:solidFill>
                  <a:srgbClr val="440C1A"/>
                </a:solidFill>
                <a:effectLst/>
                <a:latin typeface="Degular Text"/>
              </a:rPr>
              <a:t>§ 2-1 Møtetidspunkt og innkalling</a:t>
            </a:r>
          </a:p>
          <a:p>
            <a:pPr marL="0" indent="0" algn="l">
              <a:buNone/>
            </a:pPr>
            <a:r>
              <a:rPr lang="nn-NO" b="0" i="0">
                <a:solidFill>
                  <a:srgbClr val="440C1A"/>
                </a:solidFill>
                <a:effectLst/>
                <a:latin typeface="Degular Text"/>
              </a:rPr>
              <a:t>Årsmøte i lokallaget skal haldast innan utgangen av januar kvart år, </a:t>
            </a:r>
            <a:r>
              <a:rPr lang="nn-NO" b="0" i="0" err="1">
                <a:solidFill>
                  <a:srgbClr val="440C1A"/>
                </a:solidFill>
                <a:effectLst/>
                <a:latin typeface="Degular Text"/>
              </a:rPr>
              <a:t>jf</a:t>
            </a:r>
            <a:r>
              <a:rPr lang="nn-NO" b="0" i="0">
                <a:solidFill>
                  <a:srgbClr val="440C1A"/>
                </a:solidFill>
                <a:effectLst/>
                <a:latin typeface="Degular Text"/>
              </a:rPr>
              <a:t> § 4.3. i dei sentrale vedtektene. Lokallaget kan, dersom det ligg føre særlege grunnar, fastsetje eit anna tidspunkt.</a:t>
            </a:r>
          </a:p>
          <a:p>
            <a:pPr marL="0" indent="0" algn="l">
              <a:buNone/>
            </a:pPr>
            <a:r>
              <a:rPr lang="nn-NO" b="0" i="0">
                <a:solidFill>
                  <a:srgbClr val="440C1A"/>
                </a:solidFill>
                <a:effectLst/>
                <a:latin typeface="Degular Text"/>
              </a:rPr>
              <a:t>Årsmøte med førebels sakliste skal kunngjerast med minst 21 dagars varsel. Forslag til saker ein ønskjer at årsmøtet skal behandle, og eventuelle forslag til endring av vedtektene, må sendast til styret seinast 14 dagar før årsmøtet.</a:t>
            </a:r>
          </a:p>
          <a:p>
            <a:pPr marL="0" indent="0" algn="l">
              <a:buNone/>
            </a:pPr>
            <a:r>
              <a:rPr lang="nn-NO" b="0" i="0">
                <a:solidFill>
                  <a:srgbClr val="440C1A"/>
                </a:solidFill>
                <a:effectLst/>
                <a:latin typeface="Degular Text"/>
              </a:rPr>
              <a:t>Endeleg innkalling med sakliste og sakspapir skal sendast ut seinast 7 dagar før møtet.</a:t>
            </a:r>
          </a:p>
          <a:p>
            <a:pPr marL="0" indent="0" algn="l">
              <a:buNone/>
            </a:pPr>
            <a:r>
              <a:rPr lang="nn-NO" b="1" i="0">
                <a:solidFill>
                  <a:srgbClr val="440C1A"/>
                </a:solidFill>
                <a:effectLst/>
                <a:latin typeface="Degular Text"/>
              </a:rPr>
              <a:t>§ 2-2 Sakliste</a:t>
            </a:r>
          </a:p>
          <a:p>
            <a:pPr marL="0" indent="0" algn="l">
              <a:buNone/>
            </a:pPr>
            <a:r>
              <a:rPr lang="nn-NO" b="0" i="0">
                <a:solidFill>
                  <a:srgbClr val="440C1A"/>
                </a:solidFill>
                <a:effectLst/>
                <a:latin typeface="Degular Text"/>
              </a:rPr>
              <a:t>Årsmøtet skal behandle årsmelding, revidert rekneskap, arbeidsplan, budsjett, innkomne forslag og val av styre, revisor og valkomité. Årsmøtet vel og utsendingar til fylkesårsmøtet.</a:t>
            </a:r>
          </a:p>
          <a:p>
            <a:pPr marL="0" indent="0" algn="l">
              <a:buNone/>
            </a:pPr>
            <a:r>
              <a:rPr lang="nn-NO" b="1" i="0">
                <a:solidFill>
                  <a:srgbClr val="440C1A"/>
                </a:solidFill>
                <a:effectLst/>
                <a:latin typeface="Degular Text"/>
              </a:rPr>
              <a:t>§ 2-3 Deltaking og stemmerett</a:t>
            </a:r>
          </a:p>
          <a:p>
            <a:pPr marL="0" indent="0" algn="l">
              <a:buNone/>
            </a:pPr>
            <a:r>
              <a:rPr lang="nn-NO" b="0" i="0">
                <a:solidFill>
                  <a:srgbClr val="440C1A"/>
                </a:solidFill>
                <a:effectLst/>
                <a:latin typeface="Degular Text"/>
              </a:rPr>
              <a:t>Årsmøta i </a:t>
            </a:r>
            <a:r>
              <a:rPr lang="nn-NO" b="0" i="0" err="1">
                <a:solidFill>
                  <a:srgbClr val="440C1A"/>
                </a:solidFill>
                <a:effectLst/>
                <a:latin typeface="Degular Text"/>
              </a:rPr>
              <a:t>xxx</a:t>
            </a:r>
            <a:r>
              <a:rPr lang="nn-NO" b="0" i="0">
                <a:solidFill>
                  <a:srgbClr val="440C1A"/>
                </a:solidFill>
                <a:effectLst/>
                <a:latin typeface="Degular Text"/>
              </a:rPr>
              <a:t> SV er opne, med mindre årsmøtet bestemmer noko anna. Forslags- og stemmerett på  årsmøtet har alle som er registrert som medlemmer i </a:t>
            </a:r>
            <a:r>
              <a:rPr lang="nn-NO" b="0" i="0" err="1">
                <a:solidFill>
                  <a:srgbClr val="440C1A"/>
                </a:solidFill>
                <a:effectLst/>
                <a:latin typeface="Degular Text"/>
              </a:rPr>
              <a:t>xxx</a:t>
            </a:r>
            <a:r>
              <a:rPr lang="nn-NO" b="0" i="0">
                <a:solidFill>
                  <a:srgbClr val="440C1A"/>
                </a:solidFill>
                <a:effectLst/>
                <a:latin typeface="Degular Text"/>
              </a:rPr>
              <a:t> SV, og som har betalt kontingent. Styremedlemmer  har ikkje stemmerett ved behandling av årsmelding og rekneskap. Inviterte gjester har talerett.</a:t>
            </a:r>
          </a:p>
          <a:p>
            <a:pPr marL="0" indent="0" algn="l">
              <a:buNone/>
            </a:pPr>
            <a:r>
              <a:rPr lang="nn-NO" b="0" i="0">
                <a:solidFill>
                  <a:srgbClr val="440C1A"/>
                </a:solidFill>
                <a:effectLst/>
                <a:latin typeface="Degular Text"/>
              </a:rPr>
              <a:t>Medlemskap i SV er ein føresetnad for å ha tillitsverv i lokallaget.  SU-representantar kan </a:t>
            </a:r>
            <a:r>
              <a:rPr lang="nn-NO" b="0" i="0" err="1">
                <a:solidFill>
                  <a:srgbClr val="440C1A"/>
                </a:solidFill>
                <a:effectLst/>
                <a:latin typeface="Degular Text"/>
              </a:rPr>
              <a:t>óg</a:t>
            </a:r>
            <a:r>
              <a:rPr lang="nn-NO" b="0" i="0">
                <a:solidFill>
                  <a:srgbClr val="440C1A"/>
                </a:solidFill>
                <a:effectLst/>
                <a:latin typeface="Degular Text"/>
              </a:rPr>
              <a:t> bli gitt rettar i </a:t>
            </a:r>
            <a:r>
              <a:rPr lang="nn-NO" b="0" i="0" err="1">
                <a:solidFill>
                  <a:srgbClr val="440C1A"/>
                </a:solidFill>
                <a:effectLst/>
                <a:latin typeface="Degular Text"/>
              </a:rPr>
              <a:t>xxx</a:t>
            </a:r>
            <a:r>
              <a:rPr lang="nn-NO" b="0" i="0">
                <a:solidFill>
                  <a:srgbClr val="440C1A"/>
                </a:solidFill>
                <a:effectLst/>
                <a:latin typeface="Degular Text"/>
              </a:rPr>
              <a:t> SV sine organ, utan å vere valt av årsmøtet i </a:t>
            </a:r>
            <a:r>
              <a:rPr lang="nn-NO" b="0" i="0" err="1">
                <a:solidFill>
                  <a:srgbClr val="440C1A"/>
                </a:solidFill>
                <a:effectLst/>
                <a:latin typeface="Degular Text"/>
              </a:rPr>
              <a:t>xxx</a:t>
            </a:r>
            <a:r>
              <a:rPr lang="nn-NO" b="0" i="0">
                <a:solidFill>
                  <a:srgbClr val="440C1A"/>
                </a:solidFill>
                <a:effectLst/>
                <a:latin typeface="Degular Text"/>
              </a:rPr>
              <a:t> SV.</a:t>
            </a:r>
          </a:p>
          <a:p>
            <a:pPr marL="0" indent="0">
              <a:buNone/>
            </a:pPr>
            <a:br>
              <a:rPr lang="nn-NO">
                <a:latin typeface="Degular Text"/>
              </a:rPr>
            </a:br>
            <a:r>
              <a:rPr lang="nn-NO" b="0" i="0">
                <a:solidFill>
                  <a:srgbClr val="440C1A"/>
                </a:solidFill>
                <a:effectLst/>
                <a:latin typeface="Degular Text"/>
              </a:rPr>
              <a:t>…</a:t>
            </a:r>
            <a:r>
              <a:rPr lang="nn-NO" b="0" i="0" err="1">
                <a:solidFill>
                  <a:srgbClr val="440C1A"/>
                </a:solidFill>
                <a:effectLst/>
                <a:latin typeface="Degular Text"/>
              </a:rPr>
              <a:t>osv</a:t>
            </a:r>
            <a:r>
              <a:rPr lang="nn-NO" b="0" i="0">
                <a:solidFill>
                  <a:srgbClr val="440C1A"/>
                </a:solidFill>
                <a:effectLst/>
                <a:latin typeface="Degular Text"/>
              </a:rPr>
              <a:t> (</a:t>
            </a:r>
            <a:r>
              <a:rPr lang="nn-NO" b="0" i="0" err="1">
                <a:solidFill>
                  <a:srgbClr val="440C1A"/>
                </a:solidFill>
                <a:effectLst/>
                <a:latin typeface="Degular Text"/>
              </a:rPr>
              <a:t>se</a:t>
            </a:r>
            <a:r>
              <a:rPr lang="nn-NO" b="0" i="0">
                <a:solidFill>
                  <a:srgbClr val="440C1A"/>
                </a:solidFill>
                <a:effectLst/>
                <a:latin typeface="Degular Text"/>
              </a:rPr>
              <a:t> resten av malen her: </a:t>
            </a:r>
            <a:r>
              <a:rPr lang="nn-NO">
                <a:latin typeface="Degular Text"/>
                <a:hlinkClick r:id="rId3"/>
              </a:rPr>
              <a:t>https://www.sv.no/ressursbanken/lokallagsressurser/standardvedtekter/</a:t>
            </a:r>
            <a:r>
              <a:rPr lang="nn-NO">
                <a:latin typeface="Degular Text"/>
              </a:rPr>
              <a:t>) </a:t>
            </a:r>
            <a:endParaRPr lang="nn-NO"/>
          </a:p>
        </p:txBody>
      </p:sp>
      <p:sp>
        <p:nvSpPr>
          <p:cNvPr id="167" name="Shape 167"/>
          <p:cNvSpPr>
            <a:spLocks noGrp="1"/>
          </p:cNvSpPr>
          <p:nvPr>
            <p:ph type="title"/>
          </p:nvPr>
        </p:nvSpPr>
        <p:spPr>
          <a:prstGeom prst="rect">
            <a:avLst/>
          </a:prstGeom>
        </p:spPr>
        <p:txBody>
          <a:bodyPr/>
          <a:lstStyle/>
          <a:p>
            <a:r>
              <a:rPr lang="en-US"/>
              <a:t>Mal for </a:t>
            </a:r>
            <a:r>
              <a:rPr lang="en-US" err="1"/>
              <a:t>lokallagsvedtekter</a:t>
            </a:r>
          </a:p>
        </p:txBody>
      </p:sp>
      <p:pic>
        <p:nvPicPr>
          <p:cNvPr id="7" name="Bilde 6">
            <a:extLst>
              <a:ext uri="{FF2B5EF4-FFF2-40B4-BE49-F238E27FC236}">
                <a16:creationId xmlns:a16="http://schemas.microsoft.com/office/drawing/2014/main" id="{67AF2B6A-D2BE-F9E9-7D76-274B47A87C32}"/>
              </a:ext>
            </a:extLst>
          </p:cNvPr>
          <p:cNvPicPr>
            <a:picLocks noChangeAspect="1"/>
          </p:cNvPicPr>
          <p:nvPr/>
        </p:nvPicPr>
        <p:blipFill>
          <a:blip r:embed="rId4"/>
          <a:stretch>
            <a:fillRect/>
          </a:stretch>
        </p:blipFill>
        <p:spPr>
          <a:xfrm>
            <a:off x="6342694" y="1651167"/>
            <a:ext cx="4779575" cy="43158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Økonomiske retningslinjer – krav og </a:t>
            </a:r>
            <a:r>
              <a:rPr lang="nn-NO" err="1"/>
              <a:t>føringer</a:t>
            </a:r>
            <a:r>
              <a:rPr lang="nn-NO"/>
              <a:t> </a:t>
            </a:r>
          </a:p>
        </p:txBody>
      </p:sp>
    </p:spTree>
    <p:extLst>
      <p:ext uri="{BB962C8B-B14F-4D97-AF65-F5344CB8AC3E}">
        <p14:creationId xmlns:p14="http://schemas.microsoft.com/office/powerpoint/2010/main" val="11153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tekst, utendørs, himmel, skilt">
            <a:extLst>
              <a:ext uri="{FF2B5EF4-FFF2-40B4-BE49-F238E27FC236}">
                <a16:creationId xmlns:a16="http://schemas.microsoft.com/office/drawing/2014/main" id="{DEAD0EEE-119E-6D8F-6461-C88CA8FD3B5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313" r="10313"/>
          <a:stretch>
            <a:fillRect/>
          </a:stretch>
        </p:blipFill>
        <p:spPr>
          <a:xfrm>
            <a:off x="8002873" y="1654776"/>
            <a:ext cx="3547300" cy="3548447"/>
          </a:xfrm>
        </p:spPr>
      </p:pic>
      <p:sp>
        <p:nvSpPr>
          <p:cNvPr id="172" name="Shape 172"/>
          <p:cNvSpPr>
            <a:spLocks noGrp="1"/>
          </p:cNvSpPr>
          <p:nvPr>
            <p:ph type="body" sz="quarter" idx="14"/>
          </p:nvPr>
        </p:nvSpPr>
        <p:spPr>
          <a:xfrm>
            <a:off x="451295" y="1782089"/>
            <a:ext cx="7363525" cy="4741379"/>
          </a:xfrm>
        </p:spPr>
        <p:txBody>
          <a:bodyPr>
            <a:normAutofit/>
          </a:bodyPr>
          <a:lstStyle/>
          <a:p>
            <a:pPr marL="249504" indent="-249504" defTabSz="905300">
              <a:spcBef>
                <a:spcPts val="500"/>
              </a:spcBef>
              <a:buClr>
                <a:schemeClr val="accent1"/>
              </a:buClr>
              <a:tabLst>
                <a:tab pos="241300" algn="l"/>
              </a:tabLst>
              <a:defRPr sz="2178"/>
            </a:pPr>
            <a:r>
              <a:rPr lang="nb-NO" sz="2400"/>
              <a:t>Alle politiske partier og partiledd har regnskaps- og bokføringsplikt etter Partiloven..</a:t>
            </a:r>
          </a:p>
          <a:p>
            <a:pPr marL="429468" lvl="1" indent="-249504" defTabSz="905300">
              <a:buClr>
                <a:schemeClr val="accent1"/>
              </a:buClr>
              <a:tabLst>
                <a:tab pos="241300" algn="l"/>
              </a:tabLst>
              <a:defRPr sz="2178"/>
            </a:pPr>
            <a:r>
              <a:rPr lang="nb-NO" sz="2400"/>
              <a:t>..men for de som har årlige inntekter under 12 000 (ekskl. offentlige bidrag, inklusive ikke-monetære bidrag og overføringer fra andre partiledd) er det mer en indirekte, sterk anbefaling - les: bevisførsel</a:t>
            </a:r>
          </a:p>
          <a:p>
            <a:pPr marL="249504" indent="-249504" defTabSz="905300">
              <a:spcBef>
                <a:spcPts val="500"/>
              </a:spcBef>
              <a:buClr>
                <a:schemeClr val="accent1"/>
              </a:buClr>
              <a:tabLst>
                <a:tab pos="241300" algn="l"/>
              </a:tabLst>
              <a:defRPr sz="2178"/>
            </a:pPr>
            <a:r>
              <a:rPr lang="nb-NO" sz="2400"/>
              <a:t>SVs vedtekter krever at regnskap fremlegges årsmøtet</a:t>
            </a:r>
          </a:p>
          <a:p>
            <a:pPr marL="249504" indent="-249504" defTabSz="905300">
              <a:spcBef>
                <a:spcPts val="500"/>
              </a:spcBef>
              <a:buClr>
                <a:schemeClr val="accent1"/>
              </a:buClr>
              <a:tabLst>
                <a:tab pos="241300" algn="l"/>
              </a:tabLst>
              <a:defRPr sz="2178"/>
            </a:pPr>
            <a:r>
              <a:rPr lang="nb-NO" sz="2400"/>
              <a:t>Økonomiske retningslinjer er et verktøy for god økonomistyring i lokallaget (</a:t>
            </a:r>
            <a:r>
              <a:rPr lang="nb-NO" sz="2400" err="1">
                <a:hlinkClick r:id="rId4"/>
              </a:rPr>
              <a:t>økonomiinstruksmal</a:t>
            </a:r>
            <a:r>
              <a:rPr lang="nb-NO" sz="2400"/>
              <a:t>)</a:t>
            </a:r>
          </a:p>
          <a:p>
            <a:pPr marL="249504" indent="-249504" defTabSz="905300">
              <a:spcBef>
                <a:spcPts val="500"/>
              </a:spcBef>
              <a:buClr>
                <a:schemeClr val="accent1"/>
              </a:buClr>
              <a:tabLst>
                <a:tab pos="241300" algn="l"/>
              </a:tabLst>
              <a:defRPr sz="2178"/>
            </a:pPr>
            <a:r>
              <a:rPr lang="nb-NO" sz="2400"/>
              <a:t>Retningslinjene skal gjennomgås og bekreftes på første styremøte etter årsmøtet</a:t>
            </a:r>
          </a:p>
        </p:txBody>
      </p:sp>
      <p:sp>
        <p:nvSpPr>
          <p:cNvPr id="173" name="Shape 173"/>
          <p:cNvSpPr>
            <a:spLocks noGrp="1"/>
          </p:cNvSpPr>
          <p:nvPr>
            <p:ph type="title"/>
          </p:nvPr>
        </p:nvSpPr>
        <p:spPr/>
        <p:txBody>
          <a:bodyPr anchor="ctr">
            <a:normAutofit/>
          </a:bodyPr>
          <a:lstStyle/>
          <a:p>
            <a:r>
              <a:rPr lang="nb-NO"/>
              <a:t>Økonomiske retningslinjer</a:t>
            </a:r>
            <a:endParaRPr/>
          </a:p>
        </p:txBody>
      </p:sp>
      <p:sp>
        <p:nvSpPr>
          <p:cNvPr id="5" name="TekstSylinder 4">
            <a:extLst>
              <a:ext uri="{FF2B5EF4-FFF2-40B4-BE49-F238E27FC236}">
                <a16:creationId xmlns:a16="http://schemas.microsoft.com/office/drawing/2014/main" id="{DD080030-0CAE-6B75-3D76-ADC000295B94}"/>
              </a:ext>
            </a:extLst>
          </p:cNvPr>
          <p:cNvSpPr txBox="1"/>
          <p:nvPr/>
        </p:nvSpPr>
        <p:spPr>
          <a:xfrm>
            <a:off x="9621982" y="5226627"/>
            <a:ext cx="1928191" cy="276999"/>
          </a:xfrm>
          <a:prstGeom prst="rect">
            <a:avLst/>
          </a:prstGeom>
          <a:noFill/>
        </p:spPr>
        <p:txBody>
          <a:bodyPr wrap="square" rtlCol="0">
            <a:spAutoFit/>
          </a:bodyPr>
          <a:lstStyle/>
          <a:p>
            <a:pPr algn="r"/>
            <a:r>
              <a:rPr lang="nb-NO" sz="1200" i="1"/>
              <a:t>Foto: Andrew Tate</a:t>
            </a:r>
            <a:endParaRPr lang="en-US" sz="12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48DC964-B8A6-8F46-8467-7E0A355D3238}"/>
              </a:ext>
            </a:extLst>
          </p:cNvPr>
          <p:cNvSpPr>
            <a:spLocks noGrp="1"/>
          </p:cNvSpPr>
          <p:nvPr>
            <p:ph type="subTitle" idx="1"/>
          </p:nvPr>
        </p:nvSpPr>
        <p:spPr/>
        <p:txBody>
          <a:bodyPr/>
          <a:lstStyle/>
          <a:p>
            <a:r>
              <a:rPr lang="nn-NO"/>
              <a:t>Registrering og </a:t>
            </a:r>
            <a:r>
              <a:rPr lang="nn-NO" err="1"/>
              <a:t>årlige</a:t>
            </a:r>
            <a:r>
              <a:rPr lang="nn-NO"/>
              <a:t> </a:t>
            </a:r>
            <a:r>
              <a:rPr lang="nn-NO" err="1"/>
              <a:t>oppdateringer</a:t>
            </a:r>
            <a:endParaRPr lang="nn-NO"/>
          </a:p>
        </p:txBody>
      </p:sp>
    </p:spTree>
    <p:extLst>
      <p:ext uri="{BB962C8B-B14F-4D97-AF65-F5344CB8AC3E}">
        <p14:creationId xmlns:p14="http://schemas.microsoft.com/office/powerpoint/2010/main" val="331769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body" sz="quarter" idx="14"/>
          </p:nvPr>
        </p:nvSpPr>
        <p:spPr>
          <a:xfrm>
            <a:off x="451296" y="1782089"/>
            <a:ext cx="6614522" cy="4741379"/>
          </a:xfrm>
        </p:spPr>
        <p:txBody>
          <a:bodyPr>
            <a:normAutofit/>
          </a:bodyPr>
          <a:lstStyle/>
          <a:p>
            <a:pPr>
              <a:spcBef>
                <a:spcPts val="600"/>
              </a:spcBef>
              <a:buClr>
                <a:schemeClr val="accent1"/>
              </a:buClr>
              <a:tabLst>
                <a:tab pos="254000" algn="l"/>
              </a:tabLst>
              <a:defRPr sz="2200"/>
            </a:pPr>
            <a:r>
              <a:rPr lang="nb-NO" sz="2400"/>
              <a:t>Lokallaget skal ha eget organisasjonsnummer</a:t>
            </a:r>
          </a:p>
          <a:p>
            <a:pPr>
              <a:spcBef>
                <a:spcPts val="600"/>
              </a:spcBef>
              <a:buClr>
                <a:schemeClr val="accent1"/>
              </a:buClr>
              <a:tabLst>
                <a:tab pos="254000" algn="l"/>
              </a:tabLst>
              <a:defRPr sz="2200"/>
            </a:pPr>
            <a:r>
              <a:rPr lang="nb-NO" sz="2400"/>
              <a:t>Brønnøysund må oppdateres etter årsmøtet</a:t>
            </a:r>
          </a:p>
          <a:p>
            <a:pPr>
              <a:spcBef>
                <a:spcPts val="600"/>
              </a:spcBef>
              <a:buClr>
                <a:schemeClr val="accent1"/>
              </a:buClr>
              <a:tabLst>
                <a:tab pos="254000" algn="l"/>
              </a:tabLst>
              <a:defRPr sz="2200"/>
            </a:pPr>
            <a:r>
              <a:rPr lang="nb-NO" sz="2400"/>
              <a:t>Lokallagets bankkonto skal være registrert på lagets organisasjonsnummer</a:t>
            </a:r>
          </a:p>
          <a:p>
            <a:pPr>
              <a:spcBef>
                <a:spcPts val="600"/>
              </a:spcBef>
              <a:buClr>
                <a:schemeClr val="accent1"/>
              </a:buClr>
              <a:tabLst>
                <a:tab pos="254000" algn="l"/>
              </a:tabLst>
              <a:defRPr sz="2200"/>
            </a:pPr>
            <a:r>
              <a:rPr lang="nb-NO" sz="2400"/>
              <a:t>Organisasjonsnummer steg for steg:</a:t>
            </a:r>
            <a:br>
              <a:rPr lang="nb-NO" sz="2400"/>
            </a:br>
            <a:r>
              <a:rPr lang="nb-NO" sz="2400" u="sng">
                <a:uFill>
                  <a:solidFill>
                    <a:srgbClr val="0563C1"/>
                  </a:solidFill>
                </a:uFill>
                <a:hlinkClick r:id="rId3"/>
              </a:rPr>
              <a:t>https://www.brreg.no/lag-og-foreninger/veien-til-organisasjonsnummer-for-frivillig-aktivitet/veien-til-organisasjonsnummer-for-frivillig-aktivitet-hvordan-bli-registrert/</a:t>
            </a:r>
            <a:endParaRPr lang="nb-NO" sz="2400"/>
          </a:p>
        </p:txBody>
      </p:sp>
      <p:sp>
        <p:nvSpPr>
          <p:cNvPr id="178" name="Shape 178"/>
          <p:cNvSpPr>
            <a:spLocks noGrp="1"/>
          </p:cNvSpPr>
          <p:nvPr>
            <p:ph type="title"/>
          </p:nvPr>
        </p:nvSpPr>
        <p:spPr>
          <a:xfrm>
            <a:off x="0" y="483869"/>
            <a:ext cx="8465922" cy="763023"/>
          </a:xfrm>
        </p:spPr>
        <p:txBody>
          <a:bodyPr anchor="ctr">
            <a:normAutofit/>
          </a:bodyPr>
          <a:lstStyle/>
          <a:p>
            <a:r>
              <a:t>Brønnøysundregistrene</a:t>
            </a:r>
          </a:p>
        </p:txBody>
      </p:sp>
      <p:pic>
        <p:nvPicPr>
          <p:cNvPr id="3" name="Bilde 2" descr="Et bilde som inneholder utendørs, vann, himmel, innsjø">
            <a:extLst>
              <a:ext uri="{FF2B5EF4-FFF2-40B4-BE49-F238E27FC236}">
                <a16:creationId xmlns:a16="http://schemas.microsoft.com/office/drawing/2014/main" id="{E0AD665C-223A-27AB-AA9C-C21CBCC12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936" y="2070083"/>
            <a:ext cx="4238468" cy="3188181"/>
          </a:xfrm>
          <a:prstGeom prst="rect">
            <a:avLst/>
          </a:prstGeom>
        </p:spPr>
      </p:pic>
      <p:sp>
        <p:nvSpPr>
          <p:cNvPr id="4" name="TekstSylinder 3">
            <a:extLst>
              <a:ext uri="{FF2B5EF4-FFF2-40B4-BE49-F238E27FC236}">
                <a16:creationId xmlns:a16="http://schemas.microsoft.com/office/drawing/2014/main" id="{F3897574-B1B0-F513-A768-94C3B0756DDC}"/>
              </a:ext>
            </a:extLst>
          </p:cNvPr>
          <p:cNvSpPr txBox="1"/>
          <p:nvPr/>
        </p:nvSpPr>
        <p:spPr>
          <a:xfrm>
            <a:off x="9698213" y="5258264"/>
            <a:ext cx="1928191" cy="276999"/>
          </a:xfrm>
          <a:prstGeom prst="rect">
            <a:avLst/>
          </a:prstGeom>
          <a:noFill/>
        </p:spPr>
        <p:txBody>
          <a:bodyPr wrap="square" rtlCol="0">
            <a:spAutoFit/>
          </a:bodyPr>
          <a:lstStyle/>
          <a:p>
            <a:pPr algn="r"/>
            <a:r>
              <a:rPr lang="nb-NO" sz="1200" i="1"/>
              <a:t>Foto: Brønnøy kommune</a:t>
            </a:r>
            <a:endParaRPr lang="en-US" sz="1200" i="1"/>
          </a:p>
        </p:txBody>
      </p:sp>
    </p:spTree>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DC0028"/>
      </a:accent1>
      <a:accent2>
        <a:srgbClr val="009032"/>
      </a:accent2>
      <a:accent3>
        <a:srgbClr val="D7CEC8"/>
      </a:accent3>
      <a:accent4>
        <a:srgbClr val="145A32"/>
      </a:accent4>
      <a:accent5>
        <a:srgbClr val="ECE7E4"/>
      </a:accent5>
      <a:accent6>
        <a:srgbClr val="70AD47"/>
      </a:accent6>
      <a:hlink>
        <a:srgbClr val="0000FF"/>
      </a:hlink>
      <a:folHlink>
        <a:srgbClr val="FF00FF"/>
      </a:folHlink>
    </a:clrScheme>
    <a:fontScheme name="Office-tema">
      <a:majorFont>
        <a:latin typeface="Calibri"/>
        <a:ea typeface="Calibri"/>
        <a:cs typeface="Calibri"/>
      </a:majorFont>
      <a:minorFont>
        <a:latin typeface="Helvetica"/>
        <a:ea typeface="Helvetica"/>
        <a:cs typeface="Helvetica"/>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hueOff val="-1350000"/>
            <a:satOff val="-17391"/>
            <a:lumOff val="9019"/>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4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4d3d20-626c-4f3f-be25-728067118f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0FFAE9563C57534FBDF6E06C8167BB39" ma:contentTypeVersion="7" ma:contentTypeDescription="" ma:contentTypeScope="" ma:versionID="91148246e2e56c98f9d000cf77a73589">
  <xsd:schema xmlns:xsd="http://www.w3.org/2001/XMLSchema" xmlns:xs="http://www.w3.org/2001/XMLSchema" xmlns:p="http://schemas.microsoft.com/office/2006/metadata/properties" xmlns:ns2="bc4d3d20-626c-4f3f-be25-728067118f62" targetNamespace="http://schemas.microsoft.com/office/2006/metadata/properties" ma:root="true" ma:fieldsID="56897415d32071f72eaa56c2a1b4d18a" ns2:_="">
    <xsd:import namespace="bc4d3d20-626c-4f3f-be25-728067118f62"/>
    <xsd:element name="properties">
      <xsd:complexType>
        <xsd:sequence>
          <xsd:element name="documentManagement">
            <xsd:complexType>
              <xsd:all>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d3d20-626c-4f3f-be25-728067118f62" elementFormDefault="qualified">
    <xsd:import namespace="http://schemas.microsoft.com/office/2006/documentManagement/types"/>
    <xsd:import namespace="http://schemas.microsoft.com/office/infopath/2007/PartnerControls"/>
    <xsd:element name="lcf76f155ced4ddcb4097134ff3c332f" ma:index="8" nillable="true" ma:displayName="Bildemerkelapper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7403C3-7057-4181-83EB-C9539EDD7C9C}">
  <ds:schemaRef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bc4d3d20-626c-4f3f-be25-728067118f62"/>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7136564B-6A75-40B4-8C3A-116DF937BF1A}">
  <ds:schemaRefs>
    <ds:schemaRef ds:uri="bc4d3d20-626c-4f3f-be25-728067118f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75E7CE-1F3F-4D68-9011-747B990BC9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1167</Words>
  <Application>Microsoft Office PowerPoint</Application>
  <PresentationFormat>Widescreen</PresentationFormat>
  <Paragraphs>142</Paragraphs>
  <Slides>31</Slides>
  <Notes>31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31</vt:i4>
      </vt:variant>
    </vt:vector>
  </HeadingPairs>
  <TitlesOfParts>
    <vt:vector size="36" baseType="lpstr">
      <vt:lpstr>Arial</vt:lpstr>
      <vt:lpstr>Arial-BoldMT</vt:lpstr>
      <vt:lpstr>Calibri</vt:lpstr>
      <vt:lpstr>Degular Text</vt:lpstr>
      <vt:lpstr>Profil2020</vt:lpstr>
      <vt:lpstr>Økonomi og administrasjon</vt:lpstr>
      <vt:lpstr>Tema for dette kurset</vt:lpstr>
      <vt:lpstr>PowerPoint-presentasjon</vt:lpstr>
      <vt:lpstr> Vedtekter for lokallaget</vt:lpstr>
      <vt:lpstr>Mal for lokallagsvedtekter</vt:lpstr>
      <vt:lpstr>PowerPoint-presentasjon</vt:lpstr>
      <vt:lpstr>Økonomiske retningslinjer</vt:lpstr>
      <vt:lpstr>PowerPoint-presentasjon</vt:lpstr>
      <vt:lpstr>Brønnøysundregistrene</vt:lpstr>
      <vt:lpstr>Hypersys – SVs organisasjonsregister</vt:lpstr>
      <vt:lpstr>Partiportalen</vt:lpstr>
      <vt:lpstr>PowerPoint-presentasjon</vt:lpstr>
      <vt:lpstr>Budsjettering</vt:lpstr>
      <vt:lpstr>Regnskapsføring</vt:lpstr>
      <vt:lpstr> Verktøy</vt:lpstr>
      <vt:lpstr>Dokumentasjonskrav</vt:lpstr>
      <vt:lpstr>Kontoplan</vt:lpstr>
      <vt:lpstr>Koder for budsjett</vt:lpstr>
      <vt:lpstr>Koder for SSB-rapportering</vt:lpstr>
      <vt:lpstr>Organisasjonsfondet</vt:lpstr>
      <vt:lpstr>PowerPoint-presentasjon</vt:lpstr>
      <vt:lpstr>Rutiner for innbetaling av partiskatt</vt:lpstr>
      <vt:lpstr>Partiskatt</vt:lpstr>
      <vt:lpstr>PowerPoint-presentasjon</vt:lpstr>
      <vt:lpstr>Søke partistøtte/oppdatere info.</vt:lpstr>
      <vt:lpstr>Rapportere regnskap til SSB</vt:lpstr>
      <vt:lpstr>Viktig om bidrag</vt:lpstr>
      <vt:lpstr>Viktig om offentlig støtte</vt:lpstr>
      <vt:lpstr>Last ned SV-appen</vt:lpstr>
      <vt:lpstr>Interessert i flere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 og administrasjon</dc:title>
  <dc:creator>Eli Ulvestad</dc:creator>
  <cp:lastModifiedBy>Stine Solvoll Navarsete</cp:lastModifiedBy>
  <cp:revision>3</cp:revision>
  <cp:lastPrinted>2024-04-29T16:20:28Z</cp:lastPrinted>
  <dcterms:created xsi:type="dcterms:W3CDTF">2020-11-11T16:09:21Z</dcterms:created>
  <dcterms:modified xsi:type="dcterms:W3CDTF">2024-08-15T08:58:47Z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M_x00f8_te">
    <vt:lpwstr/>
  </property>
  <property fmtid="{D5CDD505-2E9C-101B-9397-08002B2CF9AE}" pid="4" name="a7423db8888e4cf59cee5b20d7f611aa">
    <vt:lpwstr/>
  </property>
  <property fmtid="{D5CDD505-2E9C-101B-9397-08002B2CF9AE}" pid="5" name="Notat">
    <vt:lpwstr/>
  </property>
  <property fmtid="{D5CDD505-2E9C-101B-9397-08002B2CF9AE}" pid="6" name="ea012f8b39ec40608402abb180fd2f07">
    <vt:lpwstr/>
  </property>
  <property fmtid="{D5CDD505-2E9C-101B-9397-08002B2CF9AE}" pid="7" name="ContentTypeId">
    <vt:lpwstr>0x010100E02C9E57440C23418E464983F76019A4000FFAE9563C57534FBDF6E06C8167BB39</vt:lpwstr>
  </property>
  <property fmtid="{D5CDD505-2E9C-101B-9397-08002B2CF9AE}" pid="8" name="Møte">
    <vt:lpwstr/>
  </property>
  <property fmtid="{D5CDD505-2E9C-101B-9397-08002B2CF9AE}" pid="9" name="Aktør">
    <vt:lpwstr>17;#Intern|6642b36f-6a65-42fc-9224-5b2090cccbd4</vt:lpwstr>
  </property>
  <property fmtid="{D5CDD505-2E9C-101B-9397-08002B2CF9AE}" pid="10" name="TaxCatchAll">
    <vt:lpwstr/>
  </property>
  <property fmtid="{D5CDD505-2E9C-101B-9397-08002B2CF9AE}" pid="11" name="Akt_x00f8_r">
    <vt:lpwstr>17;#Intern|6642b36f-6a65-42fc-9224-5b2090cccbd4</vt:lpwstr>
  </property>
  <property fmtid="{D5CDD505-2E9C-101B-9397-08002B2CF9AE}" pid="12" name="da581ac1cf1848279f5ee6d9d70ed633">
    <vt:lpwstr/>
  </property>
  <property fmtid="{D5CDD505-2E9C-101B-9397-08002B2CF9AE}" pid="13" name="nb7f742bce5646d6933ef7b6509109a4">
    <vt:lpwstr/>
  </property>
  <property fmtid="{D5CDD505-2E9C-101B-9397-08002B2CF9AE}" pid="14" name="Rutine">
    <vt:lpwstr/>
  </property>
  <property fmtid="{D5CDD505-2E9C-101B-9397-08002B2CF9AE}" pid="15" name="jdb15db78ecb46c9a7402a130691f976">
    <vt:lpwstr/>
  </property>
  <property fmtid="{D5CDD505-2E9C-101B-9397-08002B2CF9AE}" pid="16" name="l5811ef758e845c6bb1d740d2ad7922a">
    <vt:lpwstr/>
  </property>
  <property fmtid="{D5CDD505-2E9C-101B-9397-08002B2CF9AE}" pid="17" name="Dokumentasjontype">
    <vt:lpwstr/>
  </property>
  <property fmtid="{D5CDD505-2E9C-101B-9397-08002B2CF9AE}" pid="18" name="he974e6e22f94fce901581d2f83957da">
    <vt:lpwstr/>
  </property>
  <property fmtid="{D5CDD505-2E9C-101B-9397-08002B2CF9AE}" pid="19" name="Korrespondansetype">
    <vt:lpwstr/>
  </property>
  <property fmtid="{D5CDD505-2E9C-101B-9397-08002B2CF9AE}" pid="20" name="MediaServiceImageTags">
    <vt:lpwstr/>
  </property>
</Properties>
</file>