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63_F4BDE441.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69_C00D9BFC.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6B_E9E85C3E.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2" r:id="rId4"/>
  </p:sldMasterIdLst>
  <p:notesMasterIdLst>
    <p:notesMasterId r:id="rId53"/>
  </p:notesMasterIdLst>
  <p:handoutMasterIdLst>
    <p:handoutMasterId r:id="rId54"/>
  </p:handoutMasterIdLst>
  <p:sldIdLst>
    <p:sldId id="256" r:id="rId5"/>
    <p:sldId id="404" r:id="rId6"/>
    <p:sldId id="405" r:id="rId7"/>
    <p:sldId id="406" r:id="rId8"/>
    <p:sldId id="393" r:id="rId9"/>
    <p:sldId id="345" r:id="rId10"/>
    <p:sldId id="398" r:id="rId11"/>
    <p:sldId id="397" r:id="rId12"/>
    <p:sldId id="396" r:id="rId13"/>
    <p:sldId id="394" r:id="rId14"/>
    <p:sldId id="268" r:id="rId15"/>
    <p:sldId id="346" r:id="rId16"/>
    <p:sldId id="347" r:id="rId17"/>
    <p:sldId id="348" r:id="rId18"/>
    <p:sldId id="402" r:id="rId19"/>
    <p:sldId id="349" r:id="rId20"/>
    <p:sldId id="387" r:id="rId21"/>
    <p:sldId id="358" r:id="rId22"/>
    <p:sldId id="352" r:id="rId23"/>
    <p:sldId id="355" r:id="rId24"/>
    <p:sldId id="356" r:id="rId25"/>
    <p:sldId id="357" r:id="rId26"/>
    <p:sldId id="364" r:id="rId27"/>
    <p:sldId id="359" r:id="rId28"/>
    <p:sldId id="361" r:id="rId29"/>
    <p:sldId id="362" r:id="rId30"/>
    <p:sldId id="363" r:id="rId31"/>
    <p:sldId id="365" r:id="rId32"/>
    <p:sldId id="407" r:id="rId33"/>
    <p:sldId id="388" r:id="rId34"/>
    <p:sldId id="366" r:id="rId35"/>
    <p:sldId id="367" r:id="rId36"/>
    <p:sldId id="368" r:id="rId37"/>
    <p:sldId id="382" r:id="rId38"/>
    <p:sldId id="376" r:id="rId39"/>
    <p:sldId id="377" r:id="rId40"/>
    <p:sldId id="378" r:id="rId41"/>
    <p:sldId id="380" r:id="rId42"/>
    <p:sldId id="276" r:id="rId43"/>
    <p:sldId id="369" r:id="rId44"/>
    <p:sldId id="370" r:id="rId45"/>
    <p:sldId id="371" r:id="rId46"/>
    <p:sldId id="372" r:id="rId47"/>
    <p:sldId id="391" r:id="rId48"/>
    <p:sldId id="390" r:id="rId49"/>
    <p:sldId id="389" r:id="rId50"/>
    <p:sldId id="373" r:id="rId51"/>
    <p:sldId id="403" r:id="rId52"/>
  </p:sldIdLst>
  <p:sldSz cx="12195175" cy="6859588"/>
  <p:notesSz cx="6735763" cy="9866313"/>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EE3162-30EC-7C23-7E58-A701D34F251A}" name="Kari Elisabeth Kaski" initials="KK" userId="S::kari-elisabeth.kaski@stortinget.no::c4824ba3-901b-4a25-93f0-d174880577b6" providerId="AD"/>
  <p188:author id="{F787A78C-1449-7527-C838-ACA68D7D7214}" name="Mari Gjerdåker" initials="MG" userId="S::mari.gjerdaker@stortinget.no::69f36441-1aa1-41d9-beaa-e607696c65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325"/>
    <a:srgbClr val="EB4040"/>
    <a:srgbClr val="F2EBDD"/>
    <a:srgbClr val="EFEFEF"/>
    <a:srgbClr val="440C1A"/>
    <a:srgbClr val="539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FE4F0-F20F-BF5D-E6A9-4D760A549AF9}" v="3" dt="2024-04-10T18:02:55.043"/>
    <p1510:client id="{4F734048-D1A6-4552-9120-E0285555B9D9}" v="14" dt="2024-04-09T12:36:39.80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5" autoAdjust="0"/>
    <p:restoredTop sz="77673" autoAdjust="0"/>
  </p:normalViewPr>
  <p:slideViewPr>
    <p:cSldViewPr snapToGrid="0">
      <p:cViewPr varScale="1">
        <p:scale>
          <a:sx n="126" d="100"/>
          <a:sy n="126" d="100"/>
        </p:scale>
        <p:origin x="1482" y="126"/>
      </p:cViewPr>
      <p:guideLst>
        <p:guide orient="horz" pos="2161"/>
        <p:guide pos="3841"/>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 Elisabeth Kaski" userId="S::kari-elisabeth.kaski@stortinget.no::c4824ba3-901b-4a25-93f0-d174880577b6" providerId="AD" clId="Web-{248FE4F0-F20F-BF5D-E6A9-4D760A549AF9}"/>
    <pc:docChg chg="delSld sldOrd">
      <pc:chgData name="Kari Elisabeth Kaski" userId="S::kari-elisabeth.kaski@stortinget.no::c4824ba3-901b-4a25-93f0-d174880577b6" providerId="AD" clId="Web-{248FE4F0-F20F-BF5D-E6A9-4D760A549AF9}" dt="2024-04-10T18:02:55.043" v="2"/>
      <pc:docMkLst>
        <pc:docMk/>
      </pc:docMkLst>
      <pc:sldChg chg="del">
        <pc:chgData name="Kari Elisabeth Kaski" userId="S::kari-elisabeth.kaski@stortinget.no::c4824ba3-901b-4a25-93f0-d174880577b6" providerId="AD" clId="Web-{248FE4F0-F20F-BF5D-E6A9-4D760A549AF9}" dt="2024-04-10T18:02:55.043" v="2"/>
        <pc:sldMkLst>
          <pc:docMk/>
          <pc:sldMk cId="2354739497" sldId="395"/>
        </pc:sldMkLst>
      </pc:sldChg>
      <pc:sldChg chg="ord">
        <pc:chgData name="Kari Elisabeth Kaski" userId="S::kari-elisabeth.kaski@stortinget.no::c4824ba3-901b-4a25-93f0-d174880577b6" providerId="AD" clId="Web-{248FE4F0-F20F-BF5D-E6A9-4D760A549AF9}" dt="2024-04-10T18:02:19.574" v="0"/>
        <pc:sldMkLst>
          <pc:docMk/>
          <pc:sldMk cId="1841644945" sldId="397"/>
        </pc:sldMkLst>
      </pc:sldChg>
      <pc:sldChg chg="ord">
        <pc:chgData name="Kari Elisabeth Kaski" userId="S::kari-elisabeth.kaski@stortinget.no::c4824ba3-901b-4a25-93f0-d174880577b6" providerId="AD" clId="Web-{248FE4F0-F20F-BF5D-E6A9-4D760A549AF9}" dt="2024-04-10T18:02:19.574" v="1"/>
        <pc:sldMkLst>
          <pc:docMk/>
          <pc:sldMk cId="4282730757" sldId="398"/>
        </pc:sldMkLst>
      </pc:sldChg>
    </pc:docChg>
  </pc:docChgLst>
</pc:chgInfo>
</file>

<file path=ppt/comments/modernComment_163_F4BDE441.xml><?xml version="1.0" encoding="utf-8"?>
<p188:cmLst xmlns:a="http://schemas.openxmlformats.org/drawingml/2006/main" xmlns:r="http://schemas.openxmlformats.org/officeDocument/2006/relationships" xmlns:p188="http://schemas.microsoft.com/office/powerpoint/2018/8/main">
  <p188:cm id="{FE02560E-BD7C-4F3F-9B52-AEFD944AE655}" authorId="{70EE3162-30EC-7C23-7E58-A701D34F251A}" created="2024-02-26T10:02:24.710">
    <pc:sldMkLst xmlns:pc="http://schemas.microsoft.com/office/powerpoint/2013/main/command">
      <pc:docMk/>
      <pc:sldMk cId="4106085441" sldId="355"/>
    </pc:sldMkLst>
    <p188:txBody>
      <a:bodyPr/>
      <a:lstStyle/>
      <a:p>
        <a:r>
          <a:rPr lang="nb-NO"/>
          <a:t>Hvordan er dette ifht selskapsskatt igjen? Altså det med at selskapsoverskudd først skattlegges når det realiseres som utbytte osv. 
Siden de rikeste ofte argumenterer for å heller bare øke selskapsskatten</a:t>
        </a:r>
      </a:p>
    </p188:txBody>
  </p188:cm>
</p188:cmLst>
</file>

<file path=ppt/comments/modernComment_169_C00D9BFC.xml><?xml version="1.0" encoding="utf-8"?>
<p188:cmLst xmlns:a="http://schemas.openxmlformats.org/drawingml/2006/main" xmlns:r="http://schemas.openxmlformats.org/officeDocument/2006/relationships" xmlns:p188="http://schemas.microsoft.com/office/powerpoint/2018/8/main">
  <p188:cm id="{C76D7A91-67E2-4D17-A127-B5EA6841E6D6}" authorId="{70EE3162-30EC-7C23-7E58-A701D34F251A}" status="resolved" created="2024-02-26T10:05:39.728" complete="100000">
    <ac:txMkLst xmlns:ac="http://schemas.microsoft.com/office/drawing/2013/main/command">
      <pc:docMk xmlns:pc="http://schemas.microsoft.com/office/powerpoint/2013/main/command"/>
      <pc:sldMk xmlns:pc="http://schemas.microsoft.com/office/powerpoint/2013/main/command" cId="3222117372" sldId="361"/>
      <ac:spMk id="3" creationId="{34A801B8-46B3-F601-14F0-1762D66FA7DB}"/>
      <ac:txMk cp="31" len="41">
        <ac:context len="131" hash="2139815468"/>
      </ac:txMk>
    </ac:txMkLst>
    <p188:pos x="1118710" y="1180144"/>
    <p188:replyLst>
      <p188:reply id="{A5EA8EE1-45AA-4084-A356-E47C6AC3F652}" authorId="{F787A78C-1449-7527-C838-ACA68D7D7214}" created="2024-02-26T11:21:53.736">
        <p188:txBody>
          <a:bodyPr/>
          <a:lstStyle/>
          <a:p>
            <a:r>
              <a:rPr lang="nb-NO"/>
              <a:t>Ja!</a:t>
            </a:r>
          </a:p>
        </p188:txBody>
      </p188:reply>
    </p188:replyLst>
    <p188:txBody>
      <a:bodyPr/>
      <a:lstStyle/>
      <a:p>
        <a:r>
          <a:rPr lang="nb-NO"/>
          <a:t>Stemmer fortsatt dette? </a:t>
        </a:r>
      </a:p>
    </p188:txBody>
  </p188:cm>
</p188:cmLst>
</file>

<file path=ppt/comments/modernComment_16B_E9E85C3E.xml><?xml version="1.0" encoding="utf-8"?>
<p188:cmLst xmlns:a="http://schemas.openxmlformats.org/drawingml/2006/main" xmlns:r="http://schemas.openxmlformats.org/officeDocument/2006/relationships" xmlns:p188="http://schemas.microsoft.com/office/powerpoint/2018/8/main">
  <p188:cm id="{756600BA-0BC3-4741-9EEE-EB247AD11C5D}" authorId="{70EE3162-30EC-7C23-7E58-A701D34F251A}" created="2024-02-26T10:08:12.214">
    <ac:deMkLst xmlns:ac="http://schemas.microsoft.com/office/drawing/2013/main/command">
      <pc:docMk xmlns:pc="http://schemas.microsoft.com/office/powerpoint/2013/main/command"/>
      <pc:sldMk xmlns:pc="http://schemas.microsoft.com/office/powerpoint/2013/main/command" cId="3924319294" sldId="363"/>
      <ac:spMk id="3" creationId="{34A801B8-46B3-F601-14F0-1762D66FA7DB}"/>
    </ac:deMkLst>
    <p188:replyLst>
      <p188:reply id="{EF7D7634-1E33-4EF3-9A70-F7175B09930E}" authorId="{F787A78C-1449-7527-C838-ACA68D7D7214}" created="2024-02-27T11:09:53.539">
        <p188:txBody>
          <a:bodyPr/>
          <a:lstStyle/>
          <a:p>
            <a:r>
              <a:rPr lang="nb-NO"/>
              <a:t>Sjekker, sier ifra når jeg finner ut av det</a:t>
            </a:r>
          </a:p>
        </p188:txBody>
      </p188:reply>
    </p188:replyLst>
    <p188:txBody>
      <a:bodyPr/>
      <a:lstStyle/>
      <a:p>
        <a:r>
          <a:rPr lang="nb-NO"/>
          <a:t>her kan vi kanskje ta inn fordelinga mellom aksjer og driftsmidler. Mener å huske at over 80 prosent i den kategorien er aksjer. Men kan være mer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916073DD-6818-D64A-8FF8-78824D7518BF}" type="datetimeFigureOut">
              <a:rPr lang="en-US" smtClean="0"/>
              <a:t>4/10/2024</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2A0CA069-B4E1-354B-8302-E4F5B1843CA2}" type="datetimeFigureOut">
              <a:rPr lang="nb-NO" smtClean="0"/>
              <a:t>10.04.2024</a:t>
            </a:fld>
            <a:endParaRPr lang="nb-NO"/>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gjeringen.no/no/dokumenter/prop.-1-ls-20232024/id2998665/?ch=1#kap2-6"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ur03.safelinks.protection.outlook.com/?url=https%3A%2F%2Fwww.ssb.no%2Finntekt-og-forbruk%2Finntekt-og-formue%2Fartikler%2Fokonomisk-ulikhet-i-norge-i-det-21.arhundre%2F_%2Fattachment%2Finline%2F46945fe1-533f-45b3-9ef2-cde52936f6fc%3Ab5c83a07fe37255bad33d889ebbd3ab6f00ba00e%2FRAPP2021-33.pdf&amp;data=05%7C01%7C%7C36d7453ada2e470e455f08db2ad85414%7C5a5999b8e5a34db5ac13ee8741def64b%7C0%7C0%7C638150881184792051%7CUnknown%7CTWFpbGZsb3d8eyJWIjoiMC4wLjAwMDAiLCJQIjoiV2luMzIiLCJBTiI6Ik1haWwiLCJXVCI6Mn0%3D%7C3000%7C%7C%7C&amp;sdata=1eoTiytkORWqFr6mObcd%2FTywQaaUT4Og15%2BbXIboUnc%3D&amp;reserved=0" TargetMode="External"/><Relationship Id="rId5" Type="http://schemas.openxmlformats.org/officeDocument/2006/relationships/hyperlink" Target="https://eur03.safelinks.protection.outlook.com/?url=https%3A%2F%2Fwww.ssb.no%2Finntekt-og-forbruk%2Fartikler-og-publikasjoner%2Fulikheten-betydelig-storre-enn-statistikken-viser&amp;data=05%7C01%7C%7C36d7453ada2e470e455f08db2ad85414%7C5a5999b8e5a34db5ac13ee8741def64b%7C0%7C0%7C638150881184792051%7CUnknown%7CTWFpbGZsb3d8eyJWIjoiMC4wLjAwMDAiLCJQIjoiV2luMzIiLCJBTiI6Ik1haWwiLCJXVCI6Mn0%3D%7C3000%7C%7C%7C&amp;sdata=eOYDC32Wp%2FjKr1jZiErT%2BhFEC6P%2FGyE4ueJ3QGXGi7A%3D&amp;reserved=0" TargetMode="External"/><Relationship Id="rId4" Type="http://schemas.openxmlformats.org/officeDocument/2006/relationships/hyperlink" Target="https://www.ssb.no/inntekt-og-forbruk/artikler-og-publikasjoner/ulikheten-betydelig-storre-enn-statistikken-vise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sb.no/virksomheter-foretak-og-regnskap/skatt-for-naeringsvirksomhet/artikler/okt-bruk-av-skatteparadis?fbclid=IwAR2lJX0B6dJa1KkVChAhUkHLo7eBNg0J2ShmcdqT_DwO6ZgLV1R5MptU4uQ"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ktisk.no/artikler/0o21j/verdens-superrike-har-gjemt-unna-62-000-milliarder-i-skatteparadise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inansavisen.no/nyheter/naeringsliv/2022/02/02/7811836/daehlie-forlater-norg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e24.no/norsk-oekonomi/i/qWxwbm/disse-norske-rikingene-har-allerede-flyttet-til-sveit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risch.uio.no/om-oss/Nyheter/2020/bjorneby_markussen_roed_formueskatt_h202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dn.no/makrookonomi/norges-bank-watch/makrookonomi/norges-bank/tydelig-kritikk-mot-norges-bank-pengepolitikken-var-treg/2-1-1602035"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orskning.no/ntnu-partner-penger/norske-husholdninger-ligger-i-verdenstoppen-i-privat-gjeld/1770716"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Andre titler: Flus og finans, </a:t>
            </a:r>
            <a:r>
              <a:rPr lang="nb-NO" err="1">
                <a:cs typeface="Calibri"/>
              </a:rPr>
              <a:t>Kaski</a:t>
            </a:r>
            <a:r>
              <a:rPr lang="nb-NO">
                <a:cs typeface="Calibri"/>
              </a:rPr>
              <a:t> knuser tall, </a:t>
            </a:r>
            <a:r>
              <a:rPr lang="nb-NO" err="1">
                <a:cs typeface="Calibri"/>
              </a:rPr>
              <a:t>Kaski</a:t>
            </a:r>
            <a:r>
              <a:rPr lang="nb-NO">
                <a:cs typeface="Calibri"/>
              </a:rPr>
              <a:t> og </a:t>
            </a:r>
            <a:r>
              <a:rPr lang="nb-NO" err="1">
                <a:cs typeface="Calibri"/>
              </a:rPr>
              <a:t>kronasjer</a:t>
            </a:r>
            <a:r>
              <a:rPr lang="nb-NO">
                <a:cs typeface="Calibri" panose="020F0502020204030204"/>
              </a:rPr>
              <a:t>, gryn og grunker, </a:t>
            </a:r>
          </a:p>
          <a:p>
            <a:endParaRPr lang="nb-NO">
              <a:cs typeface="Calibri" panose="020F0502020204030204"/>
            </a:endParaRPr>
          </a:p>
          <a:p>
            <a:r>
              <a:rPr lang="nb-NO"/>
              <a:t>For tiden flyr det påstander om skatt og penger i øst og vest. Det er lett å bli forvirret og lure på hvem som har rett. Lurer du på hva XX betyr, og er egentlig formuesskatt så ille for bedriftene? I dag skal vi knuse myter om skatt og penger.</a:t>
            </a:r>
            <a:endParaRPr lang="nb-NO">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1</a:t>
            </a:fld>
            <a:endParaRPr lang="nb-NO"/>
          </a:p>
        </p:txBody>
      </p:sp>
    </p:spTree>
    <p:extLst>
      <p:ext uri="{BB962C8B-B14F-4D97-AF65-F5344CB8AC3E}">
        <p14:creationId xmlns:p14="http://schemas.microsoft.com/office/powerpoint/2010/main" val="847350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cs typeface="Calibri"/>
              </a:rPr>
              <a:t>Illustrasjon</a:t>
            </a:r>
            <a:r>
              <a:rPr lang="en-US" dirty="0">
                <a:cs typeface="Calibri"/>
              </a:rPr>
              <a:t>: </a:t>
            </a:r>
            <a:r>
              <a:rPr lang="en-US" dirty="0">
                <a:hlinkClick r:id="rId3"/>
              </a:rPr>
              <a:t>Prop. 1 LS 2023–2024, </a:t>
            </a:r>
            <a:r>
              <a:rPr lang="en-US" dirty="0" err="1">
                <a:hlinkClick r:id="rId3"/>
              </a:rPr>
              <a:t>figur</a:t>
            </a:r>
            <a:r>
              <a:rPr lang="en-US" dirty="0">
                <a:hlinkClick r:id="rId3"/>
              </a:rPr>
              <a:t> 2-22</a:t>
            </a:r>
            <a:endParaRPr lang="nb-NO" dirty="0">
              <a:cs typeface="Calibri"/>
            </a:endParaRPr>
          </a:p>
          <a:p>
            <a:r>
              <a:rPr lang="en-US" dirty="0">
                <a:hlinkClick r:id="rId4"/>
              </a:rPr>
              <a:t>https://www.ssb.no/inntekt-og-forbruk/artikler-og-publikasjoner/ulikheten-betydelig-storre-enn-statistikken-viser</a:t>
            </a:r>
            <a:endParaRPr lang="en-US" dirty="0">
              <a:cs typeface="Calibri"/>
              <a:hlinkClick r:id="rId4"/>
            </a:endParaRPr>
          </a:p>
          <a:p>
            <a:endParaRPr lang="en-US" dirty="0">
              <a:cs typeface="Calibri"/>
            </a:endParaRPr>
          </a:p>
          <a:p>
            <a:endParaRPr lang="en-US" dirty="0"/>
          </a:p>
          <a:p>
            <a:r>
              <a:rPr lang="nb-NO" dirty="0"/>
              <a:t>Skattesystemet i Norge er regressivt på toppen, det er en dårligere fordelingsprofil enn i USA når vi ser på de aller rikeste. De rikeste menneskene i Norge betaler mindre andel skatt av sin inntekt enn lærere og sykepleiere.</a:t>
            </a:r>
            <a:endParaRPr lang="en-US" dirty="0"/>
          </a:p>
          <a:p>
            <a:endParaRPr lang="en-US" dirty="0">
              <a:cs typeface="Calibri"/>
            </a:endParaRPr>
          </a:p>
          <a:p>
            <a:pPr marL="171450" indent="-171450">
              <a:buFont typeface="Calibri"/>
              <a:buChar char="•"/>
            </a:pPr>
            <a:r>
              <a:rPr lang="nb-NO" u="sng" dirty="0">
                <a:hlinkClick r:id="rId5"/>
              </a:rPr>
              <a:t>De rikeste 0,01 prosent – landets 370 rikeste personer – tjener seks prosent av inntektene i samfunnet</a:t>
            </a:r>
            <a:r>
              <a:rPr lang="nb-NO" dirty="0"/>
              <a:t>. </a:t>
            </a:r>
            <a:r>
              <a:rPr lang="nb-NO" u="sng" dirty="0">
                <a:hlinkClick r:id="rId6"/>
              </a:rPr>
              <a:t>Samtidig betaler de bare åtte prosent av inntekten sin i skatt</a:t>
            </a:r>
            <a:r>
              <a:rPr lang="nb-NO" dirty="0"/>
              <a:t>. Mye mindre enn en vanlig lønnsarbeider. </a:t>
            </a:r>
            <a:endParaRPr lang="en-US" dirty="0"/>
          </a:p>
          <a:p>
            <a:pPr marL="171450" indent="-171450">
              <a:buFont typeface="Calibri"/>
              <a:buChar char="•"/>
            </a:pPr>
            <a:r>
              <a:rPr lang="nb-NO" dirty="0"/>
              <a:t>Likevel er det de rike og mektige som klager på skatten i Norge: Formuesskatten er for høy, synes de, og noen av dem flytter til Sveits. Vanlige arbeidstakere kan ikke bare flytte fra skatteregningen sin, og det bør heller ikke de rikeste kunne gjøre. Dette er det både mulig og riktig å gjøre noe med</a:t>
            </a:r>
            <a:endParaRPr lang="en-US" dirty="0"/>
          </a:p>
          <a:p>
            <a:endParaRPr lang="en-US" dirty="0">
              <a:cs typeface="Calibri"/>
            </a:endParaRPr>
          </a:p>
          <a:p>
            <a:endParaRPr lang="en-US" dirty="0">
              <a:cs typeface="Calibri"/>
            </a:endParaRPr>
          </a:p>
          <a:p>
            <a:r>
              <a:rPr lang="en-US" dirty="0">
                <a:cs typeface="Calibri"/>
              </a:rPr>
              <a:t>52 </a:t>
            </a:r>
            <a:r>
              <a:rPr lang="en-US" dirty="0" err="1">
                <a:cs typeface="Calibri"/>
              </a:rPr>
              <a:t>mrd</a:t>
            </a:r>
            <a:r>
              <a:rPr lang="en-US" dirty="0">
                <a:cs typeface="Calibri"/>
              </a:rPr>
              <a:t>, </a:t>
            </a:r>
            <a:r>
              <a:rPr lang="en-US" dirty="0" err="1">
                <a:cs typeface="Calibri"/>
              </a:rPr>
              <a:t>kilde</a:t>
            </a:r>
            <a:r>
              <a:rPr lang="en-US" dirty="0">
                <a:cs typeface="Calibri"/>
              </a:rPr>
              <a:t> Rolf </a:t>
            </a:r>
            <a:r>
              <a:rPr lang="en-US" dirty="0" err="1">
                <a:cs typeface="Calibri"/>
              </a:rPr>
              <a:t>Aaberget</a:t>
            </a:r>
            <a:r>
              <a:rPr lang="en-US" dirty="0">
                <a:cs typeface="Calibri"/>
              </a:rPr>
              <a:t>. </a:t>
            </a:r>
          </a:p>
          <a:p>
            <a:endParaRPr lang="en-US" dirty="0">
              <a:cs typeface="Calibri"/>
            </a:endParaRPr>
          </a:p>
          <a:p>
            <a:r>
              <a:rPr lang="en-US" dirty="0">
                <a:cs typeface="Calibri"/>
              </a:rPr>
              <a:t>Mange av de </a:t>
            </a:r>
            <a:r>
              <a:rPr lang="en-US" dirty="0" err="1">
                <a:cs typeface="Calibri"/>
              </a:rPr>
              <a:t>rikeste</a:t>
            </a:r>
            <a:r>
              <a:rPr lang="en-US" dirty="0">
                <a:cs typeface="Calibri"/>
              </a:rPr>
              <a:t> </a:t>
            </a:r>
            <a:r>
              <a:rPr lang="nb-NO" dirty="0"/>
              <a:t>utbetaler nesten aldri penger fra holdingselskapet. Dermed utsettes skatten i det uendelige. Milliardærene her til lands har fått en mulighet til å unndra seg skatt. De har i hvert fall fått en tilnærmet evigvarende utsatt skatt. Hemmeligheten er å danne et privat holdingselskap. Dagens Næringsliv avslørte lørdag hvordan Norges rikeste har sikret seg 200 milliarder kroner i skattefrie inntekter. Skatten kan de betale når de vil. Hvis de vil. </a:t>
            </a:r>
            <a:endParaRPr lang="nb-NO" dirty="0">
              <a:cs typeface="Calibri"/>
            </a:endParaRPr>
          </a:p>
          <a:p>
            <a:endParaRPr lang="nb-NO" dirty="0">
              <a:cs typeface="Calibri"/>
            </a:endParaRPr>
          </a:p>
          <a:p>
            <a:r>
              <a:rPr lang="nb-NO" dirty="0">
                <a:cs typeface="Calibri"/>
              </a:rPr>
              <a:t>--</a:t>
            </a:r>
          </a:p>
          <a:p>
            <a:r>
              <a:rPr lang="nb-NO" dirty="0"/>
              <a:t>Med skattereformen i 2006 skjedde det en dramatisk endring i skattesystemet, «fritaksmetoden» ble innført. Fritaksmetoden er hva den høres ut som: Den gir fritak for skatt. Eiere kan velge om de vil ta ut overskudd som utbytte eller holde det i selskaper. Dersom man overfører pengene til et annet selskap, heller enn å ta det ut i personlig utbytte, fritas man for skatt. Formålet ved «metoden» var å gi fordeler ved å reinvestere overskudd; resultatet har vært en voldsom vekst i skjult rikdom, gjennom fremveksten av finansielle «holdingselskaper», som fungerer som sparebøsser for landets rikeste mennesker.17 Dette er selskaper som har som oppgave å eie aksjer, ikke å produsere varer og tjenester. Utbytte blir overført til disse selskapene, i stedet for til privatpersoners kontoer direkte. Gjennom disse selskapene kan man kjøpe privatfly, luksusyachter, leiligheter og biler i selskapets navn – og unngå å skatte av pengene først, slik vanlige lønnsmottakere må gjøre. Ved innføringen av skattereformen ble det for mange rike i praksis valgfritt om de ville betale skatt på sine inntekter, eller la være. Mange rike mennesker kunne tilpasse seg til denne endringen i 2006. Kjell Inge Røkke har betalt null i inntektsskatt i 14 år.18 I samme periode har han vært blant Norges aller rikeste menn i formue. Konsekvensen av fritaksmetoden er at mange titalls milliarder kroner ikke kommer til beskatning hvert år gjennom skattefrie inntekter til holdingsselskaper, i 2018 var det om lag 90 mrd. kroner.19 Det har vært en mangedobling av formuen til landets rikeste personer siden 2005, viser tall fra Kapitals liste over landets 400 rikeste. </a:t>
            </a:r>
          </a:p>
          <a:p>
            <a:endParaRPr lang="en-US" dirty="0">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4043636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Finn </a:t>
            </a:r>
            <a:r>
              <a:rPr lang="en-US" err="1">
                <a:cs typeface="Calibri"/>
              </a:rPr>
              <a:t>flere</a:t>
            </a:r>
            <a:r>
              <a:rPr lang="en-US">
                <a:cs typeface="Calibri"/>
              </a:rPr>
              <a:t> </a:t>
            </a:r>
            <a:r>
              <a:rPr lang="en-US" err="1">
                <a:cs typeface="Calibri"/>
              </a:rPr>
              <a:t>talleksempler</a:t>
            </a:r>
            <a:r>
              <a:rPr lang="en-US">
                <a:cs typeface="Calibri"/>
              </a:rPr>
              <a:t> </a:t>
            </a:r>
          </a:p>
          <a:p>
            <a:endParaRPr lang="en-US"/>
          </a:p>
          <a:p>
            <a:pPr>
              <a:lnSpc>
                <a:spcPct val="90000"/>
              </a:lnSpc>
              <a:spcBef>
                <a:spcPts val="1000"/>
              </a:spcBef>
              <a:spcAft>
                <a:spcPts val="500"/>
              </a:spcAft>
            </a:pPr>
            <a:r>
              <a:rPr lang="nb-NO"/>
              <a:t>Grunnen til det er at de aller rikeste tjener penger på avkastningen av formuen sin</a:t>
            </a:r>
          </a:p>
          <a:p>
            <a:pPr>
              <a:lnSpc>
                <a:spcPct val="90000"/>
              </a:lnSpc>
              <a:spcBef>
                <a:spcPts val="1000"/>
              </a:spcBef>
              <a:spcAft>
                <a:spcPts val="500"/>
              </a:spcAft>
            </a:pPr>
            <a:endParaRPr lang="nb-NO">
              <a:cs typeface="Calibri"/>
            </a:endParaRPr>
          </a:p>
          <a:p>
            <a:pPr>
              <a:lnSpc>
                <a:spcPct val="90000"/>
              </a:lnSpc>
              <a:spcBef>
                <a:spcPts val="1000"/>
              </a:spcBef>
              <a:spcAft>
                <a:spcPts val="500"/>
              </a:spcAft>
            </a:pPr>
            <a:r>
              <a:rPr lang="nb-NO"/>
              <a:t>Se for deg at du har renter i banken, jo mer penger du har i banken jo mer penger får du i renteinntekter</a:t>
            </a:r>
            <a:endParaRPr lang="nb-NO">
              <a:cs typeface="Calibri"/>
            </a:endParaRPr>
          </a:p>
          <a:p>
            <a:pPr>
              <a:lnSpc>
                <a:spcPct val="90000"/>
              </a:lnSpc>
              <a:spcBef>
                <a:spcPts val="1000"/>
              </a:spcBef>
              <a:spcAft>
                <a:spcPts val="500"/>
              </a:spcAft>
            </a:pPr>
            <a:endParaRPr lang="nb-NO">
              <a:cs typeface="Calibri"/>
            </a:endParaRPr>
          </a:p>
          <a:p>
            <a:pPr>
              <a:lnSpc>
                <a:spcPct val="90000"/>
              </a:lnSpc>
              <a:spcBef>
                <a:spcPts val="1000"/>
              </a:spcBef>
              <a:spcAft>
                <a:spcPts val="500"/>
              </a:spcAft>
            </a:pPr>
            <a:r>
              <a:rPr lang="nb-NO"/>
              <a:t>De aller rikeste har ikke pengene i banken men i aksjer. Der tjener de mye mer, men prinsippet er det samme. Da tjener de penger enten på å selge aksjene til en høyere pris, eller fordi selskapet deler ut utbytte til aksjonærene. Dette er mye emr lønnsomt enn å ha penger i banken, men det er også noe som i stor grad er forbeholdt de aller rikeste som har masse penger liggende de ikke trenger å bruke til noe akkurat nå. Men det betyr at penger avler mer penger. Har du mye penger kan du tjene deg enda rikere på aksjer. Har du ikke det....</a:t>
            </a:r>
            <a:endParaRPr lang="en-US">
              <a:cs typeface="Calibri" panose="020F0502020204030204"/>
            </a:endParaRPr>
          </a:p>
          <a:p>
            <a:pPr>
              <a:lnSpc>
                <a:spcPct val="90000"/>
              </a:lnSpc>
              <a:spcBef>
                <a:spcPts val="1000"/>
              </a:spcBef>
              <a:spcAft>
                <a:spcPts val="500"/>
              </a:spcAft>
            </a:pPr>
            <a:endParaRPr lang="nb-NO">
              <a:cs typeface="Calibri"/>
            </a:endParaRPr>
          </a:p>
          <a:p>
            <a:pPr>
              <a:lnSpc>
                <a:spcPct val="90000"/>
              </a:lnSpc>
              <a:spcBef>
                <a:spcPts val="1000"/>
              </a:spcBef>
              <a:spcAft>
                <a:spcPts val="500"/>
              </a:spcAft>
            </a:pPr>
            <a:r>
              <a:rPr lang="nb-NO">
                <a:cs typeface="Calibri"/>
              </a:rPr>
              <a:t>På denne måten kan de aller rikeste tjene seg rikere og rikere på å kjøpe aksjer, og knapt trenge å betale skatt av det. Men på samme måte som at vi betaler skatt av å ha penger i banken, bør man også betale like mye skatt på å ha penger i aksjer, som også er mye mer lønnsomt og først og fremst forbeholdt de aller rikeste. </a:t>
            </a:r>
          </a:p>
          <a:p>
            <a:pPr>
              <a:lnSpc>
                <a:spcPct val="90000"/>
              </a:lnSpc>
              <a:spcBef>
                <a:spcPts val="1000"/>
              </a:spcBef>
              <a:spcAft>
                <a:spcPts val="500"/>
              </a:spcAft>
            </a:pPr>
            <a:endParaRPr lang="nb-NO">
              <a:cs typeface="Calibri"/>
            </a:endParaRPr>
          </a:p>
          <a:p>
            <a:endParaRPr lang="en-US">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14</a:t>
            </a:fld>
            <a:endParaRPr lang="nb-NO"/>
          </a:p>
        </p:txBody>
      </p:sp>
    </p:spTree>
    <p:extLst>
      <p:ext uri="{BB962C8B-B14F-4D97-AF65-F5344CB8AC3E}">
        <p14:creationId xmlns:p14="http://schemas.microsoft.com/office/powerpoint/2010/main" val="2317015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Norge taper 16 milliarder kroner hvert år til skatteparadis (TJN 2023). De fattige landene i verden taper rundt 100 milliarder dollar I året. </a:t>
            </a:r>
          </a:p>
          <a:p>
            <a:r>
              <a:rPr lang="nb-NO">
                <a:cs typeface="Calibri"/>
              </a:rPr>
              <a:t>Og dette er fortsatt et problem. Fra 2014 til 202 var det en 78 prosents økning i antall konsern i Norge med tilknytning til skatteparadis (</a:t>
            </a:r>
            <a:r>
              <a:rPr lang="nb-NO">
                <a:hlinkClick r:id="rId3"/>
              </a:rPr>
              <a:t>https://www.ssb.no/virksomheter-foretak-og-regnskap/skatt-for-naeringsvirksomhet/artikler/okt-bruk-av-skatteparadis?fbclid=IwAR2lJX0B6dJa1KkVChAhUkHLo7eBNg0J2ShmcdqT_DwO6ZgLV1R5MptU4uQ</a:t>
            </a:r>
            <a:r>
              <a:rPr lang="nb-NO"/>
              <a:t>) </a:t>
            </a:r>
            <a:endParaRPr lang="nb-NO">
              <a:cs typeface="Calibri"/>
            </a:endParaRPr>
          </a:p>
          <a:p>
            <a:endParaRPr lang="nb-NO">
              <a:cs typeface="Calibri"/>
            </a:endParaRPr>
          </a:p>
          <a:p>
            <a:r>
              <a:rPr lang="nb-NO">
                <a:cs typeface="Calibri"/>
              </a:rPr>
              <a:t>Vi vet ikke hvor mye som faktisk gjemmes i skatteparadis, men dette er et anslag: </a:t>
            </a:r>
          </a:p>
          <a:p>
            <a:r>
              <a:rPr lang="nb-NO">
                <a:hlinkClick r:id="rId4"/>
              </a:rPr>
              <a:t>https://www.faktisk.no/artikler/0o21j/verdens-superrike-har-gjemt-unna-62-000-milliarder-i-skatteparadiser</a:t>
            </a:r>
            <a:r>
              <a:rPr lang="nb-NO"/>
              <a:t> </a:t>
            </a:r>
            <a:endParaRPr lang="nb-NO">
              <a:cs typeface="Calibri"/>
            </a:endParaRPr>
          </a:p>
          <a:p>
            <a:endParaRPr lang="nb-NO">
              <a:cs typeface="Calibri"/>
            </a:endParaRPr>
          </a:p>
          <a:p>
            <a:pPr marL="251460" indent="-251460">
              <a:lnSpc>
                <a:spcPct val="90000"/>
              </a:lnSpc>
              <a:spcBef>
                <a:spcPts val="1000"/>
              </a:spcBef>
              <a:spcAft>
                <a:spcPts val="500"/>
              </a:spcAft>
              <a:buFont typeface="Arial"/>
              <a:buChar char="•"/>
            </a:pPr>
            <a:r>
              <a:rPr lang="nb-NO"/>
              <a:t>Verdens superrike gjemmer 62 billioner kroner i skatteparadis der de har lav eller ingen skatt og stor grad av hemmelighold</a:t>
            </a:r>
          </a:p>
          <a:p>
            <a:pPr marL="251460" indent="-251460">
              <a:lnSpc>
                <a:spcPct val="90000"/>
              </a:lnSpc>
              <a:spcBef>
                <a:spcPts val="1000"/>
              </a:spcBef>
              <a:spcAft>
                <a:spcPts val="500"/>
              </a:spcAft>
              <a:buFont typeface="Arial"/>
              <a:buChar char="•"/>
            </a:pPr>
            <a:r>
              <a:rPr lang="nb-NO"/>
              <a:t>Det er nesten like mye som 50 norske statsbudsjett</a:t>
            </a:r>
          </a:p>
        </p:txBody>
      </p:sp>
      <p:sp>
        <p:nvSpPr>
          <p:cNvPr id="4" name="Plassholder for lysbildenummer 3"/>
          <p:cNvSpPr>
            <a:spLocks noGrp="1"/>
          </p:cNvSpPr>
          <p:nvPr>
            <p:ph type="sldNum" sz="quarter" idx="5"/>
          </p:nvPr>
        </p:nvSpPr>
        <p:spPr/>
        <p:txBody>
          <a:bodyPr/>
          <a:lstStyle/>
          <a:p>
            <a:fld id="{ABFA6777-0770-B24C-A92B-F9F5A0486F6D}" type="slidenum">
              <a:rPr lang="nb-NO" smtClean="0"/>
              <a:t>15</a:t>
            </a:fld>
            <a:endParaRPr lang="nb-NO"/>
          </a:p>
        </p:txBody>
      </p:sp>
    </p:spTree>
    <p:extLst>
      <p:ext uri="{BB962C8B-B14F-4D97-AF65-F5344CB8AC3E}">
        <p14:creationId xmlns:p14="http://schemas.microsoft.com/office/powerpoint/2010/main" val="399672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Skattepolitikken er det viktigste fordelingspolitiske</a:t>
            </a:r>
            <a:r>
              <a:rPr lang="nb-NO" baseline="0"/>
              <a:t> verktøyet vi har. Høyre har programfestet å fjerne formuesskatten. Argumentet er at det skal skape arbeidsplasser, men det finnes ingen bevis for at det har den effekten i det hele tatt, snarere tvert imot. </a:t>
            </a:r>
            <a:endParaRPr lang="nb-NO"/>
          </a:p>
          <a:p>
            <a:endParaRPr lang="nb-NO"/>
          </a:p>
          <a:p>
            <a:r>
              <a:rPr lang="nb-NO"/>
              <a:t>Fasiten</a:t>
            </a:r>
            <a:r>
              <a:rPr lang="nb-NO" baseline="0"/>
              <a:t> etter åtte år med Erna Solbergs skattekutt, er 34 mrd. kroner i kutt i skatter og avgifter. Formuesskatten for landets rikeste har blitt kuttet med 11,1 mrd. kroner. </a:t>
            </a:r>
          </a:p>
          <a:p>
            <a:endParaRPr lang="nb-NO" baseline="0"/>
          </a:p>
          <a:p>
            <a:r>
              <a:rPr lang="nb-NO" baseline="0"/>
              <a:t>Hva har dette ført til? Den eneste sikre effekten av det, er at det har økt ulikhetene.</a:t>
            </a:r>
          </a:p>
          <a:p>
            <a:endParaRPr lang="nb-NO" baseline="0"/>
          </a:p>
          <a:p>
            <a:r>
              <a:rPr lang="nb-NO" baseline="0"/>
              <a:t>De 1000 rikeste personene i landet har fått 1,5 mill. kroner i skattekutt i gjennomsnitt 2013-2020. Resten av befolkningen har fått 5800 kroner i gjennomsnitt i redusert skatt.</a:t>
            </a:r>
          </a:p>
          <a:p>
            <a:endParaRPr lang="nb-NO" baseline="0"/>
          </a:p>
          <a:p>
            <a:r>
              <a:rPr lang="nb-NO" baseline="0"/>
              <a:t>De rikeste har også fått en klart større andel av sin skattbare inntekt i redusert skatt, og den andre perioden til Solberg var enda verre enn den første i så måte:</a:t>
            </a:r>
          </a:p>
          <a:p>
            <a:endParaRPr lang="nb-NO" baseline="0"/>
          </a:p>
          <a:p>
            <a:r>
              <a:rPr lang="nb-NO" baseline="0"/>
              <a:t>Sitat fra Klassekampen 09.11.2020:</a:t>
            </a:r>
          </a:p>
          <a:p>
            <a:pPr fontAlgn="base"/>
            <a:r>
              <a:rPr lang="nb-NO" sz="1200" b="0" i="0" kern="1200">
                <a:solidFill>
                  <a:schemeClr val="tx1"/>
                </a:solidFill>
                <a:effectLst/>
                <a:latin typeface="+mn-lt"/>
                <a:ea typeface="+mn-ea"/>
                <a:cs typeface="+mn-cs"/>
              </a:rPr>
              <a:t>«Det betyr at de aller rikeste fikk et skattekutt på 8,2 kroner for hver skattbare hundrelapp de tjener. Det har skjedd i løpet av de tre siste årene.</a:t>
            </a:r>
            <a:r>
              <a:rPr lang="nb-NO" sz="1200" b="0" i="0" kern="1200" baseline="0">
                <a:solidFill>
                  <a:schemeClr val="tx1"/>
                </a:solidFill>
                <a:effectLst/>
                <a:latin typeface="+mn-lt"/>
                <a:ea typeface="+mn-ea"/>
                <a:cs typeface="+mn-cs"/>
              </a:rPr>
              <a:t> </a:t>
            </a:r>
            <a:r>
              <a:rPr lang="nb-NO" sz="1200" b="0" i="0" kern="1200">
                <a:solidFill>
                  <a:schemeClr val="tx1"/>
                </a:solidFill>
                <a:effectLst/>
                <a:latin typeface="+mn-lt"/>
                <a:ea typeface="+mn-ea"/>
                <a:cs typeface="+mn-cs"/>
              </a:rPr>
              <a:t>Resten av befolkningen har fått mye mindre tilbake. De 99 prosent med minst formue i Norge fikk i Ernas første</a:t>
            </a:r>
            <a:r>
              <a:rPr lang="nb-NO" sz="1200" b="0" i="0" kern="1200" baseline="0">
                <a:solidFill>
                  <a:schemeClr val="tx1"/>
                </a:solidFill>
                <a:effectLst/>
                <a:latin typeface="+mn-lt"/>
                <a:ea typeface="+mn-ea"/>
                <a:cs typeface="+mn-cs"/>
              </a:rPr>
              <a:t> </a:t>
            </a:r>
            <a:r>
              <a:rPr lang="nb-NO" sz="1200" b="0" i="0" kern="1200">
                <a:solidFill>
                  <a:schemeClr val="tx1"/>
                </a:solidFill>
                <a:effectLst/>
                <a:latin typeface="+mn-lt"/>
                <a:ea typeface="+mn-ea"/>
                <a:cs typeface="+mn-cs"/>
              </a:rPr>
              <a:t>statsministerperiode skattekutt på én prosent. I Ernas andre periode var skattekuttet bare på 0,3 prosent.</a:t>
            </a:r>
            <a:r>
              <a:rPr lang="nb-NO" sz="1200" b="0" i="0" kern="1200" baseline="0">
                <a:solidFill>
                  <a:schemeClr val="tx1"/>
                </a:solidFill>
                <a:effectLst/>
                <a:latin typeface="+mn-lt"/>
                <a:ea typeface="+mn-ea"/>
                <a:cs typeface="+mn-cs"/>
              </a:rPr>
              <a:t> </a:t>
            </a:r>
            <a:r>
              <a:rPr lang="nb-NO" sz="1200" b="0" i="0" kern="1200">
                <a:solidFill>
                  <a:schemeClr val="tx1"/>
                </a:solidFill>
                <a:effectLst/>
                <a:latin typeface="+mn-lt"/>
                <a:ea typeface="+mn-ea"/>
                <a:cs typeface="+mn-cs"/>
              </a:rPr>
              <a:t>Disse 99 prosentene har altså bare fått 30 øre i skattekutt for hver hundrelapp de tjener i løpet av den siste regjeringsperioden.»</a:t>
            </a:r>
          </a:p>
          <a:p>
            <a:pPr fontAlgn="base"/>
            <a:endParaRPr lang="nb-NO" sz="1200" b="0" i="0" kern="1200" baseline="0">
              <a:solidFill>
                <a:schemeClr val="tx1"/>
              </a:solidFill>
              <a:effectLst/>
              <a:latin typeface="+mn-lt"/>
              <a:ea typeface="+mn-ea"/>
              <a:cs typeface="+mn-cs"/>
            </a:endParaRPr>
          </a:p>
          <a:p>
            <a:pPr fontAlgn="base"/>
            <a:r>
              <a:rPr lang="nb-NO" sz="1200" b="0" i="0" kern="1200" baseline="0">
                <a:solidFill>
                  <a:schemeClr val="tx1"/>
                </a:solidFill>
                <a:effectLst/>
                <a:latin typeface="+mn-lt"/>
                <a:ea typeface="+mn-ea"/>
                <a:cs typeface="+mn-cs"/>
              </a:rPr>
              <a:t>Når regjeringens politikk er å gjøre de rike rikere, blir også de fattige </a:t>
            </a:r>
            <a:r>
              <a:rPr lang="nb-NO" sz="1200" b="0" i="0" kern="1200" baseline="0" err="1">
                <a:solidFill>
                  <a:schemeClr val="tx1"/>
                </a:solidFill>
                <a:effectLst/>
                <a:latin typeface="+mn-lt"/>
                <a:ea typeface="+mn-ea"/>
                <a:cs typeface="+mn-cs"/>
              </a:rPr>
              <a:t>fattigere</a:t>
            </a:r>
            <a:r>
              <a:rPr lang="nb-NO" sz="1200" b="0" i="0" kern="1200" baseline="0">
                <a:solidFill>
                  <a:schemeClr val="tx1"/>
                </a:solidFill>
                <a:effectLst/>
                <a:latin typeface="+mn-lt"/>
                <a:ea typeface="+mn-ea"/>
                <a:cs typeface="+mn-cs"/>
              </a:rPr>
              <a:t> – enten det er villet politikk eller en bivirkning.</a:t>
            </a:r>
          </a:p>
          <a:p>
            <a:pPr fontAlgn="base"/>
            <a:endParaRPr lang="nb-NO" sz="1200" b="0" i="0" kern="1200" baseline="0">
              <a:solidFill>
                <a:schemeClr val="tx1"/>
              </a:solidFill>
              <a:effectLst/>
              <a:latin typeface="+mn-lt"/>
              <a:ea typeface="+mn-ea"/>
              <a:cs typeface="+mn-cs"/>
            </a:endParaRPr>
          </a:p>
          <a:p>
            <a:pPr fontAlgn="base"/>
            <a:r>
              <a:rPr lang="nb-NO" sz="1200" b="0" i="0" kern="1200" baseline="0">
                <a:solidFill>
                  <a:schemeClr val="tx1"/>
                </a:solidFill>
                <a:effectLst/>
                <a:latin typeface="+mn-lt"/>
                <a:ea typeface="+mn-ea"/>
                <a:cs typeface="+mn-cs"/>
              </a:rPr>
              <a:t>Kilde: Budsjettspørsmål 41 fra SV, Statsbudsjettet 2021: </a:t>
            </a:r>
          </a:p>
          <a:p>
            <a:pPr fontAlgn="base"/>
            <a:r>
              <a:rPr lang="nb-NO" sz="1200" b="0" i="0" kern="1200" baseline="0">
                <a:solidFill>
                  <a:schemeClr val="tx1"/>
                </a:solidFill>
                <a:effectLst/>
                <a:latin typeface="+mn-lt"/>
                <a:ea typeface="+mn-ea"/>
                <a:cs typeface="+mn-cs"/>
              </a:rPr>
              <a:t>https://www.regjeringen.no/no/statsbudsjett/2021/statsbudsjettet-2021-svar-pa-budsjettsporsmal/id2765700/?party=SV&amp;term=fler%C3%A5rig&amp;expand=2782248 </a:t>
            </a:r>
            <a:endParaRPr lang="nb-NO" sz="1200" b="0" i="0" kern="1200">
              <a:solidFill>
                <a:schemeClr val="tx1"/>
              </a:solidFill>
              <a:effectLst/>
              <a:latin typeface="+mn-lt"/>
              <a:ea typeface="+mn-ea"/>
              <a:cs typeface="+mn-cs"/>
            </a:endParaRPr>
          </a:p>
          <a:p>
            <a:endParaRPr lang="nb-NO" baseline="0"/>
          </a:p>
        </p:txBody>
      </p:sp>
      <p:sp>
        <p:nvSpPr>
          <p:cNvPr id="4" name="Plassholder for lysbildenummer 3"/>
          <p:cNvSpPr>
            <a:spLocks noGrp="1"/>
          </p:cNvSpPr>
          <p:nvPr>
            <p:ph type="sldNum" sz="quarter" idx="10"/>
          </p:nvPr>
        </p:nvSpPr>
        <p:spPr/>
        <p:txBody>
          <a:bodyPr/>
          <a:lstStyle/>
          <a:p>
            <a:fld id="{ABFA6777-0770-B24C-A92B-F9F5A0486F6D}" type="slidenum">
              <a:rPr lang="nb-NO" smtClean="0"/>
              <a:t>16</a:t>
            </a:fld>
            <a:endParaRPr lang="nb-NO"/>
          </a:p>
        </p:txBody>
      </p:sp>
    </p:spTree>
    <p:extLst>
      <p:ext uri="{BB962C8B-B14F-4D97-AF65-F5344CB8AC3E}">
        <p14:creationId xmlns:p14="http://schemas.microsoft.com/office/powerpoint/2010/main" val="1008796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De </a:t>
            </a:r>
            <a:r>
              <a:rPr lang="en-US" dirty="0" err="1">
                <a:cs typeface="Calibri"/>
              </a:rPr>
              <a:t>siste</a:t>
            </a:r>
            <a:r>
              <a:rPr lang="en-US" dirty="0">
                <a:cs typeface="Calibri"/>
              </a:rPr>
              <a:t> </a:t>
            </a:r>
            <a:r>
              <a:rPr lang="en-US" dirty="0" err="1">
                <a:cs typeface="Calibri"/>
              </a:rPr>
              <a:t>årene</a:t>
            </a:r>
            <a:r>
              <a:rPr lang="en-US" dirty="0">
                <a:cs typeface="Calibri"/>
              </a:rPr>
              <a:t> </a:t>
            </a:r>
            <a:r>
              <a:rPr lang="en-US" dirty="0" err="1">
                <a:cs typeface="Calibri"/>
              </a:rPr>
              <a:t>har</a:t>
            </a:r>
            <a:r>
              <a:rPr lang="en-US" dirty="0">
                <a:cs typeface="Calibri"/>
              </a:rPr>
              <a:t> mange av </a:t>
            </a:r>
            <a:r>
              <a:rPr lang="en-US" dirty="0" err="1">
                <a:cs typeface="Calibri"/>
              </a:rPr>
              <a:t>Norges</a:t>
            </a:r>
            <a:r>
              <a:rPr lang="en-US" dirty="0">
                <a:cs typeface="Calibri"/>
              </a:rPr>
              <a:t> </a:t>
            </a:r>
            <a:r>
              <a:rPr lang="en-US" dirty="0" err="1">
                <a:cs typeface="Calibri"/>
              </a:rPr>
              <a:t>rikeste</a:t>
            </a:r>
            <a:r>
              <a:rPr lang="en-US" dirty="0">
                <a:cs typeface="Calibri"/>
              </a:rPr>
              <a:t> </a:t>
            </a:r>
            <a:r>
              <a:rPr lang="en-US" dirty="0" err="1">
                <a:cs typeface="Calibri"/>
              </a:rPr>
              <a:t>flyttet</a:t>
            </a:r>
            <a:r>
              <a:rPr lang="en-US" dirty="0">
                <a:cs typeface="Calibri"/>
              </a:rPr>
              <a:t> </a:t>
            </a:r>
            <a:r>
              <a:rPr lang="en-US" dirty="0" err="1">
                <a:cs typeface="Calibri"/>
              </a:rPr>
              <a:t>til</a:t>
            </a:r>
            <a:r>
              <a:rPr lang="en-US" dirty="0">
                <a:cs typeface="Calibri"/>
              </a:rPr>
              <a:t> </a:t>
            </a:r>
            <a:r>
              <a:rPr lang="en-US" dirty="0" err="1">
                <a:cs typeface="Calibri"/>
              </a:rPr>
              <a:t>Sveits</a:t>
            </a:r>
            <a:r>
              <a:rPr lang="en-US" dirty="0">
                <a:cs typeface="Calibri"/>
              </a:rPr>
              <a:t> for å </a:t>
            </a:r>
            <a:r>
              <a:rPr lang="en-US" dirty="0" err="1">
                <a:cs typeface="Calibri"/>
              </a:rPr>
              <a:t>unngå</a:t>
            </a:r>
            <a:r>
              <a:rPr lang="en-US" dirty="0">
                <a:cs typeface="Calibri"/>
              </a:rPr>
              <a:t> å </a:t>
            </a:r>
            <a:r>
              <a:rPr lang="en-US" dirty="0" err="1">
                <a:cs typeface="Calibri"/>
              </a:rPr>
              <a:t>betale</a:t>
            </a:r>
            <a:r>
              <a:rPr lang="en-US" dirty="0">
                <a:cs typeface="Calibri"/>
              </a:rPr>
              <a:t> </a:t>
            </a:r>
            <a:r>
              <a:rPr lang="en-US" dirty="0" err="1">
                <a:cs typeface="Calibri"/>
              </a:rPr>
              <a:t>skatt</a:t>
            </a:r>
            <a:r>
              <a:rPr lang="en-US" dirty="0">
                <a:cs typeface="Calibri"/>
              </a:rPr>
              <a:t>. </a:t>
            </a:r>
          </a:p>
          <a:p>
            <a:endParaRPr lang="en-US" dirty="0">
              <a:cs typeface="Calibri"/>
            </a:endParaRPr>
          </a:p>
          <a:p>
            <a:r>
              <a:rPr lang="en-US" dirty="0">
                <a:cs typeface="Calibri"/>
              </a:rPr>
              <a:t>Det er </a:t>
            </a:r>
            <a:r>
              <a:rPr lang="en-US" dirty="0" err="1">
                <a:cs typeface="Calibri"/>
              </a:rPr>
              <a:t>ingen</a:t>
            </a:r>
            <a:r>
              <a:rPr lang="en-US" dirty="0">
                <a:cs typeface="Calibri"/>
              </a:rPr>
              <a:t> </a:t>
            </a:r>
            <a:r>
              <a:rPr lang="en-US" dirty="0" err="1">
                <a:cs typeface="Calibri"/>
              </a:rPr>
              <a:t>grunn</a:t>
            </a:r>
            <a:r>
              <a:rPr lang="en-US" dirty="0">
                <a:cs typeface="Calibri"/>
              </a:rPr>
              <a:t> </a:t>
            </a:r>
            <a:r>
              <a:rPr lang="en-US" dirty="0" err="1">
                <a:cs typeface="Calibri"/>
              </a:rPr>
              <a:t>til</a:t>
            </a:r>
            <a:r>
              <a:rPr lang="en-US" dirty="0">
                <a:cs typeface="Calibri"/>
              </a:rPr>
              <a:t> at vi </a:t>
            </a:r>
            <a:r>
              <a:rPr lang="en-US" dirty="0" err="1">
                <a:cs typeface="Calibri"/>
              </a:rPr>
              <a:t>skal</a:t>
            </a:r>
            <a:r>
              <a:rPr lang="en-US" dirty="0">
                <a:cs typeface="Calibri"/>
              </a:rPr>
              <a:t> </a:t>
            </a:r>
            <a:r>
              <a:rPr lang="en-US" dirty="0" err="1">
                <a:cs typeface="Calibri"/>
              </a:rPr>
              <a:t>akseptere</a:t>
            </a:r>
            <a:r>
              <a:rPr lang="en-US" dirty="0">
                <a:cs typeface="Calibri"/>
              </a:rPr>
              <a:t> at de </a:t>
            </a:r>
            <a:r>
              <a:rPr lang="en-US" dirty="0" err="1">
                <a:cs typeface="Calibri"/>
              </a:rPr>
              <a:t>aller</a:t>
            </a:r>
            <a:r>
              <a:rPr lang="en-US" dirty="0">
                <a:cs typeface="Calibri"/>
              </a:rPr>
              <a:t> </a:t>
            </a:r>
            <a:r>
              <a:rPr lang="en-US" dirty="0" err="1">
                <a:cs typeface="Calibri"/>
              </a:rPr>
              <a:t>rikeste</a:t>
            </a:r>
            <a:r>
              <a:rPr lang="en-US" dirty="0">
                <a:cs typeface="Calibri"/>
              </a:rPr>
              <a:t>, </a:t>
            </a:r>
            <a:r>
              <a:rPr lang="en-US" dirty="0" err="1">
                <a:cs typeface="Calibri"/>
              </a:rPr>
              <a:t>som</a:t>
            </a:r>
            <a:r>
              <a:rPr lang="en-US" dirty="0">
                <a:cs typeface="Calibri"/>
              </a:rPr>
              <a:t> </a:t>
            </a:r>
            <a:r>
              <a:rPr lang="en-US" dirty="0" err="1">
                <a:cs typeface="Calibri"/>
              </a:rPr>
              <a:t>har</a:t>
            </a:r>
            <a:r>
              <a:rPr lang="en-US" dirty="0">
                <a:cs typeface="Calibri"/>
              </a:rPr>
              <a:t> </a:t>
            </a:r>
            <a:r>
              <a:rPr lang="en-US" dirty="0" err="1">
                <a:cs typeface="Calibri"/>
              </a:rPr>
              <a:t>tjent</a:t>
            </a:r>
            <a:r>
              <a:rPr lang="en-US" dirty="0">
                <a:cs typeface="Calibri"/>
              </a:rPr>
              <a:t> seg </a:t>
            </a:r>
            <a:r>
              <a:rPr lang="en-US" dirty="0" err="1">
                <a:cs typeface="Calibri"/>
              </a:rPr>
              <a:t>rike</a:t>
            </a:r>
            <a:r>
              <a:rPr lang="en-US" dirty="0">
                <a:cs typeface="Calibri"/>
              </a:rPr>
              <a:t> I Norge på </a:t>
            </a:r>
            <a:r>
              <a:rPr lang="en-US" dirty="0" err="1">
                <a:cs typeface="Calibri"/>
              </a:rPr>
              <a:t>gode</a:t>
            </a:r>
            <a:r>
              <a:rPr lang="en-US" dirty="0">
                <a:cs typeface="Calibri"/>
              </a:rPr>
              <a:t> </a:t>
            </a:r>
            <a:r>
              <a:rPr lang="en-US" dirty="0" err="1">
                <a:cs typeface="Calibri"/>
              </a:rPr>
              <a:t>velferdsordninger</a:t>
            </a:r>
            <a:r>
              <a:rPr lang="en-US" dirty="0">
                <a:cs typeface="Calibri"/>
              </a:rPr>
              <a:t>, </a:t>
            </a:r>
            <a:r>
              <a:rPr lang="en-US" dirty="0" err="1">
                <a:cs typeface="Calibri"/>
              </a:rPr>
              <a:t>skal</a:t>
            </a:r>
            <a:r>
              <a:rPr lang="en-US" dirty="0">
                <a:cs typeface="Calibri"/>
              </a:rPr>
              <a:t> </a:t>
            </a:r>
            <a:r>
              <a:rPr lang="en-US" dirty="0" err="1">
                <a:cs typeface="Calibri"/>
              </a:rPr>
              <a:t>kunne</a:t>
            </a:r>
            <a:r>
              <a:rPr lang="en-US" dirty="0">
                <a:cs typeface="Calibri"/>
              </a:rPr>
              <a:t> </a:t>
            </a:r>
            <a:r>
              <a:rPr lang="en-US" dirty="0" err="1">
                <a:cs typeface="Calibri"/>
              </a:rPr>
              <a:t>pakke</a:t>
            </a:r>
            <a:r>
              <a:rPr lang="en-US" dirty="0">
                <a:cs typeface="Calibri"/>
              </a:rPr>
              <a:t> </a:t>
            </a:r>
            <a:r>
              <a:rPr lang="en-US" dirty="0" err="1">
                <a:cs typeface="Calibri"/>
              </a:rPr>
              <a:t>pengesekken</a:t>
            </a:r>
            <a:r>
              <a:rPr lang="en-US" dirty="0">
                <a:cs typeface="Calibri"/>
              </a:rPr>
              <a:t> sin og </a:t>
            </a:r>
            <a:r>
              <a:rPr lang="en-US" dirty="0" err="1">
                <a:cs typeface="Calibri"/>
              </a:rPr>
              <a:t>dra</a:t>
            </a:r>
            <a:r>
              <a:rPr lang="en-US" dirty="0">
                <a:cs typeface="Calibri"/>
              </a:rPr>
              <a:t> </a:t>
            </a:r>
            <a:r>
              <a:rPr lang="en-US" dirty="0" err="1">
                <a:cs typeface="Calibri"/>
              </a:rPr>
              <a:t>uten</a:t>
            </a:r>
            <a:r>
              <a:rPr lang="en-US" dirty="0">
                <a:cs typeface="Calibri"/>
              </a:rPr>
              <a:t> å </a:t>
            </a:r>
            <a:r>
              <a:rPr lang="en-US" dirty="0" err="1">
                <a:cs typeface="Calibri"/>
              </a:rPr>
              <a:t>betale</a:t>
            </a:r>
            <a:r>
              <a:rPr lang="en-US" dirty="0">
                <a:cs typeface="Calibri"/>
              </a:rPr>
              <a:t> </a:t>
            </a:r>
            <a:r>
              <a:rPr lang="en-US" dirty="0" err="1">
                <a:cs typeface="Calibri"/>
              </a:rPr>
              <a:t>en</a:t>
            </a:r>
            <a:r>
              <a:rPr lang="en-US" dirty="0">
                <a:cs typeface="Calibri"/>
              </a:rPr>
              <a:t> krone for det. Vi </a:t>
            </a:r>
            <a:r>
              <a:rPr lang="en-US" dirty="0" err="1">
                <a:cs typeface="Calibri"/>
              </a:rPr>
              <a:t>kan</a:t>
            </a:r>
            <a:r>
              <a:rPr lang="en-US" dirty="0">
                <a:cs typeface="Calibri"/>
              </a:rPr>
              <a:t> </a:t>
            </a:r>
            <a:r>
              <a:rPr lang="en-US" dirty="0" err="1">
                <a:cs typeface="Calibri"/>
              </a:rPr>
              <a:t>endre</a:t>
            </a:r>
            <a:r>
              <a:rPr lang="en-US" dirty="0">
                <a:cs typeface="Calibri"/>
              </a:rPr>
              <a:t> </a:t>
            </a:r>
            <a:r>
              <a:rPr lang="en-US" dirty="0" err="1">
                <a:cs typeface="Calibri"/>
              </a:rPr>
              <a:t>eller</a:t>
            </a:r>
            <a:r>
              <a:rPr lang="en-US" dirty="0">
                <a:cs typeface="Calibri"/>
              </a:rPr>
              <a:t> </a:t>
            </a:r>
            <a:r>
              <a:rPr lang="en-US" dirty="0" err="1">
                <a:cs typeface="Calibri"/>
              </a:rPr>
              <a:t>si</a:t>
            </a:r>
            <a:r>
              <a:rPr lang="en-US" dirty="0">
                <a:cs typeface="Calibri"/>
              </a:rPr>
              <a:t> </a:t>
            </a:r>
            <a:r>
              <a:rPr lang="en-US" dirty="0" err="1">
                <a:cs typeface="Calibri"/>
              </a:rPr>
              <a:t>opp</a:t>
            </a:r>
            <a:r>
              <a:rPr lang="en-US" dirty="0">
                <a:cs typeface="Calibri"/>
              </a:rPr>
              <a:t> den </a:t>
            </a:r>
            <a:r>
              <a:rPr lang="en-US" dirty="0" err="1">
                <a:cs typeface="Calibri"/>
              </a:rPr>
              <a:t>skadelige</a:t>
            </a:r>
            <a:r>
              <a:rPr lang="en-US" dirty="0">
                <a:cs typeface="Calibri"/>
              </a:rPr>
              <a:t> </a:t>
            </a:r>
            <a:r>
              <a:rPr lang="en-US" dirty="0" err="1">
                <a:cs typeface="Calibri"/>
              </a:rPr>
              <a:t>skatteavtalen</a:t>
            </a:r>
            <a:r>
              <a:rPr lang="en-US" dirty="0">
                <a:cs typeface="Calibri"/>
              </a:rPr>
              <a:t>. </a:t>
            </a:r>
          </a:p>
          <a:p>
            <a:endParaRPr lang="en-US" dirty="0">
              <a:cs typeface="Calibri"/>
            </a:endParaRPr>
          </a:p>
          <a:p>
            <a:r>
              <a:rPr lang="en-US" dirty="0" err="1"/>
              <a:t>Skattesystemet</a:t>
            </a:r>
            <a:r>
              <a:rPr lang="en-US" dirty="0"/>
              <a:t> i Norge og mange </a:t>
            </a:r>
            <a:r>
              <a:rPr lang="en-US" dirty="0" err="1"/>
              <a:t>andre</a:t>
            </a:r>
            <a:r>
              <a:rPr lang="en-US" dirty="0"/>
              <a:t> land er </a:t>
            </a:r>
            <a:r>
              <a:rPr lang="en-US" dirty="0" err="1"/>
              <a:t>slik</a:t>
            </a:r>
            <a:r>
              <a:rPr lang="en-US" dirty="0"/>
              <a:t> at </a:t>
            </a:r>
            <a:r>
              <a:rPr lang="en-US" dirty="0" err="1"/>
              <a:t>kapitalinntekter</a:t>
            </a:r>
            <a:r>
              <a:rPr lang="en-US" dirty="0"/>
              <a:t> </a:t>
            </a:r>
            <a:r>
              <a:rPr lang="en-US" dirty="0" err="1"/>
              <a:t>først</a:t>
            </a:r>
            <a:r>
              <a:rPr lang="en-US" dirty="0"/>
              <a:t> </a:t>
            </a:r>
            <a:r>
              <a:rPr lang="en-US" dirty="0" err="1"/>
              <a:t>skattlegges</a:t>
            </a:r>
            <a:r>
              <a:rPr lang="en-US" dirty="0"/>
              <a:t> </a:t>
            </a:r>
            <a:r>
              <a:rPr lang="en-US" dirty="0" err="1"/>
              <a:t>når</a:t>
            </a:r>
            <a:r>
              <a:rPr lang="en-US" dirty="0"/>
              <a:t> de </a:t>
            </a:r>
            <a:r>
              <a:rPr lang="en-US" dirty="0" err="1"/>
              <a:t>realiseres</a:t>
            </a:r>
            <a:r>
              <a:rPr lang="en-US" dirty="0"/>
              <a:t>. Det </a:t>
            </a:r>
            <a:r>
              <a:rPr lang="en-US" dirty="0" err="1"/>
              <a:t>vil</a:t>
            </a:r>
            <a:r>
              <a:rPr lang="en-US" dirty="0"/>
              <a:t> </a:t>
            </a:r>
            <a:r>
              <a:rPr lang="en-US" dirty="0" err="1"/>
              <a:t>si</a:t>
            </a:r>
            <a:r>
              <a:rPr lang="en-US" dirty="0"/>
              <a:t> at </a:t>
            </a:r>
            <a:r>
              <a:rPr lang="en-US" dirty="0" err="1"/>
              <a:t>kapitaleiere</a:t>
            </a:r>
            <a:r>
              <a:rPr lang="en-US" dirty="0"/>
              <a:t> slipper å </a:t>
            </a:r>
            <a:r>
              <a:rPr lang="en-US" dirty="0" err="1"/>
              <a:t>betale</a:t>
            </a:r>
            <a:r>
              <a:rPr lang="en-US" dirty="0"/>
              <a:t> </a:t>
            </a:r>
            <a:r>
              <a:rPr lang="en-US" dirty="0" err="1"/>
              <a:t>skatt</a:t>
            </a:r>
            <a:r>
              <a:rPr lang="en-US" dirty="0"/>
              <a:t> på </a:t>
            </a:r>
            <a:r>
              <a:rPr lang="en-US" dirty="0" err="1"/>
              <a:t>aksjegevinster</a:t>
            </a:r>
            <a:r>
              <a:rPr lang="en-US" dirty="0"/>
              <a:t> </a:t>
            </a:r>
            <a:r>
              <a:rPr lang="en-US" dirty="0" err="1"/>
              <a:t>før</a:t>
            </a:r>
            <a:r>
              <a:rPr lang="en-US" dirty="0"/>
              <a:t> </a:t>
            </a:r>
            <a:r>
              <a:rPr lang="en-US" dirty="0" err="1"/>
              <a:t>aksjene</a:t>
            </a:r>
            <a:r>
              <a:rPr lang="en-US" dirty="0"/>
              <a:t> </a:t>
            </a:r>
            <a:r>
              <a:rPr lang="en-US" dirty="0" err="1"/>
              <a:t>selges</a:t>
            </a:r>
            <a:r>
              <a:rPr lang="en-US" dirty="0"/>
              <a:t> </a:t>
            </a:r>
            <a:r>
              <a:rPr lang="en-US" dirty="0" err="1"/>
              <a:t>eller</a:t>
            </a:r>
            <a:r>
              <a:rPr lang="en-US" dirty="0"/>
              <a:t> </a:t>
            </a:r>
            <a:r>
              <a:rPr lang="en-US" dirty="0" err="1"/>
              <a:t>eieren</a:t>
            </a:r>
            <a:r>
              <a:rPr lang="en-US" dirty="0"/>
              <a:t> tar </a:t>
            </a:r>
            <a:r>
              <a:rPr lang="en-US" dirty="0" err="1"/>
              <a:t>utbytte</a:t>
            </a:r>
            <a:r>
              <a:rPr lang="en-US" dirty="0"/>
              <a:t>.</a:t>
            </a:r>
            <a:endParaRPr lang="en-US" dirty="0">
              <a:cs typeface="Calibri"/>
            </a:endParaRPr>
          </a:p>
          <a:p>
            <a:r>
              <a:rPr lang="en-US" dirty="0"/>
              <a:t>Det er mange </a:t>
            </a:r>
            <a:r>
              <a:rPr lang="en-US" dirty="0" err="1"/>
              <a:t>gode</a:t>
            </a:r>
            <a:r>
              <a:rPr lang="en-US" dirty="0"/>
              <a:t> </a:t>
            </a:r>
            <a:r>
              <a:rPr lang="en-US" dirty="0" err="1"/>
              <a:t>grunner</a:t>
            </a:r>
            <a:r>
              <a:rPr lang="en-US" dirty="0"/>
              <a:t> </a:t>
            </a:r>
            <a:r>
              <a:rPr lang="en-US" dirty="0" err="1"/>
              <a:t>til</a:t>
            </a:r>
            <a:r>
              <a:rPr lang="en-US" dirty="0"/>
              <a:t> å ha et </a:t>
            </a:r>
            <a:r>
              <a:rPr lang="en-US" dirty="0" err="1"/>
              <a:t>slikt</a:t>
            </a:r>
            <a:r>
              <a:rPr lang="en-US" dirty="0"/>
              <a:t> system, </a:t>
            </a:r>
            <a:r>
              <a:rPr lang="en-US" dirty="0" err="1"/>
              <a:t>blant</a:t>
            </a:r>
            <a:r>
              <a:rPr lang="en-US" dirty="0"/>
              <a:t> </a:t>
            </a:r>
            <a:r>
              <a:rPr lang="en-US" dirty="0" err="1"/>
              <a:t>annet</a:t>
            </a:r>
            <a:r>
              <a:rPr lang="en-US" dirty="0"/>
              <a:t> </a:t>
            </a:r>
            <a:r>
              <a:rPr lang="en-US" dirty="0" err="1"/>
              <a:t>fordi</a:t>
            </a:r>
            <a:r>
              <a:rPr lang="en-US" dirty="0"/>
              <a:t> det </a:t>
            </a:r>
            <a:r>
              <a:rPr lang="en-US" dirty="0" err="1"/>
              <a:t>medfører</a:t>
            </a:r>
            <a:r>
              <a:rPr lang="en-US" dirty="0"/>
              <a:t> at </a:t>
            </a:r>
            <a:r>
              <a:rPr lang="en-US" dirty="0" err="1"/>
              <a:t>gevinster</a:t>
            </a:r>
            <a:r>
              <a:rPr lang="en-US" dirty="0"/>
              <a:t> </a:t>
            </a:r>
            <a:r>
              <a:rPr lang="en-US" dirty="0" err="1"/>
              <a:t>som</a:t>
            </a:r>
            <a:r>
              <a:rPr lang="en-US" dirty="0"/>
              <a:t> </a:t>
            </a:r>
            <a:r>
              <a:rPr lang="en-US" dirty="0" err="1"/>
              <a:t>brukes</a:t>
            </a:r>
            <a:r>
              <a:rPr lang="en-US" dirty="0"/>
              <a:t> </a:t>
            </a:r>
            <a:r>
              <a:rPr lang="en-US" dirty="0" err="1"/>
              <a:t>til</a:t>
            </a:r>
            <a:r>
              <a:rPr lang="en-US" dirty="0"/>
              <a:t> </a:t>
            </a:r>
            <a:r>
              <a:rPr lang="en-US" dirty="0" err="1"/>
              <a:t>videre</a:t>
            </a:r>
            <a:r>
              <a:rPr lang="en-US" dirty="0"/>
              <a:t> </a:t>
            </a:r>
            <a:r>
              <a:rPr lang="en-US" dirty="0" err="1"/>
              <a:t>investeringer</a:t>
            </a:r>
            <a:r>
              <a:rPr lang="en-US" dirty="0"/>
              <a:t>, </a:t>
            </a:r>
            <a:r>
              <a:rPr lang="en-US" dirty="0" err="1"/>
              <a:t>ikke</a:t>
            </a:r>
            <a:r>
              <a:rPr lang="en-US" dirty="0"/>
              <a:t> </a:t>
            </a:r>
            <a:r>
              <a:rPr lang="en-US" dirty="0" err="1"/>
              <a:t>skattlegges</a:t>
            </a:r>
            <a:r>
              <a:rPr lang="en-US" dirty="0"/>
              <a:t>. Men </a:t>
            </a:r>
            <a:r>
              <a:rPr lang="en-US" dirty="0" err="1"/>
              <a:t>Dæhlie-saken</a:t>
            </a:r>
            <a:r>
              <a:rPr lang="en-US" dirty="0"/>
              <a:t> </a:t>
            </a:r>
            <a:r>
              <a:rPr lang="en-US" dirty="0" err="1"/>
              <a:t>tydeliggjør</a:t>
            </a:r>
            <a:r>
              <a:rPr lang="en-US" dirty="0"/>
              <a:t> et </a:t>
            </a:r>
            <a:r>
              <a:rPr lang="en-US" dirty="0" err="1"/>
              <a:t>stort</a:t>
            </a:r>
            <a:r>
              <a:rPr lang="en-US" dirty="0"/>
              <a:t> hull i </a:t>
            </a:r>
            <a:r>
              <a:rPr lang="en-US" dirty="0" err="1"/>
              <a:t>dette</a:t>
            </a:r>
            <a:r>
              <a:rPr lang="en-US" dirty="0"/>
              <a:t> </a:t>
            </a:r>
            <a:r>
              <a:rPr lang="en-US" dirty="0" err="1"/>
              <a:t>systemet</a:t>
            </a:r>
            <a:r>
              <a:rPr lang="en-US" dirty="0"/>
              <a:t>.</a:t>
            </a:r>
            <a:endParaRPr lang="en-US" dirty="0">
              <a:cs typeface="Calibri"/>
            </a:endParaRPr>
          </a:p>
          <a:p>
            <a:r>
              <a:rPr lang="en-US" dirty="0"/>
              <a:t>Dersom man tar med seg sine </a:t>
            </a:r>
            <a:r>
              <a:rPr lang="en-US" dirty="0" err="1"/>
              <a:t>urealiserte</a:t>
            </a:r>
            <a:r>
              <a:rPr lang="en-US" dirty="0"/>
              <a:t> </a:t>
            </a:r>
            <a:r>
              <a:rPr lang="en-US" dirty="0" err="1"/>
              <a:t>gevinster</a:t>
            </a:r>
            <a:r>
              <a:rPr lang="en-US" dirty="0"/>
              <a:t> </a:t>
            </a:r>
            <a:r>
              <a:rPr lang="en-US" dirty="0" err="1"/>
              <a:t>til</a:t>
            </a:r>
            <a:r>
              <a:rPr lang="en-US" dirty="0"/>
              <a:t> </a:t>
            </a:r>
            <a:r>
              <a:rPr lang="en-US" dirty="0" err="1"/>
              <a:t>utlandet</a:t>
            </a:r>
            <a:r>
              <a:rPr lang="en-US" dirty="0"/>
              <a:t> i </a:t>
            </a:r>
            <a:r>
              <a:rPr lang="en-US" dirty="0" err="1"/>
              <a:t>minst</a:t>
            </a:r>
            <a:r>
              <a:rPr lang="en-US" dirty="0"/>
              <a:t> fem </a:t>
            </a:r>
            <a:r>
              <a:rPr lang="en-US" dirty="0" err="1"/>
              <a:t>år</a:t>
            </a:r>
            <a:r>
              <a:rPr lang="en-US" dirty="0"/>
              <a:t>, </a:t>
            </a:r>
            <a:r>
              <a:rPr lang="en-US" dirty="0" err="1"/>
              <a:t>så</a:t>
            </a:r>
            <a:r>
              <a:rPr lang="en-US" dirty="0"/>
              <a:t> slipper man </a:t>
            </a:r>
            <a:r>
              <a:rPr lang="en-US" dirty="0" err="1"/>
              <a:t>unna</a:t>
            </a:r>
            <a:r>
              <a:rPr lang="en-US" dirty="0"/>
              <a:t> hele </a:t>
            </a:r>
            <a:r>
              <a:rPr lang="en-US" dirty="0" err="1"/>
              <a:t>skatteregningen</a:t>
            </a:r>
            <a:r>
              <a:rPr lang="en-US" dirty="0"/>
              <a:t> sin.</a:t>
            </a:r>
            <a:endParaRPr lang="en-US" dirty="0">
              <a:cs typeface="Calibri"/>
            </a:endParaRPr>
          </a:p>
          <a:p>
            <a:r>
              <a:rPr lang="en-US" dirty="0" err="1"/>
              <a:t>Konsekvensene</a:t>
            </a:r>
            <a:r>
              <a:rPr lang="en-US" dirty="0"/>
              <a:t> av </a:t>
            </a:r>
            <a:r>
              <a:rPr lang="en-US" dirty="0" err="1"/>
              <a:t>dette</a:t>
            </a:r>
            <a:r>
              <a:rPr lang="en-US" dirty="0"/>
              <a:t> </a:t>
            </a:r>
            <a:r>
              <a:rPr lang="en-US" dirty="0" err="1"/>
              <a:t>regelverket</a:t>
            </a:r>
            <a:r>
              <a:rPr lang="en-US" dirty="0"/>
              <a:t> er </a:t>
            </a:r>
            <a:r>
              <a:rPr lang="en-US" dirty="0" err="1"/>
              <a:t>oppsiktsvekkende</a:t>
            </a:r>
            <a:r>
              <a:rPr lang="en-US" dirty="0"/>
              <a:t> store.</a:t>
            </a:r>
            <a:endParaRPr lang="en-US" dirty="0">
              <a:cs typeface="Calibri"/>
            </a:endParaRPr>
          </a:p>
          <a:p>
            <a:endParaRPr lang="en-US" dirty="0">
              <a:cs typeface="Calibri"/>
            </a:endParaRPr>
          </a:p>
          <a:p>
            <a:r>
              <a:rPr lang="en-US" dirty="0" err="1"/>
              <a:t>Dæhlies</a:t>
            </a:r>
            <a:r>
              <a:rPr lang="en-US" dirty="0"/>
              <a:t> </a:t>
            </a:r>
            <a:r>
              <a:rPr lang="en-US" dirty="0" err="1"/>
              <a:t>selskap</a:t>
            </a:r>
            <a:r>
              <a:rPr lang="en-US" dirty="0"/>
              <a:t> </a:t>
            </a:r>
            <a:r>
              <a:rPr lang="en-US" dirty="0" err="1"/>
              <a:t>Sisa</a:t>
            </a:r>
            <a:r>
              <a:rPr lang="en-US" dirty="0"/>
              <a:t> Invest </a:t>
            </a:r>
            <a:r>
              <a:rPr lang="en-US" dirty="0" err="1"/>
              <a:t>har</a:t>
            </a:r>
            <a:r>
              <a:rPr lang="en-US" dirty="0"/>
              <a:t> </a:t>
            </a:r>
            <a:r>
              <a:rPr lang="en-US" dirty="0" err="1"/>
              <a:t>en</a:t>
            </a:r>
            <a:r>
              <a:rPr lang="en-US" dirty="0"/>
              <a:t> </a:t>
            </a:r>
            <a:r>
              <a:rPr lang="en-US" dirty="0" err="1"/>
              <a:t>opptjent</a:t>
            </a:r>
            <a:r>
              <a:rPr lang="en-US" dirty="0"/>
              <a:t> </a:t>
            </a:r>
            <a:r>
              <a:rPr lang="en-US" dirty="0" err="1"/>
              <a:t>egenkapital</a:t>
            </a:r>
            <a:r>
              <a:rPr lang="en-US" dirty="0"/>
              <a:t> på 439 </a:t>
            </a:r>
            <a:r>
              <a:rPr lang="en-US" dirty="0" err="1"/>
              <a:t>millioner</a:t>
            </a:r>
            <a:r>
              <a:rPr lang="en-US" dirty="0"/>
              <a:t>. Dersom et </a:t>
            </a:r>
            <a:r>
              <a:rPr lang="en-US" dirty="0" err="1"/>
              <a:t>slikt</a:t>
            </a:r>
            <a:r>
              <a:rPr lang="en-US" dirty="0"/>
              <a:t> </a:t>
            </a:r>
            <a:r>
              <a:rPr lang="en-US" dirty="0" err="1"/>
              <a:t>beløp</a:t>
            </a:r>
            <a:r>
              <a:rPr lang="en-US" dirty="0"/>
              <a:t> </a:t>
            </a:r>
            <a:r>
              <a:rPr lang="en-US" dirty="0" err="1"/>
              <a:t>skal</a:t>
            </a:r>
            <a:r>
              <a:rPr lang="en-US" dirty="0"/>
              <a:t> </a:t>
            </a:r>
            <a:r>
              <a:rPr lang="en-US" dirty="0" err="1"/>
              <a:t>realiseres</a:t>
            </a:r>
            <a:r>
              <a:rPr lang="en-US" dirty="0"/>
              <a:t> </a:t>
            </a:r>
            <a:r>
              <a:rPr lang="en-US" dirty="0" err="1"/>
              <a:t>som</a:t>
            </a:r>
            <a:r>
              <a:rPr lang="en-US" dirty="0"/>
              <a:t> </a:t>
            </a:r>
            <a:r>
              <a:rPr lang="en-US" dirty="0" err="1"/>
              <a:t>utbytte</a:t>
            </a:r>
            <a:r>
              <a:rPr lang="en-US" dirty="0"/>
              <a:t> </a:t>
            </a:r>
            <a:r>
              <a:rPr lang="en-US" dirty="0" err="1"/>
              <a:t>eller</a:t>
            </a:r>
            <a:r>
              <a:rPr lang="en-US" dirty="0"/>
              <a:t> </a:t>
            </a:r>
            <a:r>
              <a:rPr lang="en-US" dirty="0" err="1"/>
              <a:t>salg</a:t>
            </a:r>
            <a:r>
              <a:rPr lang="en-US" dirty="0"/>
              <a:t> av </a:t>
            </a:r>
            <a:r>
              <a:rPr lang="en-US" dirty="0" err="1"/>
              <a:t>aksjer</a:t>
            </a:r>
            <a:r>
              <a:rPr lang="en-US" dirty="0"/>
              <a:t> </a:t>
            </a:r>
            <a:r>
              <a:rPr lang="en-US" dirty="0" err="1"/>
              <a:t>påløper</a:t>
            </a:r>
            <a:r>
              <a:rPr lang="en-US" dirty="0"/>
              <a:t> det </a:t>
            </a:r>
            <a:r>
              <a:rPr lang="en-US" dirty="0" err="1"/>
              <a:t>en</a:t>
            </a:r>
            <a:r>
              <a:rPr lang="en-US" dirty="0"/>
              <a:t> </a:t>
            </a:r>
            <a:r>
              <a:rPr lang="en-US" dirty="0" err="1"/>
              <a:t>skattekostnad</a:t>
            </a:r>
            <a:r>
              <a:rPr lang="en-US" dirty="0"/>
              <a:t> på </a:t>
            </a:r>
            <a:r>
              <a:rPr lang="en-US" dirty="0" err="1"/>
              <a:t>godt</a:t>
            </a:r>
            <a:r>
              <a:rPr lang="en-US" dirty="0"/>
              <a:t> over 100 </a:t>
            </a:r>
            <a:r>
              <a:rPr lang="en-US" dirty="0" err="1"/>
              <a:t>millioner</a:t>
            </a:r>
            <a:r>
              <a:rPr lang="en-US" dirty="0"/>
              <a:t> kroner. </a:t>
            </a:r>
            <a:r>
              <a:rPr lang="en-US" dirty="0" err="1">
                <a:hlinkClick r:id="rId3"/>
              </a:rPr>
              <a:t>Til</a:t>
            </a:r>
            <a:r>
              <a:rPr lang="en-US" dirty="0">
                <a:hlinkClick r:id="rId3"/>
              </a:rPr>
              <a:t> </a:t>
            </a:r>
            <a:r>
              <a:rPr lang="en-US" dirty="0" err="1">
                <a:hlinkClick r:id="rId3"/>
              </a:rPr>
              <a:t>sammenligning</a:t>
            </a:r>
            <a:r>
              <a:rPr lang="en-US" dirty="0">
                <a:hlinkClick r:id="rId3"/>
              </a:rPr>
              <a:t> </a:t>
            </a:r>
            <a:r>
              <a:rPr lang="en-US" dirty="0" err="1">
                <a:hlinkClick r:id="rId3"/>
              </a:rPr>
              <a:t>betalte</a:t>
            </a:r>
            <a:r>
              <a:rPr lang="en-US" dirty="0">
                <a:hlinkClick r:id="rId3"/>
              </a:rPr>
              <a:t> </a:t>
            </a:r>
            <a:r>
              <a:rPr lang="en-US" dirty="0" err="1">
                <a:hlinkClick r:id="rId3"/>
              </a:rPr>
              <a:t>han</a:t>
            </a:r>
            <a:r>
              <a:rPr lang="en-US" dirty="0">
                <a:hlinkClick r:id="rId3"/>
              </a:rPr>
              <a:t> </a:t>
            </a:r>
            <a:r>
              <a:rPr lang="en-US" dirty="0" err="1">
                <a:hlinkClick r:id="rId3"/>
              </a:rPr>
              <a:t>rundt</a:t>
            </a:r>
            <a:r>
              <a:rPr lang="en-US" dirty="0">
                <a:hlinkClick r:id="rId3"/>
              </a:rPr>
              <a:t> fire </a:t>
            </a:r>
            <a:r>
              <a:rPr lang="en-US" dirty="0" err="1">
                <a:hlinkClick r:id="rId3"/>
              </a:rPr>
              <a:t>millioner</a:t>
            </a:r>
            <a:r>
              <a:rPr lang="en-US" dirty="0">
                <a:hlinkClick r:id="rId3"/>
              </a:rPr>
              <a:t> kroner i </a:t>
            </a:r>
            <a:r>
              <a:rPr lang="en-US" dirty="0" err="1">
                <a:hlinkClick r:id="rId3"/>
              </a:rPr>
              <a:t>året</a:t>
            </a:r>
            <a:r>
              <a:rPr lang="en-US" dirty="0">
                <a:hlinkClick r:id="rId3"/>
              </a:rPr>
              <a:t> i </a:t>
            </a:r>
            <a:r>
              <a:rPr lang="en-US" dirty="0" err="1">
                <a:hlinkClick r:id="rId3"/>
              </a:rPr>
              <a:t>formuesskatt</a:t>
            </a:r>
            <a:r>
              <a:rPr lang="en-US" dirty="0">
                <a:hlinkClick r:id="rId3"/>
              </a:rPr>
              <a:t> i 2020.</a:t>
            </a:r>
            <a:r>
              <a:rPr lang="en-US" dirty="0"/>
              <a:t> Men </a:t>
            </a:r>
            <a:r>
              <a:rPr lang="en-US" dirty="0" err="1"/>
              <a:t>hvis</a:t>
            </a:r>
            <a:r>
              <a:rPr lang="en-US" dirty="0"/>
              <a:t> </a:t>
            </a:r>
            <a:r>
              <a:rPr lang="en-US" dirty="0" err="1"/>
              <a:t>han</a:t>
            </a:r>
            <a:r>
              <a:rPr lang="en-US" dirty="0"/>
              <a:t> </a:t>
            </a:r>
            <a:r>
              <a:rPr lang="en-US" dirty="0" err="1"/>
              <a:t>bor</a:t>
            </a:r>
            <a:r>
              <a:rPr lang="en-US" dirty="0"/>
              <a:t> fem </a:t>
            </a:r>
            <a:r>
              <a:rPr lang="en-US" dirty="0" err="1"/>
              <a:t>år</a:t>
            </a:r>
            <a:r>
              <a:rPr lang="en-US" dirty="0"/>
              <a:t> på et </a:t>
            </a:r>
            <a:r>
              <a:rPr lang="en-US" dirty="0" err="1"/>
              <a:t>sted</a:t>
            </a:r>
            <a:r>
              <a:rPr lang="en-US" dirty="0"/>
              <a:t> med </a:t>
            </a:r>
            <a:r>
              <a:rPr lang="en-US" dirty="0" err="1"/>
              <a:t>lav</a:t>
            </a:r>
            <a:r>
              <a:rPr lang="en-US" dirty="0"/>
              <a:t> </a:t>
            </a:r>
            <a:r>
              <a:rPr lang="en-US" dirty="0" err="1"/>
              <a:t>eller</a:t>
            </a:r>
            <a:r>
              <a:rPr lang="en-US" dirty="0"/>
              <a:t> </a:t>
            </a:r>
            <a:r>
              <a:rPr lang="en-US" dirty="0" err="1"/>
              <a:t>ingen</a:t>
            </a:r>
            <a:r>
              <a:rPr lang="en-US" dirty="0"/>
              <a:t> </a:t>
            </a:r>
            <a:r>
              <a:rPr lang="en-US" dirty="0" err="1"/>
              <a:t>skatt</a:t>
            </a:r>
            <a:r>
              <a:rPr lang="en-US" dirty="0"/>
              <a:t> på </a:t>
            </a:r>
            <a:r>
              <a:rPr lang="en-US" dirty="0" err="1"/>
              <a:t>kapitalgevinster</a:t>
            </a:r>
            <a:r>
              <a:rPr lang="en-US" dirty="0"/>
              <a:t>, </a:t>
            </a:r>
            <a:r>
              <a:rPr lang="en-US" dirty="0" err="1"/>
              <a:t>så</a:t>
            </a:r>
            <a:r>
              <a:rPr lang="en-US" dirty="0"/>
              <a:t> </a:t>
            </a:r>
            <a:r>
              <a:rPr lang="en-US" dirty="0" err="1"/>
              <a:t>forsvinner</a:t>
            </a:r>
            <a:r>
              <a:rPr lang="en-US" dirty="0"/>
              <a:t> hele </a:t>
            </a:r>
            <a:r>
              <a:rPr lang="en-US" dirty="0" err="1"/>
              <a:t>skatteregningen</a:t>
            </a:r>
            <a:r>
              <a:rPr lang="en-US" dirty="0"/>
              <a:t>.</a:t>
            </a:r>
            <a:endParaRPr lang="en-US" dirty="0">
              <a:cs typeface="Calibri"/>
            </a:endParaRPr>
          </a:p>
          <a:p>
            <a:r>
              <a:rPr lang="en-US" dirty="0"/>
              <a:t>Og det er her Zug </a:t>
            </a:r>
            <a:r>
              <a:rPr lang="en-US" dirty="0" err="1"/>
              <a:t>kommer</a:t>
            </a:r>
            <a:r>
              <a:rPr lang="en-US" dirty="0"/>
              <a:t> inn i </a:t>
            </a:r>
            <a:r>
              <a:rPr lang="en-US" dirty="0" err="1"/>
              <a:t>bildet</a:t>
            </a:r>
            <a:r>
              <a:rPr lang="en-US" dirty="0"/>
              <a:t>.</a:t>
            </a:r>
            <a:endParaRPr lang="en-US" dirty="0">
              <a:cs typeface="Calibri"/>
            </a:endParaRPr>
          </a:p>
          <a:p>
            <a:r>
              <a:rPr lang="en-US" dirty="0"/>
              <a:t>De </a:t>
            </a:r>
            <a:r>
              <a:rPr lang="en-US" dirty="0" err="1"/>
              <a:t>sveitsiske</a:t>
            </a:r>
            <a:r>
              <a:rPr lang="en-US" dirty="0"/>
              <a:t> </a:t>
            </a:r>
            <a:r>
              <a:rPr lang="en-US" dirty="0" err="1"/>
              <a:t>kantonene</a:t>
            </a:r>
            <a:r>
              <a:rPr lang="en-US" dirty="0"/>
              <a:t> </a:t>
            </a:r>
            <a:r>
              <a:rPr lang="en-US" dirty="0" err="1"/>
              <a:t>kan</a:t>
            </a:r>
            <a:r>
              <a:rPr lang="en-US" dirty="0"/>
              <a:t> i </a:t>
            </a:r>
            <a:r>
              <a:rPr lang="en-US" dirty="0" err="1"/>
              <a:t>stor</a:t>
            </a:r>
            <a:r>
              <a:rPr lang="en-US" dirty="0"/>
              <a:t> grad </a:t>
            </a:r>
            <a:r>
              <a:rPr lang="en-US" dirty="0" err="1"/>
              <a:t>bestemme</a:t>
            </a:r>
            <a:r>
              <a:rPr lang="en-US" dirty="0"/>
              <a:t> over </a:t>
            </a:r>
            <a:r>
              <a:rPr lang="en-US" dirty="0" err="1"/>
              <a:t>sitt</a:t>
            </a:r>
            <a:r>
              <a:rPr lang="en-US" dirty="0"/>
              <a:t> </a:t>
            </a:r>
            <a:r>
              <a:rPr lang="en-US" dirty="0" err="1"/>
              <a:t>eget</a:t>
            </a:r>
            <a:r>
              <a:rPr lang="en-US" dirty="0"/>
              <a:t> </a:t>
            </a:r>
            <a:r>
              <a:rPr lang="en-US" dirty="0" err="1"/>
              <a:t>skattesystem</a:t>
            </a:r>
            <a:r>
              <a:rPr lang="en-US" dirty="0"/>
              <a:t>. </a:t>
            </a:r>
            <a:r>
              <a:rPr lang="en-US" dirty="0" err="1"/>
              <a:t>Sveits</a:t>
            </a:r>
            <a:r>
              <a:rPr lang="en-US" dirty="0"/>
              <a:t> </a:t>
            </a:r>
            <a:r>
              <a:rPr lang="en-US" dirty="0" err="1"/>
              <a:t>har</a:t>
            </a:r>
            <a:r>
              <a:rPr lang="en-US" dirty="0"/>
              <a:t> </a:t>
            </a:r>
            <a:r>
              <a:rPr lang="en-US" dirty="0" err="1"/>
              <a:t>generelt</a:t>
            </a:r>
            <a:r>
              <a:rPr lang="en-US" dirty="0"/>
              <a:t> </a:t>
            </a:r>
            <a:r>
              <a:rPr lang="en-US" dirty="0" err="1"/>
              <a:t>ikke</a:t>
            </a:r>
            <a:r>
              <a:rPr lang="en-US" dirty="0"/>
              <a:t> </a:t>
            </a:r>
            <a:r>
              <a:rPr lang="en-US" dirty="0" err="1"/>
              <a:t>skatt</a:t>
            </a:r>
            <a:r>
              <a:rPr lang="en-US" dirty="0"/>
              <a:t> på </a:t>
            </a:r>
            <a:r>
              <a:rPr lang="en-US" dirty="0" err="1"/>
              <a:t>salg</a:t>
            </a:r>
            <a:r>
              <a:rPr lang="en-US" dirty="0"/>
              <a:t> av </a:t>
            </a:r>
            <a:r>
              <a:rPr lang="en-US" dirty="0" err="1"/>
              <a:t>aksjer</a:t>
            </a:r>
            <a:r>
              <a:rPr lang="en-US" dirty="0"/>
              <a:t>, og Zug er </a:t>
            </a:r>
            <a:r>
              <a:rPr lang="en-US" dirty="0" err="1"/>
              <a:t>kjent</a:t>
            </a:r>
            <a:r>
              <a:rPr lang="en-US" dirty="0"/>
              <a:t> for å ha et </a:t>
            </a:r>
            <a:r>
              <a:rPr lang="en-US" dirty="0" err="1"/>
              <a:t>spesielt</a:t>
            </a:r>
            <a:r>
              <a:rPr lang="en-US" dirty="0"/>
              <a:t> </a:t>
            </a:r>
            <a:r>
              <a:rPr lang="en-US" dirty="0" err="1"/>
              <a:t>lavt</a:t>
            </a:r>
            <a:r>
              <a:rPr lang="en-US" dirty="0"/>
              <a:t> </a:t>
            </a:r>
            <a:r>
              <a:rPr lang="en-US" dirty="0" err="1"/>
              <a:t>skattenivå</a:t>
            </a:r>
            <a:r>
              <a:rPr lang="en-US" dirty="0"/>
              <a:t>. I </a:t>
            </a:r>
            <a:r>
              <a:rPr lang="en-US" dirty="0" err="1"/>
              <a:t>tillegg</a:t>
            </a:r>
            <a:r>
              <a:rPr lang="en-US" dirty="0"/>
              <a:t> </a:t>
            </a:r>
            <a:r>
              <a:rPr lang="en-US" dirty="0" err="1"/>
              <a:t>finnes</a:t>
            </a:r>
            <a:r>
              <a:rPr lang="en-US" dirty="0"/>
              <a:t> det </a:t>
            </a:r>
            <a:r>
              <a:rPr lang="en-US" dirty="0" err="1"/>
              <a:t>egne</a:t>
            </a:r>
            <a:r>
              <a:rPr lang="en-US" dirty="0"/>
              <a:t> </a:t>
            </a:r>
            <a:r>
              <a:rPr lang="en-US" dirty="0" err="1"/>
              <a:t>regler</a:t>
            </a:r>
            <a:r>
              <a:rPr lang="en-US" dirty="0"/>
              <a:t> for </a:t>
            </a:r>
            <a:r>
              <a:rPr lang="en-US" dirty="0" err="1"/>
              <a:t>utlendinger</a:t>
            </a:r>
            <a:r>
              <a:rPr lang="en-US" dirty="0"/>
              <a:t> </a:t>
            </a:r>
            <a:r>
              <a:rPr lang="en-US" dirty="0" err="1"/>
              <a:t>som</a:t>
            </a:r>
            <a:r>
              <a:rPr lang="en-US" dirty="0"/>
              <a:t> </a:t>
            </a:r>
            <a:r>
              <a:rPr lang="en-US" dirty="0" err="1"/>
              <a:t>flytter</a:t>
            </a:r>
            <a:r>
              <a:rPr lang="en-US" dirty="0"/>
              <a:t> </a:t>
            </a:r>
            <a:r>
              <a:rPr lang="en-US" dirty="0" err="1"/>
              <a:t>til</a:t>
            </a:r>
            <a:r>
              <a:rPr lang="en-US" dirty="0"/>
              <a:t> Zug, og man </a:t>
            </a:r>
            <a:r>
              <a:rPr lang="en-US" dirty="0" err="1"/>
              <a:t>kan</a:t>
            </a:r>
            <a:r>
              <a:rPr lang="en-US" dirty="0"/>
              <a:t> i </a:t>
            </a:r>
            <a:r>
              <a:rPr lang="en-US" dirty="0" err="1"/>
              <a:t>forkant</a:t>
            </a:r>
            <a:r>
              <a:rPr lang="en-US" dirty="0"/>
              <a:t> </a:t>
            </a:r>
            <a:r>
              <a:rPr lang="en-US" dirty="0" err="1"/>
              <a:t>forhandle</a:t>
            </a:r>
            <a:r>
              <a:rPr lang="en-US" dirty="0"/>
              <a:t> om </a:t>
            </a:r>
            <a:r>
              <a:rPr lang="en-US" dirty="0" err="1"/>
              <a:t>en</a:t>
            </a:r>
            <a:r>
              <a:rPr lang="en-US" dirty="0"/>
              <a:t> </a:t>
            </a:r>
            <a:r>
              <a:rPr lang="en-US" dirty="0" err="1"/>
              <a:t>avtale</a:t>
            </a:r>
            <a:r>
              <a:rPr lang="en-US" dirty="0"/>
              <a:t> om </a:t>
            </a:r>
            <a:r>
              <a:rPr lang="en-US" dirty="0" err="1"/>
              <a:t>hva</a:t>
            </a:r>
            <a:r>
              <a:rPr lang="en-US" dirty="0"/>
              <a:t> </a:t>
            </a:r>
            <a:r>
              <a:rPr lang="en-US" dirty="0" err="1"/>
              <a:t>som</a:t>
            </a:r>
            <a:r>
              <a:rPr lang="en-US" dirty="0"/>
              <a:t> </a:t>
            </a:r>
            <a:r>
              <a:rPr lang="en-US" dirty="0" err="1"/>
              <a:t>skal</a:t>
            </a:r>
            <a:r>
              <a:rPr lang="en-US" dirty="0"/>
              <a:t> </a:t>
            </a:r>
            <a:r>
              <a:rPr lang="en-US" dirty="0" err="1"/>
              <a:t>betales</a:t>
            </a:r>
            <a:r>
              <a:rPr lang="en-US" dirty="0"/>
              <a:t> i </a:t>
            </a:r>
            <a:r>
              <a:rPr lang="en-US" dirty="0" err="1"/>
              <a:t>skatt</a:t>
            </a:r>
            <a:r>
              <a:rPr lang="en-US" dirty="0"/>
              <a:t>. Dette </a:t>
            </a:r>
            <a:r>
              <a:rPr lang="en-US" dirty="0" err="1"/>
              <a:t>gir</a:t>
            </a:r>
            <a:r>
              <a:rPr lang="en-US" dirty="0"/>
              <a:t> </a:t>
            </a:r>
            <a:r>
              <a:rPr lang="en-US" dirty="0" err="1"/>
              <a:t>stor</a:t>
            </a:r>
            <a:r>
              <a:rPr lang="en-US" dirty="0"/>
              <a:t> grad av </a:t>
            </a:r>
            <a:r>
              <a:rPr lang="en-US" dirty="0" err="1"/>
              <a:t>forutsigbarhet</a:t>
            </a:r>
            <a:r>
              <a:rPr lang="en-US" dirty="0"/>
              <a:t> og lave </a:t>
            </a:r>
            <a:r>
              <a:rPr lang="en-US" dirty="0" err="1"/>
              <a:t>reelle</a:t>
            </a:r>
            <a:r>
              <a:rPr lang="en-US" dirty="0"/>
              <a:t> </a:t>
            </a:r>
            <a:r>
              <a:rPr lang="en-US" dirty="0" err="1"/>
              <a:t>skattesatser</a:t>
            </a:r>
            <a:r>
              <a:rPr lang="en-US" dirty="0"/>
              <a:t>.</a:t>
            </a:r>
            <a:endParaRPr lang="en-US" dirty="0">
              <a:cs typeface="Calibri"/>
            </a:endParaRPr>
          </a:p>
          <a:p>
            <a:endParaRPr lang="en-US" dirty="0">
              <a:cs typeface="Calibri"/>
            </a:endParaRPr>
          </a:p>
          <a:p>
            <a:r>
              <a:rPr lang="en-US" dirty="0"/>
              <a:t>Pareto-</a:t>
            </a:r>
            <a:r>
              <a:rPr lang="en-US" dirty="0" err="1"/>
              <a:t>eier</a:t>
            </a:r>
            <a:r>
              <a:rPr lang="en-US" dirty="0"/>
              <a:t> Svein </a:t>
            </a:r>
            <a:r>
              <a:rPr lang="en-US" dirty="0" err="1"/>
              <a:t>Støle</a:t>
            </a:r>
            <a:r>
              <a:rPr lang="en-US" dirty="0"/>
              <a:t>, </a:t>
            </a:r>
            <a:r>
              <a:rPr lang="en-US" dirty="0" err="1"/>
              <a:t>som</a:t>
            </a:r>
            <a:r>
              <a:rPr lang="en-US" dirty="0"/>
              <a:t> </a:t>
            </a:r>
            <a:r>
              <a:rPr lang="en-US" dirty="0" err="1"/>
              <a:t>ifølge</a:t>
            </a:r>
            <a:r>
              <a:rPr lang="en-US" dirty="0"/>
              <a:t> Kapital </a:t>
            </a:r>
            <a:r>
              <a:rPr lang="en-US" dirty="0" err="1"/>
              <a:t>har</a:t>
            </a:r>
            <a:r>
              <a:rPr lang="en-US" dirty="0"/>
              <a:t> </a:t>
            </a:r>
            <a:r>
              <a:rPr lang="en-US" dirty="0" err="1"/>
              <a:t>en</a:t>
            </a:r>
            <a:r>
              <a:rPr lang="en-US" dirty="0"/>
              <a:t> </a:t>
            </a:r>
            <a:r>
              <a:rPr lang="en-US" dirty="0" err="1"/>
              <a:t>reell</a:t>
            </a:r>
            <a:r>
              <a:rPr lang="en-US" dirty="0"/>
              <a:t> </a:t>
            </a:r>
            <a:r>
              <a:rPr lang="en-US" dirty="0" err="1"/>
              <a:t>formue</a:t>
            </a:r>
            <a:r>
              <a:rPr lang="en-US" dirty="0"/>
              <a:t> </a:t>
            </a:r>
            <a:r>
              <a:rPr lang="en-US" dirty="0" err="1"/>
              <a:t>rundt</a:t>
            </a:r>
            <a:r>
              <a:rPr lang="en-US" dirty="0"/>
              <a:t> 13 </a:t>
            </a:r>
            <a:r>
              <a:rPr lang="en-US" dirty="0" err="1"/>
              <a:t>milliarder</a:t>
            </a:r>
            <a:r>
              <a:rPr lang="en-US" dirty="0"/>
              <a:t>, </a:t>
            </a:r>
            <a:r>
              <a:rPr lang="en-US" dirty="0" err="1"/>
              <a:t>bor</a:t>
            </a:r>
            <a:r>
              <a:rPr lang="en-US" dirty="0"/>
              <a:t> </a:t>
            </a:r>
            <a:r>
              <a:rPr lang="en-US" dirty="0" err="1"/>
              <a:t>også</a:t>
            </a:r>
            <a:r>
              <a:rPr lang="en-US" dirty="0"/>
              <a:t> der. </a:t>
            </a:r>
            <a:r>
              <a:rPr lang="en-US" dirty="0" err="1"/>
              <a:t>Skulle</a:t>
            </a:r>
            <a:r>
              <a:rPr lang="en-US" dirty="0"/>
              <a:t> </a:t>
            </a:r>
            <a:r>
              <a:rPr lang="en-US" dirty="0" err="1"/>
              <a:t>han</a:t>
            </a:r>
            <a:r>
              <a:rPr lang="en-US" dirty="0"/>
              <a:t> </a:t>
            </a:r>
            <a:r>
              <a:rPr lang="en-US" dirty="0" err="1"/>
              <a:t>realisere</a:t>
            </a:r>
            <a:r>
              <a:rPr lang="en-US" dirty="0"/>
              <a:t> sin </a:t>
            </a:r>
            <a:r>
              <a:rPr lang="en-US" dirty="0" err="1"/>
              <a:t>aksjegevinst</a:t>
            </a:r>
            <a:r>
              <a:rPr lang="en-US" dirty="0"/>
              <a:t> </a:t>
            </a:r>
            <a:r>
              <a:rPr lang="en-US" dirty="0" err="1"/>
              <a:t>fra</a:t>
            </a:r>
            <a:r>
              <a:rPr lang="en-US" dirty="0"/>
              <a:t> Norge </a:t>
            </a:r>
            <a:r>
              <a:rPr lang="en-US" dirty="0" err="1"/>
              <a:t>gir</a:t>
            </a:r>
            <a:r>
              <a:rPr lang="en-US" dirty="0"/>
              <a:t> det over fire </a:t>
            </a:r>
            <a:r>
              <a:rPr lang="en-US" dirty="0" err="1"/>
              <a:t>milliarder</a:t>
            </a:r>
            <a:r>
              <a:rPr lang="en-US" dirty="0"/>
              <a:t> kroner i </a:t>
            </a:r>
            <a:r>
              <a:rPr lang="en-US" dirty="0" err="1"/>
              <a:t>skatt</a:t>
            </a:r>
            <a:r>
              <a:rPr lang="en-US" dirty="0"/>
              <a:t>. Men </a:t>
            </a:r>
            <a:r>
              <a:rPr lang="en-US" dirty="0" err="1"/>
              <a:t>ved</a:t>
            </a:r>
            <a:r>
              <a:rPr lang="en-US" dirty="0"/>
              <a:t> å ta fem </a:t>
            </a:r>
            <a:r>
              <a:rPr lang="en-US" dirty="0" err="1"/>
              <a:t>år</a:t>
            </a:r>
            <a:r>
              <a:rPr lang="en-US" dirty="0"/>
              <a:t> i </a:t>
            </a:r>
            <a:r>
              <a:rPr lang="en-US" dirty="0" err="1"/>
              <a:t>Sveits</a:t>
            </a:r>
            <a:r>
              <a:rPr lang="en-US" dirty="0"/>
              <a:t> </a:t>
            </a:r>
            <a:r>
              <a:rPr lang="en-US" dirty="0" err="1"/>
              <a:t>kan</a:t>
            </a:r>
            <a:r>
              <a:rPr lang="en-US" dirty="0"/>
              <a:t> det </a:t>
            </a:r>
            <a:r>
              <a:rPr lang="en-US" dirty="0" err="1"/>
              <a:t>være</a:t>
            </a:r>
            <a:r>
              <a:rPr lang="en-US" dirty="0"/>
              <a:t> </a:t>
            </a:r>
            <a:r>
              <a:rPr lang="en-US" dirty="0" err="1"/>
              <a:t>mulig</a:t>
            </a:r>
            <a:r>
              <a:rPr lang="en-US" dirty="0"/>
              <a:t> å </a:t>
            </a:r>
            <a:r>
              <a:rPr lang="en-US" dirty="0" err="1"/>
              <a:t>selge</a:t>
            </a:r>
            <a:r>
              <a:rPr lang="en-US" dirty="0"/>
              <a:t> </a:t>
            </a:r>
            <a:r>
              <a:rPr lang="en-US" dirty="0" err="1"/>
              <a:t>aksjene</a:t>
            </a:r>
            <a:r>
              <a:rPr lang="en-US" dirty="0"/>
              <a:t> </a:t>
            </a:r>
            <a:r>
              <a:rPr lang="en-US" dirty="0" err="1"/>
              <a:t>tilnærmet</a:t>
            </a:r>
            <a:r>
              <a:rPr lang="en-US" dirty="0"/>
              <a:t> </a:t>
            </a:r>
            <a:r>
              <a:rPr lang="en-US" dirty="0" err="1"/>
              <a:t>skattefritt</a:t>
            </a:r>
            <a:r>
              <a:rPr lang="en-US" dirty="0"/>
              <a:t>, og </a:t>
            </a:r>
            <a:r>
              <a:rPr lang="en-US" dirty="0" err="1"/>
              <a:t>deretter</a:t>
            </a:r>
            <a:r>
              <a:rPr lang="en-US" dirty="0"/>
              <a:t> </a:t>
            </a:r>
            <a:r>
              <a:rPr lang="en-US" dirty="0" err="1"/>
              <a:t>flytte</a:t>
            </a:r>
            <a:r>
              <a:rPr lang="en-US" dirty="0"/>
              <a:t> </a:t>
            </a:r>
            <a:r>
              <a:rPr lang="en-US" dirty="0" err="1"/>
              <a:t>tilbake</a:t>
            </a:r>
            <a:r>
              <a:rPr lang="en-US" dirty="0"/>
              <a:t> </a:t>
            </a:r>
            <a:r>
              <a:rPr lang="en-US" dirty="0" err="1"/>
              <a:t>til</a:t>
            </a:r>
            <a:r>
              <a:rPr lang="en-US" dirty="0"/>
              <a:t> Norge med </a:t>
            </a:r>
            <a:r>
              <a:rPr lang="en-US" dirty="0" err="1"/>
              <a:t>pengene</a:t>
            </a:r>
            <a:r>
              <a:rPr lang="en-US" dirty="0"/>
              <a:t>.</a:t>
            </a:r>
            <a:endParaRPr lang="en-US" dirty="0">
              <a:cs typeface="Calibri"/>
            </a:endParaRPr>
          </a:p>
          <a:p>
            <a:r>
              <a:rPr lang="en-US" dirty="0" err="1">
                <a:hlinkClick r:id="rId4"/>
              </a:rPr>
              <a:t>Dæhlie</a:t>
            </a:r>
            <a:r>
              <a:rPr lang="en-US" dirty="0">
                <a:hlinkClick r:id="rId4"/>
              </a:rPr>
              <a:t> og </a:t>
            </a:r>
            <a:r>
              <a:rPr lang="en-US" dirty="0" err="1">
                <a:hlinkClick r:id="rId4"/>
              </a:rPr>
              <a:t>Støle</a:t>
            </a:r>
            <a:r>
              <a:rPr lang="en-US" dirty="0">
                <a:hlinkClick r:id="rId4"/>
              </a:rPr>
              <a:t> er bare to av mange </a:t>
            </a:r>
            <a:r>
              <a:rPr lang="en-US" dirty="0" err="1">
                <a:hlinkClick r:id="rId4"/>
              </a:rPr>
              <a:t>rike</a:t>
            </a:r>
            <a:r>
              <a:rPr lang="en-US" dirty="0">
                <a:hlinkClick r:id="rId4"/>
              </a:rPr>
              <a:t> </a:t>
            </a:r>
            <a:r>
              <a:rPr lang="en-US" dirty="0" err="1">
                <a:hlinkClick r:id="rId4"/>
              </a:rPr>
              <a:t>nordmenn</a:t>
            </a:r>
            <a:r>
              <a:rPr lang="en-US" dirty="0">
                <a:hlinkClick r:id="rId4"/>
              </a:rPr>
              <a:t> </a:t>
            </a:r>
            <a:r>
              <a:rPr lang="en-US" dirty="0" err="1">
                <a:hlinkClick r:id="rId4"/>
              </a:rPr>
              <a:t>som</a:t>
            </a:r>
            <a:r>
              <a:rPr lang="en-US" dirty="0">
                <a:hlinkClick r:id="rId4"/>
              </a:rPr>
              <a:t> </a:t>
            </a:r>
            <a:r>
              <a:rPr lang="en-US" dirty="0" err="1">
                <a:hlinkClick r:id="rId4"/>
              </a:rPr>
              <a:t>har</a:t>
            </a:r>
            <a:r>
              <a:rPr lang="en-US" dirty="0">
                <a:hlinkClick r:id="rId4"/>
              </a:rPr>
              <a:t> </a:t>
            </a:r>
            <a:r>
              <a:rPr lang="en-US" dirty="0" err="1">
                <a:hlinkClick r:id="rId4"/>
              </a:rPr>
              <a:t>meldt</a:t>
            </a:r>
            <a:r>
              <a:rPr lang="en-US" dirty="0">
                <a:hlinkClick r:id="rId4"/>
              </a:rPr>
              <a:t> </a:t>
            </a:r>
            <a:r>
              <a:rPr lang="en-US" dirty="0" err="1">
                <a:hlinkClick r:id="rId4"/>
              </a:rPr>
              <a:t>flytting</a:t>
            </a:r>
            <a:r>
              <a:rPr lang="en-US" dirty="0">
                <a:hlinkClick r:id="rId4"/>
              </a:rPr>
              <a:t> </a:t>
            </a:r>
            <a:r>
              <a:rPr lang="en-US" dirty="0" err="1">
                <a:hlinkClick r:id="rId4"/>
              </a:rPr>
              <a:t>til</a:t>
            </a:r>
            <a:r>
              <a:rPr lang="en-US" dirty="0">
                <a:hlinkClick r:id="rId4"/>
              </a:rPr>
              <a:t> </a:t>
            </a:r>
            <a:r>
              <a:rPr lang="en-US" dirty="0" err="1">
                <a:hlinkClick r:id="rId4"/>
              </a:rPr>
              <a:t>Sveits</a:t>
            </a:r>
            <a:r>
              <a:rPr lang="en-US" dirty="0">
                <a:hlinkClick r:id="rId4"/>
              </a:rPr>
              <a:t> de </a:t>
            </a:r>
            <a:r>
              <a:rPr lang="en-US" dirty="0" err="1">
                <a:hlinkClick r:id="rId4"/>
              </a:rPr>
              <a:t>siste</a:t>
            </a:r>
            <a:r>
              <a:rPr lang="en-US" dirty="0">
                <a:hlinkClick r:id="rId4"/>
              </a:rPr>
              <a:t> </a:t>
            </a:r>
            <a:r>
              <a:rPr lang="en-US" dirty="0" err="1">
                <a:hlinkClick r:id="rId4"/>
              </a:rPr>
              <a:t>årene</a:t>
            </a:r>
            <a:r>
              <a:rPr lang="en-US" dirty="0">
                <a:hlinkClick r:id="rId4"/>
              </a:rPr>
              <a:t>,</a:t>
            </a:r>
            <a:r>
              <a:rPr lang="en-US" dirty="0"/>
              <a:t> og det er </a:t>
            </a:r>
            <a:r>
              <a:rPr lang="en-US" dirty="0" err="1"/>
              <a:t>mye</a:t>
            </a:r>
            <a:r>
              <a:rPr lang="en-US" dirty="0"/>
              <a:t> </a:t>
            </a:r>
            <a:r>
              <a:rPr lang="en-US" dirty="0" err="1"/>
              <a:t>som</a:t>
            </a:r>
            <a:r>
              <a:rPr lang="en-US" dirty="0"/>
              <a:t> </a:t>
            </a:r>
            <a:r>
              <a:rPr lang="en-US" dirty="0" err="1"/>
              <a:t>tyder</a:t>
            </a:r>
            <a:r>
              <a:rPr lang="en-US" dirty="0"/>
              <a:t> på at </a:t>
            </a:r>
            <a:r>
              <a:rPr lang="en-US" dirty="0" err="1"/>
              <a:t>dette</a:t>
            </a:r>
            <a:r>
              <a:rPr lang="en-US" dirty="0"/>
              <a:t> </a:t>
            </a:r>
            <a:r>
              <a:rPr lang="en-US" dirty="0" err="1"/>
              <a:t>skattehullet</a:t>
            </a:r>
            <a:r>
              <a:rPr lang="en-US" dirty="0"/>
              <a:t> </a:t>
            </a:r>
            <a:r>
              <a:rPr lang="en-US" dirty="0" err="1"/>
              <a:t>kan</a:t>
            </a:r>
            <a:r>
              <a:rPr lang="en-US" dirty="0"/>
              <a:t> </a:t>
            </a:r>
            <a:r>
              <a:rPr lang="en-US" dirty="0" err="1"/>
              <a:t>bli</a:t>
            </a:r>
            <a:r>
              <a:rPr lang="en-US" dirty="0"/>
              <a:t> </a:t>
            </a:r>
            <a:r>
              <a:rPr lang="en-US" dirty="0" err="1"/>
              <a:t>enda</a:t>
            </a:r>
            <a:r>
              <a:rPr lang="en-US" dirty="0"/>
              <a:t> </a:t>
            </a:r>
            <a:r>
              <a:rPr lang="en-US" dirty="0" err="1"/>
              <a:t>viktigere</a:t>
            </a:r>
            <a:r>
              <a:rPr lang="en-US" dirty="0"/>
              <a:t> </a:t>
            </a:r>
            <a:r>
              <a:rPr lang="en-US" dirty="0" err="1"/>
              <a:t>fremover</a:t>
            </a:r>
            <a:r>
              <a:rPr lang="en-US" dirty="0"/>
              <a:t>. </a:t>
            </a:r>
            <a:r>
              <a:rPr lang="en-US" dirty="0" err="1"/>
              <a:t>Etter</a:t>
            </a:r>
            <a:r>
              <a:rPr lang="en-US" dirty="0"/>
              <a:t> </a:t>
            </a:r>
            <a:r>
              <a:rPr lang="en-US" dirty="0" err="1"/>
              <a:t>skattereformen</a:t>
            </a:r>
            <a:r>
              <a:rPr lang="en-US" dirty="0"/>
              <a:t> i 2006 </a:t>
            </a:r>
            <a:r>
              <a:rPr lang="en-US" dirty="0" err="1"/>
              <a:t>kunne</a:t>
            </a:r>
            <a:r>
              <a:rPr lang="en-US" dirty="0"/>
              <a:t> mange </a:t>
            </a:r>
            <a:r>
              <a:rPr lang="en-US" dirty="0" err="1"/>
              <a:t>kapitaleiere</a:t>
            </a:r>
            <a:r>
              <a:rPr lang="en-US" dirty="0"/>
              <a:t> </a:t>
            </a:r>
            <a:r>
              <a:rPr lang="en-US" dirty="0" err="1"/>
              <a:t>nyte</a:t>
            </a:r>
            <a:r>
              <a:rPr lang="en-US" dirty="0"/>
              <a:t> </a:t>
            </a:r>
            <a:r>
              <a:rPr lang="en-US" dirty="0" err="1"/>
              <a:t>godt</a:t>
            </a:r>
            <a:r>
              <a:rPr lang="en-US" dirty="0"/>
              <a:t> av mange </a:t>
            </a:r>
            <a:r>
              <a:rPr lang="en-US" dirty="0" err="1"/>
              <a:t>år</a:t>
            </a:r>
            <a:r>
              <a:rPr lang="en-US" dirty="0"/>
              <a:t> med </a:t>
            </a:r>
            <a:r>
              <a:rPr lang="en-US" dirty="0" err="1"/>
              <a:t>skattefritt</a:t>
            </a:r>
            <a:r>
              <a:rPr lang="en-US" dirty="0"/>
              <a:t> </a:t>
            </a:r>
            <a:r>
              <a:rPr lang="en-US" dirty="0" err="1"/>
              <a:t>utbytte</a:t>
            </a:r>
            <a:r>
              <a:rPr lang="en-US" dirty="0"/>
              <a:t> på </a:t>
            </a:r>
            <a:r>
              <a:rPr lang="en-US" dirty="0" err="1"/>
              <a:t>grunn</a:t>
            </a:r>
            <a:r>
              <a:rPr lang="en-US" dirty="0"/>
              <a:t> av </a:t>
            </a:r>
            <a:r>
              <a:rPr lang="en-US" dirty="0" err="1"/>
              <a:t>egenkapital</a:t>
            </a:r>
            <a:r>
              <a:rPr lang="en-US" dirty="0"/>
              <a:t> </a:t>
            </a:r>
            <a:r>
              <a:rPr lang="en-US" dirty="0" err="1"/>
              <a:t>innskutt</a:t>
            </a:r>
            <a:r>
              <a:rPr lang="en-US" dirty="0"/>
              <a:t> </a:t>
            </a:r>
            <a:r>
              <a:rPr lang="en-US" dirty="0" err="1"/>
              <a:t>før</a:t>
            </a:r>
            <a:r>
              <a:rPr lang="en-US" dirty="0"/>
              <a:t> </a:t>
            </a:r>
            <a:r>
              <a:rPr lang="en-US" dirty="0" err="1"/>
              <a:t>reformen</a:t>
            </a:r>
            <a:r>
              <a:rPr lang="en-US" dirty="0"/>
              <a:t>. Men for de </a:t>
            </a:r>
            <a:r>
              <a:rPr lang="en-US" dirty="0" err="1"/>
              <a:t>som</a:t>
            </a:r>
            <a:r>
              <a:rPr lang="en-US" dirty="0"/>
              <a:t> </a:t>
            </a:r>
            <a:r>
              <a:rPr lang="en-US" dirty="0" err="1"/>
              <a:t>begynte</a:t>
            </a:r>
            <a:r>
              <a:rPr lang="en-US" dirty="0"/>
              <a:t> å </a:t>
            </a:r>
            <a:r>
              <a:rPr lang="en-US" dirty="0" err="1"/>
              <a:t>tjene</a:t>
            </a:r>
            <a:r>
              <a:rPr lang="en-US" dirty="0"/>
              <a:t> </a:t>
            </a:r>
            <a:r>
              <a:rPr lang="en-US" dirty="0" err="1"/>
              <a:t>penger</a:t>
            </a:r>
            <a:r>
              <a:rPr lang="en-US" dirty="0"/>
              <a:t> </a:t>
            </a:r>
            <a:r>
              <a:rPr lang="en-US" dirty="0" err="1"/>
              <a:t>etter</a:t>
            </a:r>
            <a:r>
              <a:rPr lang="en-US" dirty="0"/>
              <a:t> 2006 </a:t>
            </a:r>
            <a:r>
              <a:rPr lang="en-US" dirty="0" err="1"/>
              <a:t>eller</a:t>
            </a:r>
            <a:r>
              <a:rPr lang="en-US" dirty="0"/>
              <a:t> </a:t>
            </a:r>
            <a:r>
              <a:rPr lang="en-US" dirty="0" err="1"/>
              <a:t>har</a:t>
            </a:r>
            <a:r>
              <a:rPr lang="en-US" dirty="0"/>
              <a:t> </a:t>
            </a:r>
            <a:r>
              <a:rPr lang="en-US" dirty="0" err="1"/>
              <a:t>brukt</a:t>
            </a:r>
            <a:r>
              <a:rPr lang="en-US" dirty="0"/>
              <a:t> </a:t>
            </a:r>
            <a:r>
              <a:rPr lang="en-US" dirty="0" err="1"/>
              <a:t>opp</a:t>
            </a:r>
            <a:r>
              <a:rPr lang="en-US" dirty="0"/>
              <a:t> </a:t>
            </a:r>
            <a:r>
              <a:rPr lang="en-US" dirty="0" err="1"/>
              <a:t>denne</a:t>
            </a:r>
            <a:r>
              <a:rPr lang="en-US" dirty="0"/>
              <a:t> </a:t>
            </a:r>
            <a:r>
              <a:rPr lang="en-US" dirty="0" err="1"/>
              <a:t>skattefriheten</a:t>
            </a:r>
            <a:r>
              <a:rPr lang="en-US" dirty="0"/>
              <a:t>, er det </a:t>
            </a:r>
            <a:r>
              <a:rPr lang="en-US" dirty="0" err="1"/>
              <a:t>vanskeligere</a:t>
            </a:r>
            <a:r>
              <a:rPr lang="en-US" dirty="0"/>
              <a:t> å </a:t>
            </a:r>
            <a:r>
              <a:rPr lang="en-US" dirty="0" err="1"/>
              <a:t>realisere</a:t>
            </a:r>
            <a:r>
              <a:rPr lang="en-US" dirty="0"/>
              <a:t> </a:t>
            </a:r>
            <a:r>
              <a:rPr lang="en-US" dirty="0" err="1"/>
              <a:t>kapitalgevinster</a:t>
            </a:r>
            <a:r>
              <a:rPr lang="en-US" dirty="0"/>
              <a:t> </a:t>
            </a:r>
            <a:r>
              <a:rPr lang="en-US" dirty="0" err="1"/>
              <a:t>skattefritt</a:t>
            </a:r>
            <a:r>
              <a:rPr lang="en-US" dirty="0"/>
              <a:t>.</a:t>
            </a:r>
            <a:endParaRPr lang="en-US" dirty="0">
              <a:cs typeface="Calibri"/>
            </a:endParaRPr>
          </a:p>
          <a:p>
            <a:endParaRPr lang="en-US" dirty="0">
              <a:cs typeface="Calibri"/>
            </a:endParaRPr>
          </a:p>
          <a:p>
            <a:r>
              <a:rPr lang="en-US" dirty="0" err="1">
                <a:cs typeface="Calibri"/>
              </a:rPr>
              <a:t>Budsjettforlik</a:t>
            </a:r>
            <a:r>
              <a:rPr lang="en-US" dirty="0">
                <a:cs typeface="Calibri"/>
              </a:rPr>
              <a:t> for 2023: </a:t>
            </a:r>
            <a:r>
              <a:rPr lang="en-US" dirty="0" err="1"/>
              <a:t>Bestemmelsen</a:t>
            </a:r>
            <a:r>
              <a:rPr lang="en-US" dirty="0"/>
              <a:t> </a:t>
            </a:r>
            <a:r>
              <a:rPr lang="en-US" dirty="0" err="1"/>
              <a:t>som</a:t>
            </a:r>
            <a:r>
              <a:rPr lang="en-US" dirty="0"/>
              <a:t> </a:t>
            </a:r>
            <a:r>
              <a:rPr lang="en-US" dirty="0" err="1"/>
              <a:t>sier</a:t>
            </a:r>
            <a:r>
              <a:rPr lang="en-US" dirty="0"/>
              <a:t> at </a:t>
            </a:r>
            <a:r>
              <a:rPr lang="en-US" dirty="0" err="1"/>
              <a:t>utflyttingsskatt</a:t>
            </a:r>
            <a:r>
              <a:rPr lang="en-US" dirty="0"/>
              <a:t> </a:t>
            </a:r>
            <a:r>
              <a:rPr lang="en-US" dirty="0" err="1"/>
              <a:t>til</a:t>
            </a:r>
            <a:r>
              <a:rPr lang="en-US" dirty="0"/>
              <a:t> Norge for </a:t>
            </a:r>
            <a:r>
              <a:rPr lang="en-US" dirty="0" err="1"/>
              <a:t>fysiske</a:t>
            </a:r>
            <a:r>
              <a:rPr lang="en-US" dirty="0"/>
              <a:t> </a:t>
            </a:r>
            <a:r>
              <a:rPr lang="en-US" dirty="0" err="1"/>
              <a:t>personer</a:t>
            </a:r>
            <a:r>
              <a:rPr lang="en-US" dirty="0"/>
              <a:t> </a:t>
            </a:r>
            <a:r>
              <a:rPr lang="en-US" dirty="0" err="1"/>
              <a:t>opphører</a:t>
            </a:r>
            <a:r>
              <a:rPr lang="en-US" dirty="0"/>
              <a:t> </a:t>
            </a:r>
            <a:r>
              <a:rPr lang="en-US" dirty="0" err="1"/>
              <a:t>etter</a:t>
            </a:r>
            <a:r>
              <a:rPr lang="en-US" dirty="0"/>
              <a:t> 5 </a:t>
            </a:r>
            <a:r>
              <a:rPr lang="en-US" dirty="0" err="1"/>
              <a:t>år</a:t>
            </a:r>
            <a:r>
              <a:rPr lang="en-US" dirty="0"/>
              <a:t> </a:t>
            </a:r>
            <a:r>
              <a:rPr lang="en-US" dirty="0" err="1"/>
              <a:t>som</a:t>
            </a:r>
            <a:r>
              <a:rPr lang="en-US" dirty="0"/>
              <a:t> </a:t>
            </a:r>
            <a:r>
              <a:rPr lang="en-US" dirty="0" err="1"/>
              <a:t>bosatt</a:t>
            </a:r>
            <a:r>
              <a:rPr lang="en-US" dirty="0"/>
              <a:t> i </a:t>
            </a:r>
            <a:r>
              <a:rPr lang="en-US" dirty="0" err="1"/>
              <a:t>utlandet</a:t>
            </a:r>
            <a:r>
              <a:rPr lang="en-US" dirty="0"/>
              <a:t>, </a:t>
            </a:r>
            <a:r>
              <a:rPr lang="en-US" dirty="0" err="1"/>
              <a:t>oppheves</a:t>
            </a:r>
            <a:r>
              <a:rPr lang="en-US" dirty="0"/>
              <a:t>. </a:t>
            </a:r>
            <a:r>
              <a:rPr lang="en-US" dirty="0" err="1"/>
              <a:t>Reglene</a:t>
            </a:r>
            <a:r>
              <a:rPr lang="en-US" dirty="0"/>
              <a:t> </a:t>
            </a:r>
            <a:r>
              <a:rPr lang="en-US" dirty="0" err="1"/>
              <a:t>utvides</a:t>
            </a:r>
            <a:r>
              <a:rPr lang="en-US" dirty="0"/>
              <a:t> </a:t>
            </a:r>
            <a:r>
              <a:rPr lang="en-US" dirty="0" err="1"/>
              <a:t>til</a:t>
            </a:r>
            <a:r>
              <a:rPr lang="en-US" dirty="0"/>
              <a:t> å </a:t>
            </a:r>
            <a:r>
              <a:rPr lang="en-US" dirty="0" err="1"/>
              <a:t>gjelde</a:t>
            </a:r>
            <a:r>
              <a:rPr lang="en-US" dirty="0"/>
              <a:t> for </a:t>
            </a:r>
            <a:r>
              <a:rPr lang="en-US" dirty="0" err="1"/>
              <a:t>overføring</a:t>
            </a:r>
            <a:r>
              <a:rPr lang="en-US" dirty="0"/>
              <a:t> av </a:t>
            </a:r>
            <a:r>
              <a:rPr lang="en-US" dirty="0" err="1"/>
              <a:t>aksjer</a:t>
            </a:r>
            <a:r>
              <a:rPr lang="en-US" dirty="0"/>
              <a:t> </a:t>
            </a:r>
            <a:r>
              <a:rPr lang="en-US" dirty="0" err="1"/>
              <a:t>til</a:t>
            </a:r>
            <a:r>
              <a:rPr lang="en-US" dirty="0"/>
              <a:t> </a:t>
            </a:r>
            <a:r>
              <a:rPr lang="en-US" dirty="0" err="1"/>
              <a:t>nære</a:t>
            </a:r>
            <a:r>
              <a:rPr lang="en-US" dirty="0"/>
              <a:t> </a:t>
            </a:r>
            <a:r>
              <a:rPr lang="en-US" dirty="0" err="1"/>
              <a:t>familiemedlemmer</a:t>
            </a:r>
            <a:r>
              <a:rPr lang="en-US" dirty="0"/>
              <a:t> </a:t>
            </a:r>
            <a:r>
              <a:rPr lang="en-US" dirty="0" err="1"/>
              <a:t>bosatt</a:t>
            </a:r>
            <a:r>
              <a:rPr lang="en-US" dirty="0"/>
              <a:t> i </a:t>
            </a:r>
            <a:r>
              <a:rPr lang="en-US" dirty="0" err="1"/>
              <a:t>utlandet</a:t>
            </a:r>
            <a:r>
              <a:rPr lang="en-US" dirty="0"/>
              <a:t>. </a:t>
            </a:r>
            <a:r>
              <a:rPr lang="en-US" dirty="0" err="1"/>
              <a:t>Endringene</a:t>
            </a:r>
            <a:r>
              <a:rPr lang="en-US" dirty="0"/>
              <a:t> </a:t>
            </a:r>
            <a:r>
              <a:rPr lang="en-US" dirty="0" err="1"/>
              <a:t>skal</a:t>
            </a:r>
            <a:r>
              <a:rPr lang="en-US" dirty="0"/>
              <a:t> ha </a:t>
            </a:r>
            <a:r>
              <a:rPr lang="en-US" dirty="0" err="1"/>
              <a:t>virkning</a:t>
            </a:r>
            <a:r>
              <a:rPr lang="en-US" dirty="0"/>
              <a:t> for </a:t>
            </a:r>
            <a:r>
              <a:rPr lang="en-US" dirty="0" err="1"/>
              <a:t>utflyttinger</a:t>
            </a:r>
            <a:r>
              <a:rPr lang="en-US" dirty="0"/>
              <a:t> og </a:t>
            </a:r>
            <a:r>
              <a:rPr lang="en-US" dirty="0" err="1"/>
              <a:t>overføringer</a:t>
            </a:r>
            <a:r>
              <a:rPr lang="en-US" dirty="0"/>
              <a:t> </a:t>
            </a:r>
            <a:r>
              <a:rPr lang="en-US" dirty="0" err="1"/>
              <a:t>fra</a:t>
            </a:r>
            <a:r>
              <a:rPr lang="en-US" dirty="0"/>
              <a:t> og med 29. </a:t>
            </a:r>
            <a:r>
              <a:rPr lang="en-US" dirty="0" err="1"/>
              <a:t>november</a:t>
            </a:r>
            <a:r>
              <a:rPr lang="en-US" dirty="0"/>
              <a:t> 2022</a:t>
            </a:r>
            <a:endParaRPr lang="en-US" dirty="0">
              <a:cs typeface="Calibri"/>
            </a:endParaRPr>
          </a:p>
          <a:p>
            <a:r>
              <a:rPr lang="en-US" dirty="0" err="1">
                <a:cs typeface="Calibri"/>
              </a:rPr>
              <a:t>Exitskatt</a:t>
            </a:r>
            <a:r>
              <a:rPr lang="en-US" dirty="0">
                <a:cs typeface="Calibri"/>
              </a:rPr>
              <a:t>: </a:t>
            </a:r>
            <a:r>
              <a:rPr lang="en-US" dirty="0"/>
              <a:t>Stortinget </a:t>
            </a:r>
            <a:r>
              <a:rPr lang="en-US" dirty="0" err="1"/>
              <a:t>ber</a:t>
            </a:r>
            <a:r>
              <a:rPr lang="en-US" dirty="0"/>
              <a:t> </a:t>
            </a:r>
            <a:r>
              <a:rPr lang="en-US" dirty="0" err="1"/>
              <a:t>regjeringen</a:t>
            </a:r>
            <a:r>
              <a:rPr lang="en-US" dirty="0"/>
              <a:t> </a:t>
            </a:r>
            <a:r>
              <a:rPr lang="en-US" dirty="0" err="1"/>
              <a:t>utrede</a:t>
            </a:r>
            <a:r>
              <a:rPr lang="en-US" dirty="0"/>
              <a:t> og </a:t>
            </a:r>
            <a:r>
              <a:rPr lang="en-US" dirty="0" err="1"/>
              <a:t>foreslå</a:t>
            </a:r>
            <a:r>
              <a:rPr lang="en-US" dirty="0"/>
              <a:t> </a:t>
            </a:r>
            <a:r>
              <a:rPr lang="en-US" dirty="0" err="1"/>
              <a:t>en</a:t>
            </a:r>
            <a:r>
              <a:rPr lang="en-US" dirty="0"/>
              <a:t> </a:t>
            </a:r>
            <a:r>
              <a:rPr lang="en-US" dirty="0" err="1"/>
              <a:t>utflyttingsskatt</a:t>
            </a:r>
            <a:r>
              <a:rPr lang="en-US" dirty="0"/>
              <a:t> </a:t>
            </a:r>
            <a:r>
              <a:rPr lang="en-US" dirty="0" err="1"/>
              <a:t>som</a:t>
            </a:r>
            <a:r>
              <a:rPr lang="en-US" dirty="0"/>
              <a:t> </a:t>
            </a:r>
            <a:r>
              <a:rPr lang="en-US" dirty="0" err="1"/>
              <a:t>sikrer</a:t>
            </a:r>
            <a:r>
              <a:rPr lang="en-US" dirty="0"/>
              <a:t> at </a:t>
            </a:r>
            <a:r>
              <a:rPr lang="en-US" dirty="0" err="1"/>
              <a:t>urealiserte</a:t>
            </a:r>
            <a:r>
              <a:rPr lang="en-US" dirty="0"/>
              <a:t> </a:t>
            </a:r>
            <a:r>
              <a:rPr lang="en-US" dirty="0" err="1"/>
              <a:t>gevinster</a:t>
            </a:r>
            <a:r>
              <a:rPr lang="en-US" dirty="0"/>
              <a:t> </a:t>
            </a:r>
            <a:r>
              <a:rPr lang="en-US" dirty="0" err="1"/>
              <a:t>opparbeidet</a:t>
            </a:r>
            <a:r>
              <a:rPr lang="en-US" dirty="0"/>
              <a:t> i Norge </a:t>
            </a:r>
            <a:r>
              <a:rPr lang="en-US" dirty="0" err="1"/>
              <a:t>frem</a:t>
            </a:r>
            <a:r>
              <a:rPr lang="en-US" dirty="0"/>
              <a:t> </a:t>
            </a:r>
            <a:r>
              <a:rPr lang="en-US" dirty="0" err="1"/>
              <a:t>til</a:t>
            </a:r>
            <a:r>
              <a:rPr lang="en-US" dirty="0"/>
              <a:t> </a:t>
            </a:r>
            <a:r>
              <a:rPr lang="en-US" dirty="0" err="1"/>
              <a:t>utflyttingstidspunktet</a:t>
            </a:r>
            <a:r>
              <a:rPr lang="en-US" dirty="0"/>
              <a:t>, </a:t>
            </a:r>
            <a:r>
              <a:rPr lang="en-US" dirty="0" err="1"/>
              <a:t>faktisk</a:t>
            </a:r>
            <a:r>
              <a:rPr lang="en-US" dirty="0"/>
              <a:t> </a:t>
            </a:r>
            <a:r>
              <a:rPr lang="en-US" dirty="0" err="1"/>
              <a:t>skattlegges</a:t>
            </a:r>
            <a:r>
              <a:rPr lang="en-US" dirty="0"/>
              <a:t> her</a:t>
            </a:r>
            <a:endParaRPr lang="en-US" dirty="0">
              <a:cs typeface="Calibri"/>
            </a:endParaRPr>
          </a:p>
          <a:p>
            <a:r>
              <a:rPr lang="en-US" dirty="0" err="1">
                <a:cs typeface="Calibri"/>
              </a:rPr>
              <a:t>Budsjettforlik</a:t>
            </a:r>
            <a:r>
              <a:rPr lang="en-US" dirty="0">
                <a:cs typeface="Calibri"/>
              </a:rPr>
              <a:t> for 2024_ </a:t>
            </a:r>
            <a:r>
              <a:rPr lang="en-US" dirty="0"/>
              <a:t>7. </a:t>
            </a:r>
            <a:r>
              <a:rPr lang="en-US" dirty="0" err="1"/>
              <a:t>Utflyttingsskattereglene</a:t>
            </a:r>
            <a:r>
              <a:rPr lang="en-US" dirty="0"/>
              <a:t> </a:t>
            </a:r>
            <a:r>
              <a:rPr lang="en-US" dirty="0" err="1"/>
              <a:t>utvides</a:t>
            </a:r>
            <a:r>
              <a:rPr lang="en-US" dirty="0"/>
              <a:t> </a:t>
            </a:r>
            <a:r>
              <a:rPr lang="en-US" dirty="0" err="1"/>
              <a:t>til</a:t>
            </a:r>
            <a:r>
              <a:rPr lang="en-US" dirty="0"/>
              <a:t> å </a:t>
            </a:r>
            <a:r>
              <a:rPr lang="en-US" dirty="0" err="1"/>
              <a:t>gjelde</a:t>
            </a:r>
            <a:r>
              <a:rPr lang="en-US" dirty="0"/>
              <a:t> </a:t>
            </a:r>
            <a:r>
              <a:rPr lang="en-US" dirty="0" err="1"/>
              <a:t>ved</a:t>
            </a:r>
            <a:r>
              <a:rPr lang="en-US" dirty="0"/>
              <a:t> </a:t>
            </a:r>
            <a:r>
              <a:rPr lang="en-US" dirty="0" err="1"/>
              <a:t>overføring</a:t>
            </a:r>
            <a:r>
              <a:rPr lang="en-US" dirty="0"/>
              <a:t> av </a:t>
            </a:r>
            <a:r>
              <a:rPr lang="en-US" dirty="0" err="1"/>
              <a:t>aksjer</a:t>
            </a:r>
            <a:r>
              <a:rPr lang="en-US" dirty="0"/>
              <a:t> mv. </a:t>
            </a:r>
            <a:r>
              <a:rPr lang="en-US" dirty="0" err="1"/>
              <a:t>til</a:t>
            </a:r>
            <a:r>
              <a:rPr lang="en-US" dirty="0"/>
              <a:t> </a:t>
            </a:r>
            <a:r>
              <a:rPr lang="en-US" dirty="0" err="1"/>
              <a:t>enhver</a:t>
            </a:r>
            <a:r>
              <a:rPr lang="en-US" dirty="0"/>
              <a:t> </a:t>
            </a:r>
            <a:r>
              <a:rPr lang="en-US" dirty="0" err="1"/>
              <a:t>som</a:t>
            </a:r>
            <a:r>
              <a:rPr lang="en-US" dirty="0"/>
              <a:t> er </a:t>
            </a:r>
            <a:r>
              <a:rPr lang="en-US" dirty="0" err="1"/>
              <a:t>skattemessig</a:t>
            </a:r>
            <a:r>
              <a:rPr lang="en-US" dirty="0"/>
              <a:t> </a:t>
            </a:r>
            <a:r>
              <a:rPr lang="en-US" dirty="0" err="1"/>
              <a:t>bosatt</a:t>
            </a:r>
            <a:r>
              <a:rPr lang="en-US" dirty="0"/>
              <a:t> </a:t>
            </a:r>
            <a:r>
              <a:rPr lang="en-US" dirty="0" err="1"/>
              <a:t>eller</a:t>
            </a:r>
            <a:r>
              <a:rPr lang="en-US" dirty="0"/>
              <a:t> </a:t>
            </a:r>
            <a:r>
              <a:rPr lang="en-US" dirty="0" err="1"/>
              <a:t>hjemmehørende</a:t>
            </a:r>
            <a:r>
              <a:rPr lang="en-US" dirty="0"/>
              <a:t> </a:t>
            </a:r>
            <a:r>
              <a:rPr lang="en-US" dirty="0" err="1"/>
              <a:t>utenfor</a:t>
            </a:r>
            <a:r>
              <a:rPr lang="en-US" dirty="0"/>
              <a:t> Norge, med </a:t>
            </a:r>
            <a:r>
              <a:rPr lang="en-US" dirty="0" err="1"/>
              <a:t>virkning</a:t>
            </a:r>
            <a:r>
              <a:rPr lang="en-US" dirty="0"/>
              <a:t> </a:t>
            </a:r>
            <a:r>
              <a:rPr lang="en-US" dirty="0" err="1"/>
              <a:t>fra</a:t>
            </a:r>
            <a:r>
              <a:rPr lang="en-US" dirty="0"/>
              <a:t> 03.12.2023. </a:t>
            </a:r>
          </a:p>
          <a:p>
            <a:endParaRPr lang="en-US" dirty="0"/>
          </a:p>
          <a:p>
            <a:endParaRPr lang="en-US" dirty="0">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17</a:t>
            </a:fld>
            <a:endParaRPr lang="nb-NO"/>
          </a:p>
        </p:txBody>
      </p:sp>
    </p:spTree>
    <p:extLst>
      <p:ext uri="{BB962C8B-B14F-4D97-AF65-F5344CB8AC3E}">
        <p14:creationId xmlns:p14="http://schemas.microsoft.com/office/powerpoint/2010/main" val="1736456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Mange av de </a:t>
            </a:r>
            <a:r>
              <a:rPr lang="en-US" err="1"/>
              <a:t>som</a:t>
            </a:r>
            <a:r>
              <a:rPr lang="en-US"/>
              <a:t> </a:t>
            </a:r>
            <a:r>
              <a:rPr lang="en-US" err="1"/>
              <a:t>flytter</a:t>
            </a:r>
            <a:r>
              <a:rPr lang="en-US"/>
              <a:t> </a:t>
            </a:r>
            <a:r>
              <a:rPr lang="en-US" err="1"/>
              <a:t>til</a:t>
            </a:r>
            <a:r>
              <a:rPr lang="en-US"/>
              <a:t> </a:t>
            </a:r>
            <a:r>
              <a:rPr lang="en-US" err="1"/>
              <a:t>Sveits</a:t>
            </a:r>
            <a:r>
              <a:rPr lang="en-US"/>
              <a:t> </a:t>
            </a:r>
            <a:r>
              <a:rPr lang="en-US" err="1"/>
              <a:t>sier</a:t>
            </a:r>
            <a:r>
              <a:rPr lang="en-US"/>
              <a:t> de </a:t>
            </a:r>
            <a:r>
              <a:rPr lang="en-US" err="1"/>
              <a:t>gjør</a:t>
            </a:r>
            <a:r>
              <a:rPr lang="en-US"/>
              <a:t> det </a:t>
            </a:r>
            <a:r>
              <a:rPr lang="en-US" err="1"/>
              <a:t>fordi</a:t>
            </a:r>
            <a:r>
              <a:rPr lang="en-US"/>
              <a:t> </a:t>
            </a:r>
            <a:r>
              <a:rPr lang="en-US" err="1"/>
              <a:t>formuesskatten</a:t>
            </a:r>
            <a:r>
              <a:rPr lang="en-US"/>
              <a:t> er </a:t>
            </a:r>
            <a:r>
              <a:rPr lang="en-US" err="1"/>
              <a:t>så</a:t>
            </a:r>
            <a:r>
              <a:rPr lang="en-US"/>
              <a:t> </a:t>
            </a:r>
            <a:r>
              <a:rPr lang="en-US" err="1"/>
              <a:t>høy</a:t>
            </a:r>
            <a:r>
              <a:rPr lang="en-US"/>
              <a:t>. </a:t>
            </a:r>
            <a:r>
              <a:rPr lang="nb-NO"/>
              <a:t>Selv om kun et lite mindretall betaler formuesskatt, har formuesskatten vært et av de mest diskuterte temaene i norsk politikk. Det handler om at mektige aktører setter dagsorden i media og politikk, for eksempel gjennom å sponse tenketanker og partier på høyresiden.</a:t>
            </a:r>
            <a:endParaRPr lang="en-US">
              <a:cs typeface="Calibri" panose="020F0502020204030204"/>
            </a:endParaRPr>
          </a:p>
          <a:p>
            <a:endParaRPr lang="nb-NO">
              <a:cs typeface="Calibri"/>
            </a:endParaRPr>
          </a:p>
          <a:p>
            <a:r>
              <a:rPr lang="nb-NO"/>
              <a:t>Hvis formuesskatten reduseres eller fjernes, må den erstattes med en annen skatt som kan være mer skadelig for økonomien som helhet og mindre rettferdig.</a:t>
            </a:r>
          </a:p>
          <a:p>
            <a:endParaRPr lang="nb-NO">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19</a:t>
            </a:fld>
            <a:endParaRPr lang="nb-NO"/>
          </a:p>
        </p:txBody>
      </p:sp>
    </p:spTree>
    <p:extLst>
      <p:ext uri="{BB962C8B-B14F-4D97-AF65-F5344CB8AC3E}">
        <p14:creationId xmlns:p14="http://schemas.microsoft.com/office/powerpoint/2010/main" val="1244970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Men </a:t>
            </a:r>
            <a:r>
              <a:rPr lang="en-US" err="1">
                <a:cs typeface="Calibri"/>
              </a:rPr>
              <a:t>skatten</a:t>
            </a:r>
            <a:r>
              <a:rPr lang="en-US">
                <a:cs typeface="Calibri"/>
              </a:rPr>
              <a:t> </a:t>
            </a:r>
            <a:r>
              <a:rPr lang="en-US" err="1">
                <a:cs typeface="Calibri"/>
              </a:rPr>
              <a:t>på</a:t>
            </a:r>
            <a:r>
              <a:rPr lang="en-US">
                <a:cs typeface="Calibri"/>
              </a:rPr>
              <a:t> </a:t>
            </a:r>
            <a:r>
              <a:rPr lang="en-US" err="1">
                <a:cs typeface="Calibri"/>
              </a:rPr>
              <a:t>kapital</a:t>
            </a:r>
            <a:r>
              <a:rPr lang="en-US">
                <a:cs typeface="Calibri"/>
              </a:rPr>
              <a:t> </a:t>
            </a:r>
            <a:r>
              <a:rPr lang="en-US" err="1">
                <a:cs typeface="Calibri"/>
              </a:rPr>
              <a:t>i</a:t>
            </a:r>
            <a:r>
              <a:rPr lang="en-US">
                <a:cs typeface="Calibri"/>
              </a:rPr>
              <a:t> Norge er </a:t>
            </a:r>
            <a:r>
              <a:rPr lang="en-US" err="1">
                <a:cs typeface="Calibri"/>
              </a:rPr>
              <a:t>relativ</a:t>
            </a:r>
            <a:r>
              <a:rPr lang="en-US">
                <a:cs typeface="Calibri"/>
              </a:rPr>
              <a:t> </a:t>
            </a:r>
            <a:r>
              <a:rPr lang="en-US" err="1">
                <a:cs typeface="Calibri"/>
              </a:rPr>
              <a:t>lav</a:t>
            </a:r>
            <a:r>
              <a:rPr lang="en-US">
                <a:cs typeface="Calibri"/>
              </a:rPr>
              <a:t> </a:t>
            </a:r>
            <a:r>
              <a:rPr lang="en-US" err="1">
                <a:cs typeface="Calibri"/>
              </a:rPr>
              <a:t>sammenligner</a:t>
            </a:r>
            <a:r>
              <a:rPr lang="en-US">
                <a:cs typeface="Calibri"/>
              </a:rPr>
              <a:t> med </a:t>
            </a:r>
            <a:r>
              <a:rPr lang="en-US" err="1">
                <a:cs typeface="Calibri"/>
              </a:rPr>
              <a:t>andre</a:t>
            </a:r>
            <a:r>
              <a:rPr lang="en-US">
                <a:cs typeface="Calibri"/>
              </a:rPr>
              <a:t> land, </a:t>
            </a:r>
            <a:r>
              <a:rPr lang="en-US" err="1">
                <a:cs typeface="Calibri"/>
              </a:rPr>
              <a:t>fordi</a:t>
            </a:r>
            <a:r>
              <a:rPr lang="en-US">
                <a:cs typeface="Calibri"/>
              </a:rPr>
              <a:t> vi </a:t>
            </a:r>
            <a:r>
              <a:rPr lang="en-US" err="1">
                <a:cs typeface="Calibri"/>
              </a:rPr>
              <a:t>ikke</a:t>
            </a:r>
            <a:r>
              <a:rPr lang="en-US">
                <a:cs typeface="Calibri"/>
              </a:rPr>
              <a:t> </a:t>
            </a:r>
            <a:r>
              <a:rPr lang="en-US" err="1">
                <a:cs typeface="Calibri"/>
              </a:rPr>
              <a:t>har</a:t>
            </a:r>
            <a:r>
              <a:rPr lang="en-US">
                <a:cs typeface="Calibri"/>
              </a:rPr>
              <a:t> </a:t>
            </a:r>
            <a:r>
              <a:rPr lang="en-US" err="1">
                <a:cs typeface="Calibri"/>
              </a:rPr>
              <a:t>arveavgift</a:t>
            </a:r>
            <a:r>
              <a:rPr lang="en-US">
                <a:cs typeface="Calibri"/>
              </a:rPr>
              <a:t> </a:t>
            </a:r>
            <a:r>
              <a:rPr lang="en-US" err="1">
                <a:cs typeface="Calibri"/>
              </a:rPr>
              <a:t>og</a:t>
            </a:r>
            <a:r>
              <a:rPr lang="en-US">
                <a:cs typeface="Calibri"/>
              </a:rPr>
              <a:t> </a:t>
            </a:r>
            <a:r>
              <a:rPr lang="en-US" err="1">
                <a:cs typeface="Calibri"/>
              </a:rPr>
              <a:t>lav</a:t>
            </a:r>
            <a:r>
              <a:rPr lang="en-US">
                <a:cs typeface="Calibri"/>
              </a:rPr>
              <a:t> </a:t>
            </a:r>
            <a:r>
              <a:rPr lang="en-US" err="1">
                <a:cs typeface="Calibri"/>
              </a:rPr>
              <a:t>skatt</a:t>
            </a:r>
            <a:r>
              <a:rPr lang="en-US">
                <a:cs typeface="Calibri"/>
              </a:rPr>
              <a:t> </a:t>
            </a:r>
            <a:r>
              <a:rPr lang="en-US" err="1">
                <a:cs typeface="Calibri"/>
              </a:rPr>
              <a:t>på</a:t>
            </a:r>
            <a:r>
              <a:rPr lang="en-US">
                <a:cs typeface="Calibri"/>
              </a:rPr>
              <a:t> </a:t>
            </a:r>
            <a:r>
              <a:rPr lang="en-US" err="1">
                <a:cs typeface="Calibri"/>
              </a:rPr>
              <a:t>eiendm</a:t>
            </a:r>
            <a:r>
              <a:rPr lang="en-US">
                <a:cs typeface="Calibri"/>
              </a:rPr>
              <a:t>.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20</a:t>
            </a:fld>
            <a:endParaRPr lang="nb-NO"/>
          </a:p>
        </p:txBody>
      </p:sp>
    </p:spTree>
    <p:extLst>
      <p:ext uri="{BB962C8B-B14F-4D97-AF65-F5344CB8AC3E}">
        <p14:creationId xmlns:p14="http://schemas.microsoft.com/office/powerpoint/2010/main" val="4207107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Formuesskatt er viktig fordi vi ser at de rikeste har langt høyere reelle inntekter enn den inntekten de skattlegges for. Dette skyldes at selskapsoverskudd først skattlegges når det realiseres som utbytte eller gevinst på personlig hånd. Det fører til at en stor andel av selskapsoverskuddene ikke realiseres, men holdes tilbake i selskapssektoren. Derfor trenger vi formuesskatten. </a:t>
            </a:r>
            <a:endParaRPr lang="en-US"/>
          </a:p>
        </p:txBody>
      </p:sp>
      <p:sp>
        <p:nvSpPr>
          <p:cNvPr id="4" name="Plassholder for lysbildenummer 3"/>
          <p:cNvSpPr>
            <a:spLocks noGrp="1"/>
          </p:cNvSpPr>
          <p:nvPr>
            <p:ph type="sldNum" sz="quarter" idx="5"/>
          </p:nvPr>
        </p:nvSpPr>
        <p:spPr/>
        <p:txBody>
          <a:bodyPr/>
          <a:lstStyle/>
          <a:p>
            <a:fld id="{ABFA6777-0770-B24C-A92B-F9F5A0486F6D}" type="slidenum">
              <a:rPr lang="nb-NO" smtClean="0"/>
              <a:t>21</a:t>
            </a:fld>
            <a:endParaRPr lang="nb-NO"/>
          </a:p>
        </p:txBody>
      </p:sp>
    </p:spTree>
    <p:extLst>
      <p:ext uri="{BB962C8B-B14F-4D97-AF65-F5344CB8AC3E}">
        <p14:creationId xmlns:p14="http://schemas.microsoft.com/office/powerpoint/2010/main" val="3143626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Viktig</a:t>
            </a:r>
            <a:r>
              <a:rPr lang="en-US">
                <a:cs typeface="Calibri"/>
              </a:rPr>
              <a:t> </a:t>
            </a:r>
            <a:r>
              <a:rPr lang="en-US" err="1">
                <a:cs typeface="Calibri"/>
              </a:rPr>
              <a:t>virkemiddel</a:t>
            </a:r>
            <a:r>
              <a:rPr lang="en-US">
                <a:cs typeface="Calibri"/>
              </a:rPr>
              <a:t> for å </a:t>
            </a:r>
            <a:r>
              <a:rPr lang="en-US" err="1">
                <a:cs typeface="Calibri"/>
              </a:rPr>
              <a:t>redusere</a:t>
            </a:r>
            <a:r>
              <a:rPr lang="en-US">
                <a:cs typeface="Calibri"/>
              </a:rPr>
              <a:t> </a:t>
            </a:r>
            <a:r>
              <a:rPr lang="en-US" err="1">
                <a:cs typeface="Calibri"/>
              </a:rPr>
              <a:t>ulikhet</a:t>
            </a:r>
            <a:r>
              <a:rPr lang="en-US">
                <a:cs typeface="Calibri"/>
              </a:rPr>
              <a:t>. </a:t>
            </a:r>
            <a:r>
              <a:rPr lang="en-US" err="1">
                <a:cs typeface="Calibri"/>
              </a:rPr>
              <a:t>Uten</a:t>
            </a:r>
            <a:r>
              <a:rPr lang="en-US">
                <a:cs typeface="Calibri"/>
              </a:rPr>
              <a:t> </a:t>
            </a:r>
            <a:r>
              <a:rPr lang="en-US" err="1">
                <a:cs typeface="Calibri"/>
              </a:rPr>
              <a:t>formuesskatten</a:t>
            </a:r>
            <a:r>
              <a:rPr lang="en-US">
                <a:cs typeface="Calibri"/>
              </a:rPr>
              <a:t> </a:t>
            </a:r>
            <a:r>
              <a:rPr lang="nb-NO"/>
              <a:t>står vi tilnærmet uten virkemidler til å omfordele ressurser fra de på toppen til fellesskapet.</a:t>
            </a:r>
            <a:endParaRPr lang="en-US"/>
          </a:p>
        </p:txBody>
      </p:sp>
      <p:sp>
        <p:nvSpPr>
          <p:cNvPr id="4" name="Plassholder for lysbildenummer 3"/>
          <p:cNvSpPr>
            <a:spLocks noGrp="1"/>
          </p:cNvSpPr>
          <p:nvPr>
            <p:ph type="sldNum" sz="quarter" idx="5"/>
          </p:nvPr>
        </p:nvSpPr>
        <p:spPr/>
        <p:txBody>
          <a:bodyPr/>
          <a:lstStyle/>
          <a:p>
            <a:fld id="{ABFA6777-0770-B24C-A92B-F9F5A0486F6D}" type="slidenum">
              <a:rPr lang="nb-NO" smtClean="0"/>
              <a:t>22</a:t>
            </a:fld>
            <a:endParaRPr lang="nb-NO"/>
          </a:p>
        </p:txBody>
      </p:sp>
    </p:spTree>
    <p:extLst>
      <p:ext uri="{BB962C8B-B14F-4D97-AF65-F5344CB8AC3E}">
        <p14:creationId xmlns:p14="http://schemas.microsoft.com/office/powerpoint/2010/main" val="1198912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Lite </a:t>
            </a:r>
            <a:r>
              <a:rPr lang="en-US" err="1">
                <a:cs typeface="Calibri"/>
              </a:rPr>
              <a:t>utbredt</a:t>
            </a:r>
            <a:r>
              <a:rPr lang="en-US">
                <a:cs typeface="Calibri"/>
              </a:rPr>
              <a:t> – </a:t>
            </a:r>
            <a:r>
              <a:rPr lang="en-US" err="1">
                <a:cs typeface="Calibri"/>
              </a:rPr>
              <a:t>kilde</a:t>
            </a:r>
            <a:r>
              <a:rPr lang="en-US">
                <a:cs typeface="Calibri"/>
              </a:rPr>
              <a:t> </a:t>
            </a:r>
            <a:r>
              <a:rPr lang="nb-NO"/>
              <a:t>(Røed mfl., 2020; Thoresen mfl., 2021</a:t>
            </a:r>
            <a:r>
              <a:rPr lang="nb-NO">
                <a:cs typeface="Calibri"/>
              </a:rPr>
              <a:t>.</a:t>
            </a:r>
          </a:p>
          <a:p>
            <a:endParaRPr lang="nb-NO">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23</a:t>
            </a:fld>
            <a:endParaRPr lang="nb-NO"/>
          </a:p>
        </p:txBody>
      </p:sp>
    </p:spTree>
    <p:extLst>
      <p:ext uri="{BB962C8B-B14F-4D97-AF65-F5344CB8AC3E}">
        <p14:creationId xmlns:p14="http://schemas.microsoft.com/office/powerpoint/2010/main" val="55974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3895708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også et veldig lite problem. Forskning viser at det kun er om lag 2 prosent av bedriftseierne som må «tappe» bedriften, det vil si ta ut et utbytte som er større enn overskuddet, for å betale formuesskatt. </a:t>
            </a:r>
            <a:br>
              <a:rPr lang="nb-NO">
                <a:cs typeface="+mn-lt"/>
              </a:rPr>
            </a:br>
            <a:endParaRPr lang="nb-NO">
              <a:cs typeface="Calibri"/>
            </a:endParaRPr>
          </a:p>
          <a:p>
            <a:endParaRPr lang="nb-NO">
              <a:cs typeface="+mn-lt"/>
            </a:endParaRPr>
          </a:p>
          <a:p>
            <a:endParaRPr lang="nb-NO">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24</a:t>
            </a:fld>
            <a:endParaRPr lang="nb-NO"/>
          </a:p>
        </p:txBody>
      </p:sp>
    </p:spTree>
    <p:extLst>
      <p:ext uri="{BB962C8B-B14F-4D97-AF65-F5344CB8AC3E}">
        <p14:creationId xmlns:p14="http://schemas.microsoft.com/office/powerpoint/2010/main" val="1364481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a:p>
            <a:r>
              <a:rPr lang="en-US">
                <a:cs typeface="Calibri"/>
              </a:rPr>
              <a:t>La </a:t>
            </a:r>
            <a:r>
              <a:rPr lang="en-US" err="1">
                <a:cs typeface="Calibri"/>
              </a:rPr>
              <a:t>oss</a:t>
            </a:r>
            <a:r>
              <a:rPr lang="en-US">
                <a:cs typeface="Calibri"/>
              </a:rPr>
              <a:t> </a:t>
            </a:r>
            <a:r>
              <a:rPr lang="en-US" err="1">
                <a:cs typeface="Calibri"/>
              </a:rPr>
              <a:t>tenke</a:t>
            </a:r>
            <a:r>
              <a:rPr lang="en-US">
                <a:cs typeface="Calibri"/>
              </a:rPr>
              <a:t> </a:t>
            </a:r>
            <a:r>
              <a:rPr lang="en-US" err="1">
                <a:cs typeface="Calibri"/>
              </a:rPr>
              <a:t>litt</a:t>
            </a:r>
            <a:r>
              <a:rPr lang="en-US">
                <a:cs typeface="Calibri"/>
              </a:rPr>
              <a:t> </a:t>
            </a:r>
            <a:r>
              <a:rPr lang="en-US" err="1">
                <a:cs typeface="Calibri"/>
              </a:rPr>
              <a:t>nærmere</a:t>
            </a:r>
            <a:r>
              <a:rPr lang="en-US">
                <a:cs typeface="Calibri"/>
              </a:rPr>
              <a:t> </a:t>
            </a:r>
            <a:r>
              <a:rPr lang="en-US" err="1">
                <a:cs typeface="Calibri"/>
              </a:rPr>
              <a:t>på</a:t>
            </a:r>
            <a:r>
              <a:rPr lang="en-US">
                <a:cs typeface="Calibri"/>
              </a:rPr>
              <a:t> </a:t>
            </a:r>
            <a:r>
              <a:rPr lang="en-US" err="1">
                <a:cs typeface="Calibri"/>
              </a:rPr>
              <a:t>eksempelet</a:t>
            </a:r>
            <a:r>
              <a:rPr lang="en-US">
                <a:cs typeface="Calibri"/>
              </a:rPr>
              <a:t> med at </a:t>
            </a:r>
            <a:r>
              <a:rPr lang="en-US" err="1">
                <a:cs typeface="Calibri"/>
              </a:rPr>
              <a:t>fomruesskatt</a:t>
            </a:r>
            <a:r>
              <a:rPr lang="en-US">
                <a:cs typeface="Calibri"/>
              </a:rPr>
              <a:t> stopper </a:t>
            </a:r>
            <a:r>
              <a:rPr lang="en-US" err="1">
                <a:cs typeface="Calibri"/>
              </a:rPr>
              <a:t>lønnsomme</a:t>
            </a:r>
            <a:r>
              <a:rPr lang="en-US">
                <a:cs typeface="Calibri"/>
              </a:rPr>
              <a:t> </a:t>
            </a:r>
            <a:r>
              <a:rPr lang="en-US" err="1">
                <a:cs typeface="Calibri"/>
              </a:rPr>
              <a:t>prosjekter</a:t>
            </a:r>
            <a:r>
              <a:rPr lang="en-US">
                <a:cs typeface="Calibri"/>
              </a:rPr>
              <a:t> å </a:t>
            </a:r>
            <a:r>
              <a:rPr lang="en-US" err="1">
                <a:cs typeface="Calibri"/>
              </a:rPr>
              <a:t>bli</a:t>
            </a:r>
            <a:r>
              <a:rPr lang="en-US">
                <a:cs typeface="Calibri"/>
              </a:rPr>
              <a:t> </a:t>
            </a:r>
            <a:r>
              <a:rPr lang="en-US" err="1">
                <a:cs typeface="Calibri"/>
              </a:rPr>
              <a:t>realisert</a:t>
            </a:r>
            <a:r>
              <a:rPr lang="en-US">
                <a:cs typeface="Calibri"/>
              </a:rPr>
              <a:t>. Dette er </a:t>
            </a:r>
            <a:r>
              <a:rPr lang="en-US" err="1">
                <a:cs typeface="Calibri"/>
              </a:rPr>
              <a:t>snakk</a:t>
            </a:r>
            <a:r>
              <a:rPr lang="en-US">
                <a:cs typeface="Calibri"/>
              </a:rPr>
              <a:t> om </a:t>
            </a:r>
            <a:r>
              <a:rPr lang="en-US" err="1">
                <a:cs typeface="Calibri"/>
              </a:rPr>
              <a:t>Norges</a:t>
            </a:r>
            <a:r>
              <a:rPr lang="en-US">
                <a:cs typeface="Calibri"/>
              </a:rPr>
              <a:t> </a:t>
            </a:r>
            <a:r>
              <a:rPr lang="en-US" err="1">
                <a:cs typeface="Calibri"/>
              </a:rPr>
              <a:t>rikeste</a:t>
            </a:r>
            <a:r>
              <a:rPr lang="en-US">
                <a:cs typeface="Calibri"/>
              </a:rPr>
              <a:t>, </a:t>
            </a:r>
            <a:r>
              <a:rPr lang="en-US" err="1">
                <a:cs typeface="Calibri"/>
              </a:rPr>
              <a:t>som</a:t>
            </a:r>
            <a:r>
              <a:rPr lang="en-US">
                <a:cs typeface="Calibri"/>
              </a:rPr>
              <a:t> </a:t>
            </a:r>
            <a:r>
              <a:rPr lang="en-US" err="1">
                <a:cs typeface="Calibri"/>
              </a:rPr>
              <a:t>har</a:t>
            </a:r>
            <a:r>
              <a:rPr lang="en-US">
                <a:cs typeface="Calibri"/>
              </a:rPr>
              <a:t> </a:t>
            </a:r>
            <a:r>
              <a:rPr lang="en-US" err="1">
                <a:cs typeface="Calibri"/>
              </a:rPr>
              <a:t>bygd</a:t>
            </a:r>
            <a:r>
              <a:rPr lang="en-US">
                <a:cs typeface="Calibri"/>
              </a:rPr>
              <a:t> seg </a:t>
            </a:r>
            <a:r>
              <a:rPr lang="en-US" err="1">
                <a:cs typeface="Calibri"/>
              </a:rPr>
              <a:t>formuer</a:t>
            </a:r>
            <a:r>
              <a:rPr lang="en-US">
                <a:cs typeface="Calibri"/>
              </a:rPr>
              <a:t> </a:t>
            </a:r>
            <a:r>
              <a:rPr lang="en-US" err="1">
                <a:cs typeface="Calibri"/>
              </a:rPr>
              <a:t>og</a:t>
            </a:r>
            <a:r>
              <a:rPr lang="en-US">
                <a:cs typeface="Calibri"/>
              </a:rPr>
              <a:t> </a:t>
            </a:r>
            <a:r>
              <a:rPr lang="en-US" err="1">
                <a:cs typeface="Calibri"/>
              </a:rPr>
              <a:t>bevist</a:t>
            </a:r>
            <a:r>
              <a:rPr lang="en-US">
                <a:cs typeface="Calibri"/>
              </a:rPr>
              <a:t> at de </a:t>
            </a:r>
            <a:r>
              <a:rPr lang="en-US" err="1">
                <a:cs typeface="Calibri"/>
              </a:rPr>
              <a:t>kan</a:t>
            </a:r>
            <a:r>
              <a:rPr lang="en-US">
                <a:cs typeface="Calibri"/>
              </a:rPr>
              <a:t> </a:t>
            </a:r>
            <a:r>
              <a:rPr lang="en-US" err="1">
                <a:cs typeface="Calibri"/>
              </a:rPr>
              <a:t>tjene</a:t>
            </a:r>
            <a:r>
              <a:rPr lang="en-US">
                <a:cs typeface="Calibri"/>
              </a:rPr>
              <a:t> </a:t>
            </a:r>
            <a:r>
              <a:rPr lang="en-US" err="1">
                <a:cs typeface="Calibri"/>
              </a:rPr>
              <a:t>penger</a:t>
            </a:r>
            <a:r>
              <a:rPr lang="en-US">
                <a:cs typeface="Calibri"/>
              </a:rPr>
              <a:t> for </a:t>
            </a:r>
            <a:r>
              <a:rPr lang="en-US" err="1">
                <a:cs typeface="Calibri"/>
              </a:rPr>
              <a:t>banken</a:t>
            </a:r>
            <a:r>
              <a:rPr lang="en-US">
                <a:cs typeface="Calibri"/>
              </a:rPr>
              <a:t>. De </a:t>
            </a:r>
            <a:r>
              <a:rPr lang="en-US" err="1">
                <a:cs typeface="Calibri"/>
              </a:rPr>
              <a:t>har</a:t>
            </a:r>
            <a:r>
              <a:rPr lang="en-US">
                <a:cs typeface="Calibri"/>
              </a:rPr>
              <a:t> masse </a:t>
            </a:r>
            <a:r>
              <a:rPr lang="en-US" err="1">
                <a:cs typeface="Calibri"/>
              </a:rPr>
              <a:t>penger</a:t>
            </a:r>
            <a:r>
              <a:rPr lang="en-US">
                <a:cs typeface="Calibri"/>
              </a:rPr>
              <a:t>. Og </a:t>
            </a:r>
            <a:r>
              <a:rPr lang="en-US" err="1">
                <a:cs typeface="Calibri"/>
              </a:rPr>
              <a:t>så</a:t>
            </a:r>
            <a:r>
              <a:rPr lang="en-US">
                <a:cs typeface="Calibri"/>
              </a:rPr>
              <a:t> </a:t>
            </a:r>
            <a:r>
              <a:rPr lang="en-US" err="1">
                <a:cs typeface="Calibri"/>
              </a:rPr>
              <a:t>hevder</a:t>
            </a:r>
            <a:r>
              <a:rPr lang="en-US">
                <a:cs typeface="Calibri"/>
              </a:rPr>
              <a:t> de at </a:t>
            </a:r>
            <a:r>
              <a:rPr lang="en-US" err="1">
                <a:cs typeface="Calibri"/>
              </a:rPr>
              <a:t>banken</a:t>
            </a:r>
            <a:r>
              <a:rPr lang="en-US">
                <a:cs typeface="Calibri"/>
              </a:rPr>
              <a:t> </a:t>
            </a:r>
            <a:r>
              <a:rPr lang="en-US" err="1">
                <a:cs typeface="Calibri"/>
              </a:rPr>
              <a:t>ikke</a:t>
            </a:r>
            <a:r>
              <a:rPr lang="en-US">
                <a:cs typeface="Calibri"/>
              </a:rPr>
              <a:t> </a:t>
            </a:r>
            <a:r>
              <a:rPr lang="en-US" err="1">
                <a:cs typeface="Calibri"/>
              </a:rPr>
              <a:t>vil</a:t>
            </a:r>
            <a:r>
              <a:rPr lang="en-US">
                <a:cs typeface="Calibri"/>
              </a:rPr>
              <a:t> </a:t>
            </a:r>
            <a:r>
              <a:rPr lang="en-US" err="1">
                <a:cs typeface="Calibri"/>
              </a:rPr>
              <a:t>gi</a:t>
            </a:r>
            <a:r>
              <a:rPr lang="en-US">
                <a:cs typeface="Calibri"/>
              </a:rPr>
              <a:t> de </a:t>
            </a:r>
            <a:r>
              <a:rPr lang="en-US" err="1">
                <a:cs typeface="Calibri"/>
              </a:rPr>
              <a:t>penger</a:t>
            </a:r>
            <a:r>
              <a:rPr lang="en-US">
                <a:cs typeface="Calibri"/>
              </a:rPr>
              <a:t> </a:t>
            </a:r>
            <a:r>
              <a:rPr lang="en-US" err="1">
                <a:cs typeface="Calibri"/>
              </a:rPr>
              <a:t>til</a:t>
            </a:r>
            <a:r>
              <a:rPr lang="en-US">
                <a:cs typeface="Calibri"/>
              </a:rPr>
              <a:t> nye </a:t>
            </a:r>
            <a:r>
              <a:rPr lang="en-US" err="1">
                <a:cs typeface="Calibri"/>
              </a:rPr>
              <a:t>prosejkter</a:t>
            </a:r>
            <a:r>
              <a:rPr lang="en-US">
                <a:cs typeface="Calibri"/>
              </a:rPr>
              <a:t>? Det </a:t>
            </a:r>
            <a:r>
              <a:rPr lang="en-US" err="1">
                <a:cs typeface="Calibri"/>
              </a:rPr>
              <a:t>høres</a:t>
            </a:r>
            <a:r>
              <a:rPr lang="en-US">
                <a:cs typeface="Calibri"/>
              </a:rPr>
              <a:t> lite </a:t>
            </a:r>
            <a:r>
              <a:rPr lang="en-US" err="1">
                <a:cs typeface="Calibri"/>
              </a:rPr>
              <a:t>troverdig</a:t>
            </a:r>
            <a:r>
              <a:rPr lang="en-US">
                <a:cs typeface="Calibri"/>
              </a:rPr>
              <a:t> </a:t>
            </a:r>
            <a:r>
              <a:rPr lang="en-US" err="1">
                <a:cs typeface="Calibri"/>
              </a:rPr>
              <a:t>ut.</a:t>
            </a:r>
            <a:r>
              <a:rPr lang="en-US">
                <a:cs typeface="Calibri"/>
              </a:rPr>
              <a:t> </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r>
              <a:rPr lang="en-US" i="1" err="1">
                <a:cs typeface="Calibri"/>
              </a:rPr>
              <a:t>Kilder</a:t>
            </a:r>
            <a:r>
              <a:rPr lang="en-US" i="1">
                <a:cs typeface="Calibri"/>
              </a:rPr>
              <a:t>: </a:t>
            </a:r>
          </a:p>
          <a:p>
            <a:endParaRPr lang="en-US">
              <a:cs typeface="Calibri"/>
            </a:endParaRPr>
          </a:p>
          <a:p>
            <a:r>
              <a:rPr lang="en-US" err="1">
                <a:cs typeface="Calibri"/>
              </a:rPr>
              <a:t>Rapporten</a:t>
            </a:r>
            <a:r>
              <a:rPr lang="en-US">
                <a:cs typeface="Calibri"/>
              </a:rPr>
              <a:t>: </a:t>
            </a:r>
            <a:r>
              <a:rPr lang="en-US">
                <a:hlinkClick r:id="rId3"/>
              </a:rPr>
              <a:t>https://www.frisch.uio.no/om-oss/Nyheter/2020/bjorneby_markussen_roed_formueskatt_h2020</a:t>
            </a:r>
            <a:r>
              <a:rPr lang="en-US"/>
              <a:t> </a:t>
            </a:r>
            <a:endParaRPr lang="nb-NO">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25</a:t>
            </a:fld>
            <a:endParaRPr lang="nb-NO"/>
          </a:p>
        </p:txBody>
      </p:sp>
    </p:spTree>
    <p:extLst>
      <p:ext uri="{BB962C8B-B14F-4D97-AF65-F5344CB8AC3E}">
        <p14:creationId xmlns:p14="http://schemas.microsoft.com/office/powerpoint/2010/main" val="1164947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26</a:t>
            </a:fld>
            <a:endParaRPr lang="nb-NO"/>
          </a:p>
        </p:txBody>
      </p:sp>
    </p:spTree>
    <p:extLst>
      <p:ext uri="{BB962C8B-B14F-4D97-AF65-F5344CB8AC3E}">
        <p14:creationId xmlns:p14="http://schemas.microsoft.com/office/powerpoint/2010/main" val="3706617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Formuesskatt er en personskatt for de som bor i Norge, </a:t>
            </a:r>
            <a:r>
              <a:rPr lang="nb-NO" b="1"/>
              <a:t>på samme måte som inntektsskatten</a:t>
            </a:r>
            <a:endParaRPr lang="nb-NO" b="1">
              <a:cs typeface="Calibri"/>
            </a:endParaRPr>
          </a:p>
          <a:p>
            <a:endParaRPr lang="nb-NO">
              <a:cs typeface="Calibri"/>
            </a:endParaRPr>
          </a:p>
          <a:p>
            <a:r>
              <a:rPr lang="nb-NO"/>
              <a:t>Utenlandske investorer betaler skatt i landet de bor i, </a:t>
            </a:r>
            <a:r>
              <a:rPr lang="nb-NO" b="1"/>
              <a:t>som kan være høyere eller lavere enn i Norge</a:t>
            </a:r>
          </a:p>
          <a:p>
            <a:endParaRPr lang="nb-NO" b="1">
              <a:cs typeface="Calibri"/>
            </a:endParaRPr>
          </a:p>
          <a:p>
            <a:r>
              <a:rPr lang="nb-NO" b="1"/>
              <a:t>Skattesystemet er grunnlaget for velferdsstaten vår</a:t>
            </a:r>
            <a:r>
              <a:rPr lang="nb-NO"/>
              <a:t> Vi kan ikke bli med på et skadelig skattekappløp til bunnen </a:t>
            </a:r>
            <a:r>
              <a:rPr lang="nb-NO" b="1"/>
              <a:t>som bare tjener de aller rikeste. </a:t>
            </a:r>
            <a:endParaRPr lang="nb-NO" b="1">
              <a:cs typeface="Calibri"/>
            </a:endParaRPr>
          </a:p>
          <a:p>
            <a:endParaRPr lang="nb-NO" b="1">
              <a:cs typeface="Calibri"/>
            </a:endParaRPr>
          </a:p>
          <a:p>
            <a:r>
              <a:rPr lang="nb-NO"/>
              <a:t>Så fordi andre land i verden har elendig omfordeling, så skal vi også ha det? De aller rikeste i Norge betaler allerede en mindre andel skatt enn lærere og sykepleiere. Vi kan ikke bare redusere skatten enda mer fordi systemet er enda mer urettferdig i andre land. Norge har også veldig stor ulikhet, på nivå med det vi ser i USA. Det siste vi trenger er å øke ulikheten enda mer.  </a:t>
            </a:r>
            <a:endParaRPr lang="nb-NO">
              <a:cs typeface="Calibri"/>
            </a:endParaRPr>
          </a:p>
          <a:p>
            <a:endParaRPr lang="nb-NO" b="1"/>
          </a:p>
          <a:p>
            <a:pPr>
              <a:lnSpc>
                <a:spcPct val="90000"/>
              </a:lnSpc>
              <a:spcBef>
                <a:spcPts val="1000"/>
              </a:spcBef>
              <a:spcAft>
                <a:spcPts val="500"/>
              </a:spcAft>
            </a:pPr>
            <a:r>
              <a:rPr lang="nb-NO"/>
              <a:t>Formuesskatten gjør ikke at nordmenn investerer mindre, de må betale formuesskatt uansett hva de bruker pengene på. Det betyr bare at de rikeste også må bidra til spleiselaget. </a:t>
            </a:r>
            <a:endParaRPr lang="nb-NO">
              <a:cs typeface="Calibri" panose="020F0502020204030204"/>
            </a:endParaRPr>
          </a:p>
          <a:p>
            <a:endParaRPr lang="nb-NO" b="1">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27</a:t>
            </a:fld>
            <a:endParaRPr lang="nb-NO"/>
          </a:p>
        </p:txBody>
      </p:sp>
    </p:spTree>
    <p:extLst>
      <p:ext uri="{BB962C8B-B14F-4D97-AF65-F5344CB8AC3E}">
        <p14:creationId xmlns:p14="http://schemas.microsoft.com/office/powerpoint/2010/main" val="258680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28</a:t>
            </a:fld>
            <a:endParaRPr lang="nb-NO"/>
          </a:p>
        </p:txBody>
      </p:sp>
    </p:spTree>
    <p:extLst>
      <p:ext uri="{BB962C8B-B14F-4D97-AF65-F5344CB8AC3E}">
        <p14:creationId xmlns:p14="http://schemas.microsoft.com/office/powerpoint/2010/main" val="4165072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MDG påstår at å fjerne </a:t>
            </a:r>
            <a:r>
              <a:rPr lang="nb-NO" err="1">
                <a:cs typeface="Calibri"/>
              </a:rPr>
              <a:t>formeusskatten</a:t>
            </a:r>
            <a:r>
              <a:rPr lang="nb-NO">
                <a:cs typeface="Calibri"/>
              </a:rPr>
              <a:t> er bra for </a:t>
            </a:r>
            <a:r>
              <a:rPr lang="nb-NO" err="1">
                <a:cs typeface="Calibri"/>
              </a:rPr>
              <a:t>grøn</a:t>
            </a:r>
            <a:r>
              <a:rPr lang="nb-NO">
                <a:cs typeface="Calibri"/>
              </a:rPr>
              <a:t> omstilling</a:t>
            </a:r>
          </a:p>
          <a:p>
            <a:endParaRPr lang="nb-NO">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29</a:t>
            </a:fld>
            <a:endParaRPr lang="nb-NO"/>
          </a:p>
        </p:txBody>
      </p:sp>
    </p:spTree>
    <p:extLst>
      <p:ext uri="{BB962C8B-B14F-4D97-AF65-F5344CB8AC3E}">
        <p14:creationId xmlns:p14="http://schemas.microsoft.com/office/powerpoint/2010/main" val="688737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830FC-47CF-D923-B8C9-D1694F7C16F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76EBF5B-1A72-BEE4-E972-60774C7E92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F3477A6-F989-8B8B-83A3-A2B4744C17ED}"/>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71D55B72-CFAB-3E71-2599-297A58C85D86}"/>
              </a:ext>
            </a:extLst>
          </p:cNvPr>
          <p:cNvSpPr>
            <a:spLocks noGrp="1"/>
          </p:cNvSpPr>
          <p:nvPr>
            <p:ph type="sldNum" sz="quarter" idx="5"/>
          </p:nvPr>
        </p:nvSpPr>
        <p:spPr/>
        <p:txBody>
          <a:bodyPr/>
          <a:lstStyle/>
          <a:p>
            <a:fld id="{ABFA6777-0770-B24C-A92B-F9F5A0486F6D}" type="slidenum">
              <a:rPr lang="nb-NO" smtClean="0"/>
              <a:t>30</a:t>
            </a:fld>
            <a:endParaRPr lang="nb-NO"/>
          </a:p>
        </p:txBody>
      </p:sp>
    </p:spTree>
    <p:extLst>
      <p:ext uri="{BB962C8B-B14F-4D97-AF65-F5344CB8AC3E}">
        <p14:creationId xmlns:p14="http://schemas.microsoft.com/office/powerpoint/2010/main" val="2021223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31</a:t>
            </a:fld>
            <a:endParaRPr lang="nb-NO"/>
          </a:p>
        </p:txBody>
      </p:sp>
    </p:spTree>
    <p:extLst>
      <p:ext uri="{BB962C8B-B14F-4D97-AF65-F5344CB8AC3E}">
        <p14:creationId xmlns:p14="http://schemas.microsoft.com/office/powerpoint/2010/main" val="720134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Snakke</a:t>
            </a:r>
            <a:r>
              <a:rPr lang="en-US">
                <a:cs typeface="Calibri"/>
              </a:rPr>
              <a:t> om </a:t>
            </a:r>
            <a:r>
              <a:rPr lang="en-US" err="1">
                <a:cs typeface="Calibri"/>
              </a:rPr>
              <a:t>rettferdig</a:t>
            </a:r>
            <a:r>
              <a:rPr lang="en-US">
                <a:cs typeface="Calibri"/>
              </a:rPr>
              <a:t> </a:t>
            </a:r>
            <a:r>
              <a:rPr lang="en-US" err="1">
                <a:cs typeface="Calibri"/>
              </a:rPr>
              <a:t>grønn</a:t>
            </a:r>
            <a:r>
              <a:rPr lang="en-US">
                <a:cs typeface="Calibri"/>
              </a:rPr>
              <a:t> </a:t>
            </a:r>
            <a:r>
              <a:rPr lang="en-US" err="1">
                <a:cs typeface="Calibri"/>
              </a:rPr>
              <a:t>omstilling</a:t>
            </a:r>
            <a:r>
              <a:rPr lang="en-US">
                <a:cs typeface="Calibri"/>
              </a:rPr>
              <a:t>. Det er </a:t>
            </a:r>
            <a:r>
              <a:rPr lang="en-US" err="1">
                <a:cs typeface="Calibri"/>
              </a:rPr>
              <a:t>en</a:t>
            </a:r>
            <a:r>
              <a:rPr lang="en-US">
                <a:cs typeface="Calibri"/>
              </a:rPr>
              <a:t> </a:t>
            </a:r>
            <a:r>
              <a:rPr lang="en-US" err="1">
                <a:cs typeface="Calibri"/>
              </a:rPr>
              <a:t>stor</a:t>
            </a:r>
            <a:r>
              <a:rPr lang="en-US">
                <a:cs typeface="Calibri"/>
              </a:rPr>
              <a:t> </a:t>
            </a:r>
            <a:r>
              <a:rPr lang="en-US" err="1">
                <a:cs typeface="Calibri"/>
              </a:rPr>
              <a:t>oppgave</a:t>
            </a:r>
            <a:r>
              <a:rPr lang="en-US">
                <a:cs typeface="Calibri"/>
              </a:rPr>
              <a:t> å </a:t>
            </a:r>
            <a:r>
              <a:rPr lang="en-US" err="1">
                <a:cs typeface="Calibri"/>
              </a:rPr>
              <a:t>nå</a:t>
            </a:r>
            <a:r>
              <a:rPr lang="en-US">
                <a:cs typeface="Calibri"/>
              </a:rPr>
              <a:t> </a:t>
            </a:r>
            <a:r>
              <a:rPr lang="en-US" err="1">
                <a:cs typeface="Calibri"/>
              </a:rPr>
              <a:t>klimamålene</a:t>
            </a:r>
            <a:r>
              <a:rPr lang="en-US">
                <a:cs typeface="Calibri"/>
              </a:rPr>
              <a:t>. Men det </a:t>
            </a:r>
            <a:r>
              <a:rPr lang="en-US" err="1">
                <a:cs typeface="Calibri"/>
              </a:rPr>
              <a:t>blir</a:t>
            </a:r>
            <a:r>
              <a:rPr lang="en-US">
                <a:cs typeface="Calibri"/>
              </a:rPr>
              <a:t> </a:t>
            </a:r>
            <a:r>
              <a:rPr lang="en-US" err="1">
                <a:cs typeface="Calibri"/>
              </a:rPr>
              <a:t>en</a:t>
            </a:r>
            <a:r>
              <a:rPr lang="en-US">
                <a:cs typeface="Calibri"/>
              </a:rPr>
              <a:t> </a:t>
            </a:r>
            <a:r>
              <a:rPr lang="en-US" err="1">
                <a:cs typeface="Calibri"/>
              </a:rPr>
              <a:t>enda</a:t>
            </a:r>
            <a:r>
              <a:rPr lang="en-US">
                <a:cs typeface="Calibri"/>
              </a:rPr>
              <a:t> </a:t>
            </a:r>
            <a:r>
              <a:rPr lang="en-US" err="1">
                <a:cs typeface="Calibri"/>
              </a:rPr>
              <a:t>vanskeligere</a:t>
            </a:r>
            <a:r>
              <a:rPr lang="en-US">
                <a:cs typeface="Calibri"/>
              </a:rPr>
              <a:t> </a:t>
            </a:r>
            <a:r>
              <a:rPr lang="en-US" err="1">
                <a:cs typeface="Calibri"/>
              </a:rPr>
              <a:t>oppgave</a:t>
            </a:r>
            <a:r>
              <a:rPr lang="en-US">
                <a:cs typeface="Calibri"/>
              </a:rPr>
              <a:t> å </a:t>
            </a:r>
            <a:r>
              <a:rPr lang="en-US" err="1">
                <a:cs typeface="Calibri"/>
              </a:rPr>
              <a:t>nå</a:t>
            </a:r>
            <a:r>
              <a:rPr lang="en-US">
                <a:cs typeface="Calibri"/>
              </a:rPr>
              <a:t> de om vi </a:t>
            </a:r>
            <a:r>
              <a:rPr lang="en-US" err="1">
                <a:cs typeface="Calibri"/>
              </a:rPr>
              <a:t>ikke</a:t>
            </a:r>
            <a:r>
              <a:rPr lang="en-US">
                <a:cs typeface="Calibri"/>
              </a:rPr>
              <a:t> </a:t>
            </a:r>
            <a:r>
              <a:rPr lang="en-US" err="1">
                <a:cs typeface="Calibri"/>
              </a:rPr>
              <a:t>har</a:t>
            </a:r>
            <a:r>
              <a:rPr lang="en-US">
                <a:cs typeface="Calibri"/>
              </a:rPr>
              <a:t> folk med </a:t>
            </a:r>
            <a:r>
              <a:rPr lang="en-US" err="1">
                <a:cs typeface="Calibri"/>
              </a:rPr>
              <a:t>oss</a:t>
            </a:r>
            <a:r>
              <a:rPr lang="en-US">
                <a:cs typeface="Calibri"/>
              </a:rPr>
              <a:t>. </a:t>
            </a:r>
            <a:r>
              <a:rPr lang="en-US" err="1">
                <a:cs typeface="Calibri"/>
              </a:rPr>
              <a:t>Derfor</a:t>
            </a:r>
            <a:r>
              <a:rPr lang="en-US">
                <a:cs typeface="Calibri"/>
              </a:rPr>
              <a:t> </a:t>
            </a:r>
            <a:r>
              <a:rPr lang="en-US" err="1">
                <a:cs typeface="Calibri"/>
              </a:rPr>
              <a:t>må</a:t>
            </a:r>
            <a:r>
              <a:rPr lang="en-US">
                <a:cs typeface="Calibri"/>
              </a:rPr>
              <a:t> vi </a:t>
            </a:r>
            <a:r>
              <a:rPr lang="en-US" err="1">
                <a:cs typeface="Calibri"/>
              </a:rPr>
              <a:t>både</a:t>
            </a:r>
            <a:r>
              <a:rPr lang="en-US">
                <a:cs typeface="Calibri"/>
              </a:rPr>
              <a:t> </a:t>
            </a:r>
            <a:r>
              <a:rPr lang="en-US" err="1">
                <a:cs typeface="Calibri"/>
              </a:rPr>
              <a:t>omstille</a:t>
            </a:r>
            <a:r>
              <a:rPr lang="en-US">
                <a:cs typeface="Calibri"/>
              </a:rPr>
              <a:t> </a:t>
            </a:r>
            <a:r>
              <a:rPr lang="en-US" err="1">
                <a:cs typeface="Calibri"/>
              </a:rPr>
              <a:t>og</a:t>
            </a:r>
            <a:r>
              <a:rPr lang="en-US">
                <a:cs typeface="Calibri"/>
              </a:rPr>
              <a:t> </a:t>
            </a:r>
            <a:r>
              <a:rPr lang="en-US" err="1">
                <a:cs typeface="Calibri"/>
              </a:rPr>
              <a:t>omfordele</a:t>
            </a:r>
            <a:r>
              <a:rPr lang="en-US">
                <a:cs typeface="Calibri"/>
              </a:rPr>
              <a:t>. Vi </a:t>
            </a:r>
            <a:r>
              <a:rPr lang="en-US" err="1">
                <a:cs typeface="Calibri"/>
              </a:rPr>
              <a:t>må</a:t>
            </a:r>
            <a:r>
              <a:rPr lang="en-US">
                <a:cs typeface="Calibri"/>
              </a:rPr>
              <a:t> </a:t>
            </a:r>
            <a:r>
              <a:rPr lang="en-US" err="1">
                <a:cs typeface="Calibri"/>
              </a:rPr>
              <a:t>gi</a:t>
            </a:r>
            <a:r>
              <a:rPr lang="en-US">
                <a:cs typeface="Calibri"/>
              </a:rPr>
              <a:t> folk </a:t>
            </a:r>
            <a:r>
              <a:rPr lang="en-US" err="1">
                <a:cs typeface="Calibri"/>
              </a:rPr>
              <a:t>trua</a:t>
            </a:r>
            <a:r>
              <a:rPr lang="en-US">
                <a:cs typeface="Calibri"/>
              </a:rPr>
              <a:t> </a:t>
            </a:r>
            <a:r>
              <a:rPr lang="en-US" err="1">
                <a:cs typeface="Calibri"/>
              </a:rPr>
              <a:t>på</a:t>
            </a:r>
            <a:r>
              <a:rPr lang="en-US">
                <a:cs typeface="Calibri"/>
              </a:rPr>
              <a:t> at vi </a:t>
            </a:r>
            <a:r>
              <a:rPr lang="en-US" err="1">
                <a:cs typeface="Calibri"/>
              </a:rPr>
              <a:t>kan</a:t>
            </a:r>
            <a:r>
              <a:rPr lang="en-US">
                <a:cs typeface="Calibri"/>
              </a:rPr>
              <a:t> </a:t>
            </a:r>
            <a:r>
              <a:rPr lang="en-US" err="1">
                <a:cs typeface="Calibri"/>
              </a:rPr>
              <a:t>nå</a:t>
            </a:r>
            <a:r>
              <a:rPr lang="en-US">
                <a:cs typeface="Calibri"/>
              </a:rPr>
              <a:t> </a:t>
            </a:r>
            <a:r>
              <a:rPr lang="en-US" err="1">
                <a:cs typeface="Calibri"/>
              </a:rPr>
              <a:t>klimamålene</a:t>
            </a:r>
            <a:r>
              <a:rPr lang="en-US">
                <a:cs typeface="Calibri"/>
              </a:rPr>
              <a:t> OG </a:t>
            </a:r>
            <a:r>
              <a:rPr lang="en-US" err="1">
                <a:cs typeface="Calibri"/>
              </a:rPr>
              <a:t>gi</a:t>
            </a:r>
            <a:r>
              <a:rPr lang="en-US">
                <a:cs typeface="Calibri"/>
              </a:rPr>
              <a:t> folk </a:t>
            </a:r>
            <a:r>
              <a:rPr lang="en-US" err="1">
                <a:cs typeface="Calibri"/>
              </a:rPr>
              <a:t>bedre</a:t>
            </a:r>
            <a:r>
              <a:rPr lang="en-US">
                <a:cs typeface="Calibri"/>
              </a:rPr>
              <a:t> liv </a:t>
            </a:r>
            <a:r>
              <a:rPr lang="en-US" err="1">
                <a:cs typeface="Calibri"/>
              </a:rPr>
              <a:t>i</a:t>
            </a:r>
            <a:r>
              <a:rPr lang="en-US">
                <a:cs typeface="Calibri"/>
              </a:rPr>
              <a:t> </a:t>
            </a:r>
            <a:r>
              <a:rPr lang="en-US" err="1">
                <a:cs typeface="Calibri"/>
              </a:rPr>
              <a:t>hverdagen</a:t>
            </a:r>
            <a:r>
              <a:rPr lang="en-US">
                <a:cs typeface="Calibri"/>
              </a:rPr>
              <a:t>. </a:t>
            </a:r>
          </a:p>
          <a:p>
            <a:endParaRPr lang="en-US">
              <a:cs typeface="Calibri"/>
            </a:endParaRPr>
          </a:p>
          <a:p>
            <a:r>
              <a:rPr lang="nb-NO"/>
              <a:t>vi må sørge for å finansiere helsetjenestene framover, de ansatte kan ikke bare løpe fortere, og lommeboka skal ikke bestemme hvilke helsetjenester du får.</a:t>
            </a:r>
            <a:r>
              <a:rPr lang="nb-NO" b="1"/>
              <a:t> </a:t>
            </a:r>
            <a:endParaRPr lang="en-US"/>
          </a:p>
        </p:txBody>
      </p:sp>
      <p:sp>
        <p:nvSpPr>
          <p:cNvPr id="4" name="Plassholder for lysbildenummer 3"/>
          <p:cNvSpPr>
            <a:spLocks noGrp="1"/>
          </p:cNvSpPr>
          <p:nvPr>
            <p:ph type="sldNum" sz="quarter" idx="5"/>
          </p:nvPr>
        </p:nvSpPr>
        <p:spPr/>
        <p:txBody>
          <a:bodyPr/>
          <a:lstStyle/>
          <a:p>
            <a:fld id="{ABFA6777-0770-B24C-A92B-F9F5A0486F6D}" type="slidenum">
              <a:rPr lang="nb-NO" smtClean="0"/>
              <a:t>32</a:t>
            </a:fld>
            <a:endParaRPr lang="nb-NO"/>
          </a:p>
        </p:txBody>
      </p:sp>
    </p:spTree>
    <p:extLst>
      <p:ext uri="{BB962C8B-B14F-4D97-AF65-F5344CB8AC3E}">
        <p14:creationId xmlns:p14="http://schemas.microsoft.com/office/powerpoint/2010/main" val="1688616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33</a:t>
            </a:fld>
            <a:endParaRPr lang="nb-NO"/>
          </a:p>
        </p:txBody>
      </p:sp>
    </p:spTree>
    <p:extLst>
      <p:ext uri="{BB962C8B-B14F-4D97-AF65-F5344CB8AC3E}">
        <p14:creationId xmlns:p14="http://schemas.microsoft.com/office/powerpoint/2010/main" val="171893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kern="1200" dirty="0">
                <a:solidFill>
                  <a:schemeClr val="tx1"/>
                </a:solidFill>
                <a:effectLst/>
                <a:latin typeface="+mn-lt"/>
                <a:ea typeface="+mn-ea"/>
                <a:cs typeface="+mn-cs"/>
              </a:rPr>
              <a:t>(Dette er en valgfri</a:t>
            </a:r>
            <a:r>
              <a:rPr lang="nb-NO" sz="1200" b="0" i="0" kern="1200" baseline="0" dirty="0">
                <a:solidFill>
                  <a:schemeClr val="tx1"/>
                </a:solidFill>
                <a:effectLst/>
                <a:latin typeface="+mn-lt"/>
                <a:ea typeface="+mn-ea"/>
                <a:cs typeface="+mn-cs"/>
              </a:rPr>
              <a:t> slide om </a:t>
            </a:r>
            <a:r>
              <a:rPr lang="nb-NO" sz="1200" b="0" i="0" kern="1200" dirty="0">
                <a:solidFill>
                  <a:schemeClr val="tx1"/>
                </a:solidFill>
                <a:effectLst/>
                <a:latin typeface="+mn-lt"/>
                <a:ea typeface="+mn-ea"/>
                <a:cs typeface="+mn-cs"/>
              </a:rPr>
              <a:t>begreper</a:t>
            </a:r>
            <a:r>
              <a:rPr lang="nb-NO" sz="1200" b="0" i="0" kern="1200" baseline="0" dirty="0">
                <a:solidFill>
                  <a:schemeClr val="tx1"/>
                </a:solidFill>
                <a:effectLst/>
                <a:latin typeface="+mn-lt"/>
                <a:ea typeface="+mn-ea"/>
                <a:cs typeface="+mn-cs"/>
              </a:rPr>
              <a:t>).</a:t>
            </a:r>
            <a:endParaRPr lang="nb-NO" sz="1200" b="0" i="0" kern="1200" dirty="0">
              <a:solidFill>
                <a:schemeClr val="tx1"/>
              </a:solidFill>
              <a:effectLst/>
              <a:latin typeface="+mn-lt"/>
              <a:ea typeface="+mn-ea"/>
              <a:cs typeface="+mn-cs"/>
            </a:endParaRPr>
          </a:p>
          <a:p>
            <a:pPr rtl="0" fontAlgn="base"/>
            <a:endParaRPr lang="nb-NO" sz="1200" b="0" i="0" kern="1200" dirty="0">
              <a:solidFill>
                <a:schemeClr val="tx1"/>
              </a:solidFill>
              <a:effectLst/>
              <a:latin typeface="+mn-lt"/>
              <a:ea typeface="+mn-ea"/>
              <a:cs typeface="+mn-cs"/>
            </a:endParaRPr>
          </a:p>
          <a:p>
            <a:pPr rtl="0" fontAlgn="base"/>
            <a:r>
              <a:rPr lang="nb-NO" sz="1200" b="0" i="0" kern="1200" dirty="0">
                <a:solidFill>
                  <a:schemeClr val="tx1"/>
                </a:solidFill>
                <a:effectLst/>
                <a:latin typeface="+mn-lt"/>
                <a:ea typeface="+mn-ea"/>
                <a:cs typeface="+mn-cs"/>
              </a:rPr>
              <a:t>Det</a:t>
            </a:r>
            <a:r>
              <a:rPr lang="nb-NO" sz="1200" b="0" i="0" kern="1200" baseline="0" dirty="0">
                <a:solidFill>
                  <a:schemeClr val="tx1"/>
                </a:solidFill>
                <a:effectLst/>
                <a:latin typeface="+mn-lt"/>
                <a:ea typeface="+mn-ea"/>
                <a:cs typeface="+mn-cs"/>
              </a:rPr>
              <a:t> er ingen som vil si at de er mot rettferdighet, og få vil si at ulikhet er bra. Men folk snakker om forskjellige ting når de snakker om likhet og ulikhet. </a:t>
            </a:r>
            <a:endParaRPr lang="nb-NO" sz="1200" b="0" i="0" kern="1200" dirty="0">
              <a:solidFill>
                <a:schemeClr val="tx1"/>
              </a:solidFill>
              <a:effectLst/>
              <a:latin typeface="+mn-lt"/>
              <a:ea typeface="+mn-ea"/>
              <a:cs typeface="+mn-cs"/>
            </a:endParaRPr>
          </a:p>
          <a:p>
            <a:pPr rtl="0" fontAlgn="base"/>
            <a:endParaRPr lang="nb-NO" sz="1200" b="0" i="0" kern="1200" dirty="0">
              <a:solidFill>
                <a:schemeClr val="tx1"/>
              </a:solidFill>
              <a:effectLst/>
              <a:latin typeface="+mn-lt"/>
              <a:ea typeface="+mn-ea"/>
              <a:cs typeface="+mn-cs"/>
            </a:endParaRPr>
          </a:p>
          <a:p>
            <a:pPr rtl="0" fontAlgn="base"/>
            <a:r>
              <a:rPr lang="nb-NO" sz="1200" b="0" i="0" kern="1200" dirty="0">
                <a:solidFill>
                  <a:schemeClr val="tx1"/>
                </a:solidFill>
                <a:effectLst/>
                <a:latin typeface="+mn-lt"/>
                <a:ea typeface="+mn-ea"/>
                <a:cs typeface="+mn-cs"/>
              </a:rPr>
              <a:t>Sjanselikhet vil enkelt sagt</a:t>
            </a:r>
            <a:r>
              <a:rPr lang="nb-NO" sz="1200" b="0" i="0" kern="1200" baseline="0" dirty="0">
                <a:solidFill>
                  <a:schemeClr val="tx1"/>
                </a:solidFill>
                <a:effectLst/>
                <a:latin typeface="+mn-lt"/>
                <a:ea typeface="+mn-ea"/>
                <a:cs typeface="+mn-cs"/>
              </a:rPr>
              <a:t> si «ulike mennesker, like muligheter». Alle skal stille likt på startstreken i livet, uavhengig av bakgrunn, enten det er klasse, etnisitet, kjønn eller andre ting. Det vi snakker om her. er «sosial mobilitet». Alle er egentlig for dette, som illustrert her (SV-slagord og Kristin Clemet)</a:t>
            </a:r>
            <a:endParaRPr lang="nb-NO" sz="1200" b="0" i="0" kern="1200" dirty="0">
              <a:solidFill>
                <a:schemeClr val="tx1"/>
              </a:solidFill>
              <a:effectLst/>
              <a:latin typeface="+mn-lt"/>
              <a:ea typeface="+mn-ea"/>
              <a:cs typeface="+mn-cs"/>
            </a:endParaRPr>
          </a:p>
          <a:p>
            <a:pPr rtl="0" fontAlgn="base"/>
            <a:endParaRPr lang="nb-NO" sz="1200" b="0" i="0" kern="1200" dirty="0">
              <a:solidFill>
                <a:schemeClr val="tx1"/>
              </a:solidFill>
              <a:effectLst/>
              <a:latin typeface="+mn-lt"/>
              <a:ea typeface="+mn-ea"/>
              <a:cs typeface="+mn-cs"/>
            </a:endParaRPr>
          </a:p>
          <a:p>
            <a:pPr rtl="0" fontAlgn="base"/>
            <a:r>
              <a:rPr lang="nb-NO" sz="1200" b="0" i="0" kern="1200" dirty="0">
                <a:solidFill>
                  <a:schemeClr val="tx1"/>
                </a:solidFill>
                <a:effectLst/>
                <a:latin typeface="+mn-lt"/>
                <a:ea typeface="+mn-ea"/>
                <a:cs typeface="+mn-cs"/>
              </a:rPr>
              <a:t>Men sjanselikhet</a:t>
            </a:r>
            <a:r>
              <a:rPr lang="nb-NO" sz="1200" b="0" i="0" kern="1200" baseline="0" dirty="0">
                <a:solidFill>
                  <a:schemeClr val="tx1"/>
                </a:solidFill>
                <a:effectLst/>
                <a:latin typeface="+mn-lt"/>
                <a:ea typeface="+mn-ea"/>
                <a:cs typeface="+mn-cs"/>
              </a:rPr>
              <a:t> er ikke nok, vi trenger også resultatlikhet – mindre forskjell på fattig og rik. Det er tre grunner til det </a:t>
            </a:r>
            <a:r>
              <a:rPr lang="nb-NO" sz="1200" b="0" i="0" kern="1200" dirty="0">
                <a:solidFill>
                  <a:schemeClr val="tx1"/>
                </a:solidFill>
                <a:effectLst/>
                <a:latin typeface="+mn-lt"/>
                <a:ea typeface="+mn-ea"/>
                <a:cs typeface="+mn-cs"/>
              </a:rPr>
              <a:t>(fra økonomen Anthony</a:t>
            </a:r>
            <a:r>
              <a:rPr lang="nb-NO" sz="1200" b="0" i="0" kern="1200" baseline="0" dirty="0">
                <a:solidFill>
                  <a:schemeClr val="tx1"/>
                </a:solidFill>
                <a:effectLst/>
                <a:latin typeface="+mn-lt"/>
                <a:ea typeface="+mn-ea"/>
                <a:cs typeface="+mn-cs"/>
              </a:rPr>
              <a:t> Atkinson)</a:t>
            </a:r>
            <a:r>
              <a:rPr lang="nb-NO" sz="1200" b="0" i="0" kern="1200" dirty="0">
                <a:solidFill>
                  <a:schemeClr val="tx1"/>
                </a:solidFill>
                <a:effectLst/>
                <a:latin typeface="+mn-lt"/>
                <a:ea typeface="+mn-ea"/>
                <a:cs typeface="+mn-cs"/>
              </a:rPr>
              <a:t>:  </a:t>
            </a:r>
          </a:p>
          <a:p>
            <a:pPr rtl="0" fontAlgn="base"/>
            <a:endParaRPr lang="nb-NO" sz="1200" b="0" i="0" kern="1200" dirty="0">
              <a:solidFill>
                <a:schemeClr val="tx1"/>
              </a:solidFill>
              <a:effectLst/>
              <a:latin typeface="+mn-lt"/>
              <a:ea typeface="+mn-ea"/>
              <a:cs typeface="+mn-cs"/>
            </a:endParaRPr>
          </a:p>
          <a:p>
            <a:pPr marL="228600" indent="-228600" rtl="0" fontAlgn="base">
              <a:buAutoNum type="arabicParenR"/>
            </a:pPr>
            <a:r>
              <a:rPr lang="nb-NO" sz="1200" b="0" i="0" kern="1200" dirty="0">
                <a:solidFill>
                  <a:schemeClr val="tx1"/>
                </a:solidFill>
                <a:effectLst/>
                <a:latin typeface="+mn-lt"/>
                <a:ea typeface="+mn-ea"/>
                <a:cs typeface="+mn-cs"/>
              </a:rPr>
              <a:t>Noen har uflaks, snubler og havner i uføret, selv om de både prøver hardt og er flinke. Vi ønsker</a:t>
            </a:r>
            <a:r>
              <a:rPr lang="nb-NO" sz="1200" b="0" i="0" kern="1200" baseline="0" dirty="0">
                <a:solidFill>
                  <a:schemeClr val="tx1"/>
                </a:solidFill>
                <a:effectLst/>
                <a:latin typeface="+mn-lt"/>
                <a:ea typeface="+mn-ea"/>
                <a:cs typeface="+mn-cs"/>
              </a:rPr>
              <a:t> å hjelpe dem som </a:t>
            </a:r>
            <a:r>
              <a:rPr lang="nb-NO" sz="1200" b="0" i="0" kern="1200" dirty="0">
                <a:solidFill>
                  <a:schemeClr val="tx1"/>
                </a:solidFill>
                <a:effectLst/>
                <a:latin typeface="+mn-lt"/>
                <a:ea typeface="+mn-ea"/>
                <a:cs typeface="+mn-cs"/>
              </a:rPr>
              <a:t>havner nederst på den økonomiske rangstigen – uavhengig av årsakene til at man har havnet der. Vi kan uansett ikke ignorere resultatet for disse menneskene. </a:t>
            </a:r>
          </a:p>
          <a:p>
            <a:pPr marL="228600" indent="-228600" rtl="0" fontAlgn="base">
              <a:buAutoNum type="arabicParenR"/>
            </a:pPr>
            <a:endParaRPr lang="nb-NO"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2) Selv om alle skulle stille likt på startstreken, har det noe å si hva premien er for å vinne. </a:t>
            </a:r>
            <a:r>
              <a:rPr lang="nb-NO" dirty="0"/>
              <a:t>Samfunnet kan f.eks. velge å ha stor eller liten forskjell i lønn mellom advokat og butikkmedarbeider.</a:t>
            </a:r>
            <a:r>
              <a:rPr lang="nb-NO" sz="1200" b="0" i="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rtl="0" fontAlgn="base"/>
            <a:r>
              <a:rPr lang="nb-NO" sz="1200" b="0" i="0" kern="1200" dirty="0">
                <a:solidFill>
                  <a:schemeClr val="tx1"/>
                </a:solidFill>
                <a:effectLst/>
                <a:latin typeface="+mn-lt"/>
                <a:ea typeface="+mn-ea"/>
                <a:cs typeface="+mn-cs"/>
              </a:rPr>
              <a:t>3) Sist men</a:t>
            </a:r>
            <a:r>
              <a:rPr lang="nb-NO" sz="1200" b="0" i="0" kern="1200" baseline="0" dirty="0">
                <a:solidFill>
                  <a:schemeClr val="tx1"/>
                </a:solidFill>
                <a:effectLst/>
                <a:latin typeface="+mn-lt"/>
                <a:ea typeface="+mn-ea"/>
                <a:cs typeface="+mn-cs"/>
              </a:rPr>
              <a:t> ikke minst er r</a:t>
            </a:r>
            <a:r>
              <a:rPr lang="nb-NO" sz="1200" b="0" i="0" kern="1200" dirty="0">
                <a:solidFill>
                  <a:schemeClr val="tx1"/>
                </a:solidFill>
                <a:effectLst/>
                <a:latin typeface="+mn-lt"/>
                <a:ea typeface="+mn-ea"/>
                <a:cs typeface="+mn-cs"/>
              </a:rPr>
              <a:t>esultatlikheten i praksis</a:t>
            </a:r>
            <a:r>
              <a:rPr lang="nb-NO" sz="1200" b="0" i="0" kern="1200" baseline="0" dirty="0">
                <a:solidFill>
                  <a:schemeClr val="tx1"/>
                </a:solidFill>
                <a:effectLst/>
                <a:latin typeface="+mn-lt"/>
                <a:ea typeface="+mn-ea"/>
                <a:cs typeface="+mn-cs"/>
              </a:rPr>
              <a:t> helt avgjørende </a:t>
            </a:r>
            <a:r>
              <a:rPr lang="nb-NO" sz="1200" b="0" i="0" kern="1200" dirty="0">
                <a:solidFill>
                  <a:schemeClr val="tx1"/>
                </a:solidFill>
                <a:effectLst/>
                <a:latin typeface="+mn-lt"/>
                <a:ea typeface="+mn-ea"/>
                <a:cs typeface="+mn-cs"/>
              </a:rPr>
              <a:t>for hvor like folks muligheter er – hvis det er store økonomiske ulikheter som reproduseres gjennom klasse, arv og miljø, er det vanskeligere å oppnå sjanselikhet. </a:t>
            </a:r>
          </a:p>
          <a:p>
            <a:pPr rtl="0" fontAlgn="base"/>
            <a:endParaRPr lang="nb-NO" sz="1200" b="0" i="0" kern="1200" dirty="0">
              <a:solidFill>
                <a:schemeClr val="tx1"/>
              </a:solidFill>
              <a:effectLst/>
              <a:latin typeface="+mn-lt"/>
              <a:ea typeface="+mn-ea"/>
              <a:cs typeface="+mn-cs"/>
            </a:endParaRPr>
          </a:p>
          <a:p>
            <a:pPr rtl="0" fontAlgn="base"/>
            <a:r>
              <a:rPr lang="nb-NO" sz="1200" b="0" i="0" kern="1200" dirty="0">
                <a:solidFill>
                  <a:schemeClr val="tx1"/>
                </a:solidFill>
                <a:effectLst/>
                <a:latin typeface="+mn-lt"/>
                <a:ea typeface="+mn-ea"/>
                <a:cs typeface="+mn-cs"/>
              </a:rPr>
              <a:t>Oppsummert: Alle er</a:t>
            </a:r>
            <a:r>
              <a:rPr lang="nb-NO" sz="1200" b="0" i="0" kern="1200" baseline="0" dirty="0">
                <a:solidFill>
                  <a:schemeClr val="tx1"/>
                </a:solidFill>
                <a:effectLst/>
                <a:latin typeface="+mn-lt"/>
                <a:ea typeface="+mn-ea"/>
                <a:cs typeface="+mn-cs"/>
              </a:rPr>
              <a:t> for sjanselikhet. SV jobber også for betydelig mer resultatlikhet – en fordelingspolitikk som gjør at forskjellen på fattig og rik er betydelig mindre, uavhengig av hvem de fattige og rike måtte være.</a:t>
            </a:r>
          </a:p>
          <a:p>
            <a:pPr rtl="0" fontAlgn="base"/>
            <a:endParaRPr lang="nb-NO" sz="1200" b="0" i="0" kern="1200" baseline="0" dirty="0">
              <a:solidFill>
                <a:schemeClr val="tx1"/>
              </a:solidFill>
              <a:effectLst/>
              <a:latin typeface="+mn-lt"/>
              <a:ea typeface="+mn-ea"/>
              <a:cs typeface="+mn-cs"/>
            </a:endParaRPr>
          </a:p>
          <a:p>
            <a:pPr rtl="0" fontAlgn="base"/>
            <a:endParaRPr lang="nb-NO" dirty="0"/>
          </a:p>
        </p:txBody>
      </p:sp>
      <p:sp>
        <p:nvSpPr>
          <p:cNvPr id="4" name="Plassholder for lysbildenummer 3"/>
          <p:cNvSpPr>
            <a:spLocks noGrp="1"/>
          </p:cNvSpPr>
          <p:nvPr>
            <p:ph type="sldNum" sz="quarter" idx="10"/>
          </p:nvPr>
        </p:nvSpPr>
        <p:spPr/>
        <p:txBody>
          <a:bodyPr/>
          <a:lstStyle/>
          <a:p>
            <a:fld id="{ABFA6777-0770-B24C-A92B-F9F5A0486F6D}" type="slidenum">
              <a:rPr lang="nb-NO" smtClean="0"/>
              <a:t>5</a:t>
            </a:fld>
            <a:endParaRPr lang="nb-NO"/>
          </a:p>
        </p:txBody>
      </p:sp>
    </p:spTree>
    <p:extLst>
      <p:ext uri="{BB962C8B-B14F-4D97-AF65-F5344CB8AC3E}">
        <p14:creationId xmlns:p14="http://schemas.microsoft.com/office/powerpoint/2010/main" val="2551724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Høyresidas</a:t>
            </a:r>
            <a:r>
              <a:rPr lang="en-US">
                <a:cs typeface="Calibri"/>
              </a:rPr>
              <a:t> trickle-down effect</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34</a:t>
            </a:fld>
            <a:endParaRPr lang="nb-NO"/>
          </a:p>
        </p:txBody>
      </p:sp>
    </p:spTree>
    <p:extLst>
      <p:ext uri="{BB962C8B-B14F-4D97-AF65-F5344CB8AC3E}">
        <p14:creationId xmlns:p14="http://schemas.microsoft.com/office/powerpoint/2010/main" val="514055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35</a:t>
            </a:fld>
            <a:endParaRPr lang="nb-NO"/>
          </a:p>
        </p:txBody>
      </p:sp>
    </p:spTree>
    <p:extLst>
      <p:ext uri="{BB962C8B-B14F-4D97-AF65-F5344CB8AC3E}">
        <p14:creationId xmlns:p14="http://schemas.microsoft.com/office/powerpoint/2010/main" val="2840828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36</a:t>
            </a:fld>
            <a:endParaRPr lang="nb-NO"/>
          </a:p>
        </p:txBody>
      </p:sp>
    </p:spTree>
    <p:extLst>
      <p:ext uri="{BB962C8B-B14F-4D97-AF65-F5344CB8AC3E}">
        <p14:creationId xmlns:p14="http://schemas.microsoft.com/office/powerpoint/2010/main" val="1390287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Det er </a:t>
            </a:r>
            <a:r>
              <a:rPr lang="en-US" err="1">
                <a:cs typeface="Calibri"/>
              </a:rPr>
              <a:t>barnefamiliene</a:t>
            </a:r>
            <a:r>
              <a:rPr lang="en-US">
                <a:cs typeface="Calibri"/>
              </a:rPr>
              <a:t> </a:t>
            </a:r>
            <a:r>
              <a:rPr lang="en-US" err="1">
                <a:cs typeface="Calibri"/>
              </a:rPr>
              <a:t>som</a:t>
            </a:r>
            <a:r>
              <a:rPr lang="en-US">
                <a:cs typeface="Calibri"/>
              </a:rPr>
              <a:t> </a:t>
            </a:r>
            <a:r>
              <a:rPr lang="en-US" err="1">
                <a:cs typeface="Calibri"/>
              </a:rPr>
              <a:t>merker</a:t>
            </a:r>
            <a:r>
              <a:rPr lang="en-US">
                <a:cs typeface="Calibri"/>
              </a:rPr>
              <a:t> </a:t>
            </a:r>
            <a:r>
              <a:rPr lang="en-US" err="1">
                <a:cs typeface="Calibri"/>
              </a:rPr>
              <a:t>renteøkningene</a:t>
            </a:r>
            <a:r>
              <a:rPr lang="en-US">
                <a:cs typeface="Calibri"/>
              </a:rPr>
              <a:t> </a:t>
            </a:r>
            <a:r>
              <a:rPr lang="en-US" err="1">
                <a:cs typeface="Calibri"/>
              </a:rPr>
              <a:t>aller</a:t>
            </a:r>
            <a:r>
              <a:rPr lang="en-US">
                <a:cs typeface="Calibri"/>
              </a:rPr>
              <a:t> </a:t>
            </a:r>
            <a:r>
              <a:rPr lang="en-US" err="1">
                <a:cs typeface="Calibri"/>
              </a:rPr>
              <a:t>mest</a:t>
            </a:r>
            <a:r>
              <a:rPr lang="en-US">
                <a:cs typeface="Calibri"/>
              </a:rPr>
              <a:t> (SSB 2023). </a:t>
            </a:r>
            <a:r>
              <a:rPr lang="en-US" err="1">
                <a:cs typeface="Calibri"/>
              </a:rPr>
              <a:t>Derfor</a:t>
            </a:r>
            <a:r>
              <a:rPr lang="en-US">
                <a:cs typeface="Calibri"/>
              </a:rPr>
              <a:t> er det </a:t>
            </a:r>
            <a:r>
              <a:rPr lang="en-US" err="1">
                <a:cs typeface="Calibri"/>
              </a:rPr>
              <a:t>utrolig</a:t>
            </a:r>
            <a:r>
              <a:rPr lang="en-US">
                <a:cs typeface="Calibri"/>
              </a:rPr>
              <a:t> </a:t>
            </a:r>
            <a:r>
              <a:rPr lang="en-US" err="1">
                <a:cs typeface="Calibri"/>
              </a:rPr>
              <a:t>viktig</a:t>
            </a:r>
            <a:r>
              <a:rPr lang="en-US">
                <a:cs typeface="Calibri"/>
              </a:rPr>
              <a:t> å </a:t>
            </a:r>
            <a:r>
              <a:rPr lang="en-US" err="1">
                <a:cs typeface="Calibri"/>
              </a:rPr>
              <a:t>prioritere</a:t>
            </a:r>
            <a:r>
              <a:rPr lang="en-US">
                <a:cs typeface="Calibri"/>
              </a:rPr>
              <a:t> </a:t>
            </a:r>
            <a:r>
              <a:rPr lang="en-US" err="1">
                <a:cs typeface="Calibri"/>
              </a:rPr>
              <a:t>målrettede</a:t>
            </a:r>
            <a:r>
              <a:rPr lang="en-US">
                <a:cs typeface="Calibri"/>
              </a:rPr>
              <a:t> </a:t>
            </a:r>
            <a:r>
              <a:rPr lang="en-US" err="1">
                <a:cs typeface="Calibri"/>
              </a:rPr>
              <a:t>tiltak</a:t>
            </a:r>
            <a:r>
              <a:rPr lang="en-US">
                <a:cs typeface="Calibri"/>
              </a:rPr>
              <a:t> </a:t>
            </a:r>
            <a:r>
              <a:rPr lang="en-US" err="1">
                <a:cs typeface="Calibri"/>
              </a:rPr>
              <a:t>til</a:t>
            </a:r>
            <a:r>
              <a:rPr lang="en-US">
                <a:cs typeface="Calibri"/>
              </a:rPr>
              <a:t> </a:t>
            </a:r>
            <a:r>
              <a:rPr lang="en-US" err="1">
                <a:cs typeface="Calibri"/>
              </a:rPr>
              <a:t>barnefamilier</a:t>
            </a:r>
            <a:r>
              <a:rPr lang="en-US">
                <a:cs typeface="Calibri"/>
              </a:rPr>
              <a:t>. </a:t>
            </a:r>
          </a:p>
          <a:p>
            <a:endParaRPr lang="en-US">
              <a:cs typeface="Calibri"/>
            </a:endParaRPr>
          </a:p>
          <a:p>
            <a:r>
              <a:rPr lang="en-US">
                <a:cs typeface="Calibri"/>
              </a:rPr>
              <a:t>De </a:t>
            </a:r>
            <a:r>
              <a:rPr lang="en-US" err="1">
                <a:cs typeface="Calibri"/>
              </a:rPr>
              <a:t>aller</a:t>
            </a:r>
            <a:r>
              <a:rPr lang="en-US">
                <a:cs typeface="Calibri"/>
              </a:rPr>
              <a:t> </a:t>
            </a:r>
            <a:r>
              <a:rPr lang="en-US" err="1">
                <a:cs typeface="Calibri"/>
              </a:rPr>
              <a:t>dyreste</a:t>
            </a:r>
            <a:r>
              <a:rPr lang="en-US">
                <a:cs typeface="Calibri"/>
              </a:rPr>
              <a:t> </a:t>
            </a:r>
            <a:r>
              <a:rPr lang="en-US" err="1">
                <a:cs typeface="Calibri"/>
              </a:rPr>
              <a:t>barna</a:t>
            </a:r>
            <a:r>
              <a:rPr lang="en-US">
                <a:cs typeface="Calibri"/>
              </a:rPr>
              <a:t> er SFO-</a:t>
            </a:r>
            <a:r>
              <a:rPr lang="en-US" err="1">
                <a:cs typeface="Calibri"/>
              </a:rPr>
              <a:t>barna</a:t>
            </a:r>
            <a:r>
              <a:rPr lang="en-US">
                <a:cs typeface="Calibri"/>
              </a:rPr>
              <a:t> I </a:t>
            </a:r>
            <a:r>
              <a:rPr lang="en-US" err="1">
                <a:cs typeface="Calibri"/>
              </a:rPr>
              <a:t>følge</a:t>
            </a:r>
            <a:r>
              <a:rPr lang="en-US">
                <a:cs typeface="Calibri"/>
              </a:rPr>
              <a:t> SIFO. </a:t>
            </a:r>
            <a:r>
              <a:rPr lang="en-US" err="1">
                <a:cs typeface="Calibri"/>
              </a:rPr>
              <a:t>Derfor</a:t>
            </a:r>
            <a:r>
              <a:rPr lang="en-US">
                <a:cs typeface="Calibri"/>
              </a:rPr>
              <a:t> </a:t>
            </a:r>
            <a:r>
              <a:rPr lang="en-US" err="1">
                <a:cs typeface="Calibri"/>
              </a:rPr>
              <a:t>har</a:t>
            </a:r>
            <a:r>
              <a:rPr lang="en-US">
                <a:cs typeface="Calibri"/>
              </a:rPr>
              <a:t> SV </a:t>
            </a:r>
            <a:r>
              <a:rPr lang="en-US" err="1">
                <a:cs typeface="Calibri"/>
              </a:rPr>
              <a:t>prioritert</a:t>
            </a:r>
            <a:r>
              <a:rPr lang="en-US">
                <a:cs typeface="Calibri"/>
              </a:rPr>
              <a:t> gratis SFO </a:t>
            </a:r>
            <a:r>
              <a:rPr lang="en-US" err="1">
                <a:cs typeface="Calibri"/>
              </a:rPr>
              <a:t>så</a:t>
            </a:r>
            <a:r>
              <a:rPr lang="en-US">
                <a:cs typeface="Calibri"/>
              </a:rPr>
              <a:t> alle barn </a:t>
            </a:r>
            <a:r>
              <a:rPr lang="en-US" err="1">
                <a:cs typeface="Calibri"/>
              </a:rPr>
              <a:t>skal</a:t>
            </a:r>
            <a:r>
              <a:rPr lang="en-US">
                <a:cs typeface="Calibri"/>
              </a:rPr>
              <a:t> </a:t>
            </a:r>
            <a:r>
              <a:rPr lang="en-US" err="1">
                <a:cs typeface="Calibri"/>
              </a:rPr>
              <a:t>få</a:t>
            </a:r>
            <a:r>
              <a:rPr lang="en-US">
                <a:cs typeface="Calibri"/>
              </a:rPr>
              <a:t> </a:t>
            </a:r>
            <a:r>
              <a:rPr lang="en-US" err="1">
                <a:cs typeface="Calibri"/>
              </a:rPr>
              <a:t>lov</a:t>
            </a:r>
            <a:r>
              <a:rPr lang="en-US">
                <a:cs typeface="Calibri"/>
              </a:rPr>
              <a:t> </a:t>
            </a:r>
            <a:r>
              <a:rPr lang="en-US" err="1">
                <a:cs typeface="Calibri"/>
              </a:rPr>
              <a:t>til</a:t>
            </a:r>
            <a:r>
              <a:rPr lang="en-US">
                <a:cs typeface="Calibri"/>
              </a:rPr>
              <a:t> å </a:t>
            </a:r>
            <a:r>
              <a:rPr lang="en-US" err="1">
                <a:cs typeface="Calibri"/>
              </a:rPr>
              <a:t>være</a:t>
            </a:r>
            <a:r>
              <a:rPr lang="en-US">
                <a:cs typeface="Calibri"/>
              </a:rPr>
              <a:t> med </a:t>
            </a:r>
            <a:r>
              <a:rPr lang="en-US" err="1">
                <a:cs typeface="Calibri"/>
              </a:rPr>
              <a:t>på</a:t>
            </a:r>
            <a:r>
              <a:rPr lang="en-US">
                <a:cs typeface="Calibri"/>
              </a:rPr>
              <a:t> </a:t>
            </a:r>
            <a:r>
              <a:rPr lang="en-US" err="1">
                <a:cs typeface="Calibri"/>
              </a:rPr>
              <a:t>leken</a:t>
            </a:r>
            <a:r>
              <a:rPr lang="en-US">
                <a:cs typeface="Calibri"/>
              </a:rPr>
              <a:t>.</a:t>
            </a:r>
            <a:endParaRPr lang="nb-NO">
              <a:cs typeface="Calibri"/>
            </a:endParaRPr>
          </a:p>
          <a:p>
            <a:r>
              <a:rPr lang="en-US">
                <a:cs typeface="Calibri"/>
              </a:rPr>
              <a:t>Men </a:t>
            </a:r>
            <a:r>
              <a:rPr lang="en-US" err="1">
                <a:cs typeface="Calibri"/>
              </a:rPr>
              <a:t>Høyre</a:t>
            </a:r>
            <a:r>
              <a:rPr lang="en-US">
                <a:cs typeface="Calibri"/>
              </a:rPr>
              <a:t> </a:t>
            </a:r>
            <a:r>
              <a:rPr lang="en-US" err="1">
                <a:cs typeface="Calibri"/>
              </a:rPr>
              <a:t>vil</a:t>
            </a:r>
            <a:r>
              <a:rPr lang="en-US">
                <a:cs typeface="Calibri"/>
              </a:rPr>
              <a:t> </a:t>
            </a:r>
            <a:r>
              <a:rPr lang="en-US" err="1">
                <a:cs typeface="Calibri"/>
              </a:rPr>
              <a:t>halvere</a:t>
            </a:r>
            <a:r>
              <a:rPr lang="en-US">
                <a:cs typeface="Calibri"/>
              </a:rPr>
              <a:t> </a:t>
            </a:r>
            <a:r>
              <a:rPr lang="en-US" err="1">
                <a:cs typeface="Calibri"/>
              </a:rPr>
              <a:t>denne</a:t>
            </a:r>
            <a:r>
              <a:rPr lang="en-US">
                <a:cs typeface="Calibri"/>
              </a:rPr>
              <a:t> </a:t>
            </a:r>
            <a:r>
              <a:rPr lang="en-US" err="1">
                <a:cs typeface="Calibri"/>
              </a:rPr>
              <a:t>ordningen</a:t>
            </a:r>
            <a:r>
              <a:rPr lang="en-US">
                <a:cs typeface="Calibri"/>
              </a:rPr>
              <a:t>, </a:t>
            </a:r>
            <a:r>
              <a:rPr lang="en-US" err="1">
                <a:cs typeface="Calibri"/>
              </a:rPr>
              <a:t>noe</a:t>
            </a:r>
            <a:r>
              <a:rPr lang="en-US">
                <a:cs typeface="Calibri"/>
              </a:rPr>
              <a:t> </a:t>
            </a:r>
            <a:r>
              <a:rPr lang="en-US" err="1">
                <a:cs typeface="Calibri"/>
              </a:rPr>
              <a:t>som</a:t>
            </a:r>
            <a:r>
              <a:rPr lang="en-US">
                <a:cs typeface="Calibri"/>
              </a:rPr>
              <a:t> er </a:t>
            </a:r>
            <a:r>
              <a:rPr lang="en-US" err="1">
                <a:cs typeface="Calibri"/>
              </a:rPr>
              <a:t>helt</a:t>
            </a:r>
            <a:r>
              <a:rPr lang="en-US">
                <a:cs typeface="Calibri"/>
              </a:rPr>
              <a:t> </a:t>
            </a:r>
            <a:r>
              <a:rPr lang="en-US" err="1">
                <a:cs typeface="Calibri"/>
              </a:rPr>
              <a:t>uforståelig</a:t>
            </a:r>
            <a:r>
              <a:rPr lang="en-US">
                <a:cs typeface="Calibri"/>
              </a:rPr>
              <a:t>. </a:t>
            </a:r>
          </a:p>
          <a:p>
            <a:endParaRPr lang="en-US">
              <a:cs typeface="Calibri"/>
            </a:endParaRPr>
          </a:p>
          <a:p>
            <a:r>
              <a:rPr lang="en-US">
                <a:cs typeface="Calibri"/>
              </a:rPr>
              <a:t>Det </a:t>
            </a:r>
            <a:r>
              <a:rPr lang="en-US" err="1">
                <a:cs typeface="Calibri"/>
              </a:rPr>
              <a:t>betyr</a:t>
            </a:r>
            <a:r>
              <a:rPr lang="en-US">
                <a:cs typeface="Calibri"/>
              </a:rPr>
              <a:t> at </a:t>
            </a:r>
            <a:r>
              <a:rPr lang="en-US" err="1">
                <a:cs typeface="Calibri"/>
              </a:rPr>
              <a:t>en</a:t>
            </a:r>
            <a:r>
              <a:rPr lang="en-US">
                <a:cs typeface="Calibri"/>
              </a:rPr>
              <a:t> </a:t>
            </a:r>
            <a:r>
              <a:rPr lang="en-US" err="1">
                <a:cs typeface="Calibri"/>
              </a:rPr>
              <a:t>familie</a:t>
            </a:r>
            <a:r>
              <a:rPr lang="en-US">
                <a:cs typeface="Calibri"/>
              </a:rPr>
              <a:t> med to barn </a:t>
            </a:r>
            <a:r>
              <a:rPr lang="en-US" err="1">
                <a:cs typeface="Calibri"/>
              </a:rPr>
              <a:t>i</a:t>
            </a:r>
            <a:r>
              <a:rPr lang="en-US">
                <a:cs typeface="Calibri"/>
              </a:rPr>
              <a:t> SFO </a:t>
            </a:r>
            <a:r>
              <a:rPr lang="en-US" err="1">
                <a:cs typeface="Calibri"/>
              </a:rPr>
              <a:t>kan</a:t>
            </a:r>
            <a:r>
              <a:rPr lang="en-US">
                <a:cs typeface="Calibri"/>
              </a:rPr>
              <a:t> </a:t>
            </a:r>
            <a:r>
              <a:rPr lang="en-US" err="1">
                <a:cs typeface="Calibri"/>
              </a:rPr>
              <a:t>få</a:t>
            </a:r>
            <a:r>
              <a:rPr lang="en-US">
                <a:cs typeface="Calibri"/>
              </a:rPr>
              <a:t> 50 000 kroner </a:t>
            </a:r>
            <a:r>
              <a:rPr lang="en-US" err="1">
                <a:cs typeface="Calibri"/>
              </a:rPr>
              <a:t>mer</a:t>
            </a:r>
            <a:r>
              <a:rPr lang="en-US">
                <a:cs typeface="Calibri"/>
              </a:rPr>
              <a:t> å </a:t>
            </a:r>
            <a:r>
              <a:rPr lang="en-US" err="1">
                <a:cs typeface="Calibri"/>
              </a:rPr>
              <a:t>rutte</a:t>
            </a:r>
            <a:r>
              <a:rPr lang="en-US">
                <a:cs typeface="Calibri"/>
              </a:rPr>
              <a:t> med</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37</a:t>
            </a:fld>
            <a:endParaRPr lang="nb-NO"/>
          </a:p>
        </p:txBody>
      </p:sp>
    </p:spTree>
    <p:extLst>
      <p:ext uri="{BB962C8B-B14F-4D97-AF65-F5344CB8AC3E}">
        <p14:creationId xmlns:p14="http://schemas.microsoft.com/office/powerpoint/2010/main" val="3335724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Mer om </a:t>
            </a:r>
            <a:r>
              <a:rPr lang="en-US" err="1">
                <a:cs typeface="Calibri"/>
              </a:rPr>
              <a:t>boligpolitikk</a:t>
            </a:r>
            <a:r>
              <a:rPr lang="en-US">
                <a:cs typeface="Calibri"/>
              </a:rPr>
              <a:t>?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38</a:t>
            </a:fld>
            <a:endParaRPr lang="nb-NO"/>
          </a:p>
        </p:txBody>
      </p:sp>
    </p:spTree>
    <p:extLst>
      <p:ext uri="{BB962C8B-B14F-4D97-AF65-F5344CB8AC3E}">
        <p14:creationId xmlns:p14="http://schemas.microsoft.com/office/powerpoint/2010/main" val="1313714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39</a:t>
            </a:fld>
            <a:endParaRPr lang="nb-NO"/>
          </a:p>
        </p:txBody>
      </p:sp>
    </p:spTree>
    <p:extLst>
      <p:ext uri="{BB962C8B-B14F-4D97-AF65-F5344CB8AC3E}">
        <p14:creationId xmlns:p14="http://schemas.microsoft.com/office/powerpoint/2010/main" val="569740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909" rtl="0" eaLnBrk="1" fontAlgn="auto" latinLnBrk="0" hangingPunct="1">
              <a:lnSpc>
                <a:spcPct val="100000"/>
              </a:lnSpc>
              <a:spcBef>
                <a:spcPts val="0"/>
              </a:spcBef>
              <a:spcAft>
                <a:spcPts val="0"/>
              </a:spcAft>
              <a:buClrTx/>
              <a:buSzTx/>
              <a:buFontTx/>
              <a:buNone/>
              <a:tabLst/>
              <a:defRPr/>
            </a:pPr>
            <a:r>
              <a:rPr lang="nb-NO" sz="1200" kern="1200" baseline="0" dirty="0">
                <a:solidFill>
                  <a:schemeClr val="tx1"/>
                </a:solidFill>
                <a:effectLst/>
                <a:latin typeface="+mn-lt"/>
                <a:ea typeface="+mn-ea"/>
                <a:cs typeface="+mn-cs"/>
              </a:rPr>
              <a:t>Dagens boligmarked bidrar til å øke forskjellene, både mellom de som tjener mye og lite, og de som har arv fra foreldrene sine og de som ikke har det. </a:t>
            </a:r>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Boligprisene har steget kraftig, samtidig som flere og flere boliger kjøpes av andre enn de som skal bo der. Bolig har blitt noe mange spekulerer i. Prisene fører til store boliglån. Da blir man sårbar når renta går opp, eller hvis man mister jobben. Mange sliter med å få kjøpt seg et hjem. Det er et problem både for enkeltmennesker,</a:t>
            </a:r>
            <a:r>
              <a:rPr lang="nb-NO" sz="1200" kern="1200" baseline="0" dirty="0">
                <a:solidFill>
                  <a:schemeClr val="tx1"/>
                </a:solidFill>
                <a:effectLst/>
                <a:latin typeface="+mn-lt"/>
                <a:ea typeface="+mn-ea"/>
                <a:cs typeface="+mn-cs"/>
              </a:rPr>
              <a:t> og for økonomien, som blir mer utsatt for gjeldskrise og finanskrise.</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Samtidig bygges det ikke nok boliger, og utbyggingen er i hovedsak overlatt til markedet i stedet for at fellesskapet tar tak for å sikre nok, og gode, hjem til alle. Dersom færre får mulighet til å eie sin egen bolig, vil det føre til enda større forskjeller.</a:t>
            </a:r>
          </a:p>
          <a:p>
            <a:endParaRPr lang="nb-NO" sz="1200" kern="1200" dirty="0">
              <a:solidFill>
                <a:schemeClr val="tx1"/>
              </a:solidFill>
              <a:effectLst/>
              <a:latin typeface="+mn-lt"/>
              <a:ea typeface="+mn-ea"/>
              <a:cs typeface="+mn-cs"/>
            </a:endParaRPr>
          </a:p>
          <a:p>
            <a:pPr marL="0" marR="0" lvl="0" indent="0" algn="l" defTabSz="913909" rtl="0" eaLnBrk="1" fontAlgn="auto" latinLnBrk="0" hangingPunct="1">
              <a:lnSpc>
                <a:spcPct val="100000"/>
              </a:lnSpc>
              <a:spcBef>
                <a:spcPts val="0"/>
              </a:spcBef>
              <a:spcAft>
                <a:spcPts val="0"/>
              </a:spcAft>
              <a:buClrTx/>
              <a:buSzTx/>
              <a:buFontTx/>
              <a:buNone/>
              <a:tabLst/>
              <a:defRPr/>
            </a:pPr>
            <a:r>
              <a:rPr lang="nb-NO" sz="1200" b="0" kern="1200" dirty="0">
                <a:solidFill>
                  <a:schemeClr val="tx1"/>
                </a:solidFill>
                <a:effectLst/>
                <a:latin typeface="+mn-lt"/>
                <a:ea typeface="+mn-ea"/>
                <a:cs typeface="+mn-cs"/>
              </a:rPr>
              <a:t>SV</a:t>
            </a:r>
            <a:r>
              <a:rPr lang="nb-NO" sz="1200" b="0" kern="1200" baseline="0" dirty="0">
                <a:solidFill>
                  <a:schemeClr val="tx1"/>
                </a:solidFill>
                <a:effectLst/>
                <a:latin typeface="+mn-lt"/>
                <a:ea typeface="+mn-ea"/>
                <a:cs typeface="+mn-cs"/>
              </a:rPr>
              <a:t> vil h</a:t>
            </a:r>
            <a:r>
              <a:rPr lang="nb-NO" sz="1200" b="0" kern="1200" dirty="0">
                <a:solidFill>
                  <a:schemeClr val="tx1"/>
                </a:solidFill>
                <a:effectLst/>
                <a:latin typeface="+mn-lt"/>
                <a:ea typeface="+mn-ea"/>
                <a:cs typeface="+mn-cs"/>
              </a:rPr>
              <a:t>a en sterk sosial boligpolitikk og tiltak som kan stoppe boligspekulasjon. </a:t>
            </a:r>
            <a:r>
              <a:rPr lang="nb-NO" sz="1200" kern="1200" dirty="0">
                <a:solidFill>
                  <a:schemeClr val="tx1"/>
                </a:solidFill>
                <a:effectLst/>
                <a:latin typeface="+mn-lt"/>
                <a:ea typeface="+mn-ea"/>
                <a:cs typeface="+mn-cs"/>
              </a:rPr>
              <a:t>Bolig skal være noe man bor i, ikke noe man spekulerer i. </a:t>
            </a:r>
          </a:p>
          <a:p>
            <a:pPr marL="0" marR="0" lvl="0" indent="0" algn="l" defTabSz="913909"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171450" marR="0" lvl="0" indent="-171450" algn="l" defTabSz="913909" rtl="0" eaLnBrk="1" fontAlgn="auto" latinLnBrk="0" hangingPunct="1">
              <a:lnSpc>
                <a:spcPct val="100000"/>
              </a:lnSpc>
              <a:spcBef>
                <a:spcPts val="0"/>
              </a:spcBef>
              <a:spcAft>
                <a:spcPts val="0"/>
              </a:spcAft>
              <a:buClrTx/>
              <a:buSzTx/>
              <a:buFont typeface="Arial"/>
              <a:buChar char="•"/>
              <a:tabLst/>
              <a:defRPr/>
            </a:pPr>
            <a:r>
              <a:rPr lang="nb-NO" sz="1200" kern="1200" dirty="0">
                <a:solidFill>
                  <a:schemeClr val="tx1"/>
                </a:solidFill>
                <a:effectLst/>
                <a:latin typeface="+mn-lt"/>
                <a:ea typeface="+mn-ea"/>
                <a:cs typeface="+mn-cs"/>
              </a:rPr>
              <a:t>Det offentlige må ta ansvar for at det bygges flere boliger. </a:t>
            </a:r>
          </a:p>
          <a:p>
            <a:pPr marL="171450" marR="0" lvl="0" indent="-171450" algn="l" defTabSz="913909" rtl="0" eaLnBrk="1" fontAlgn="auto" latinLnBrk="0" hangingPunct="1">
              <a:lnSpc>
                <a:spcPct val="100000"/>
              </a:lnSpc>
              <a:spcBef>
                <a:spcPts val="0"/>
              </a:spcBef>
              <a:spcAft>
                <a:spcPts val="0"/>
              </a:spcAft>
              <a:buClrTx/>
              <a:buSzTx/>
              <a:buFont typeface="Arial"/>
              <a:buChar char="•"/>
              <a:tabLst/>
              <a:defRPr/>
            </a:pPr>
            <a:r>
              <a:rPr lang="nb-NO" sz="1200" kern="1200" dirty="0">
                <a:solidFill>
                  <a:schemeClr val="tx1"/>
                </a:solidFill>
                <a:effectLst/>
                <a:latin typeface="+mn-lt"/>
                <a:ea typeface="+mn-ea"/>
                <a:cs typeface="+mn-cs"/>
              </a:rPr>
              <a:t>Vi må flytte skatt fra inntekt til eiendom. </a:t>
            </a:r>
          </a:p>
          <a:p>
            <a:pPr marL="171450" marR="0" lvl="0" indent="-171450" algn="l" defTabSz="913909" rtl="0" eaLnBrk="1" fontAlgn="auto" latinLnBrk="0" hangingPunct="1">
              <a:lnSpc>
                <a:spcPct val="100000"/>
              </a:lnSpc>
              <a:spcBef>
                <a:spcPts val="0"/>
              </a:spcBef>
              <a:spcAft>
                <a:spcPts val="0"/>
              </a:spcAft>
              <a:buClrTx/>
              <a:buSzTx/>
              <a:buFont typeface="Arial"/>
              <a:buChar char="•"/>
              <a:tabLst/>
              <a:defRPr/>
            </a:pPr>
            <a:r>
              <a:rPr lang="nb-NO" sz="1200" kern="1200" dirty="0">
                <a:solidFill>
                  <a:schemeClr val="tx1"/>
                </a:solidFill>
                <a:effectLst/>
                <a:latin typeface="+mn-lt"/>
                <a:ea typeface="+mn-ea"/>
                <a:cs typeface="+mn-cs"/>
              </a:rPr>
              <a:t>Et tryggere leiemarked med flere kommunale boliger, studentboliger og</a:t>
            </a:r>
            <a:r>
              <a:rPr lang="nb-NO" sz="1200" kern="1200" baseline="0" dirty="0">
                <a:solidFill>
                  <a:schemeClr val="tx1"/>
                </a:solidFill>
                <a:effectLst/>
                <a:latin typeface="+mn-lt"/>
                <a:ea typeface="+mn-ea"/>
                <a:cs typeface="+mn-cs"/>
              </a:rPr>
              <a:t> ikke-kommersielle utleieboliger</a:t>
            </a:r>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Flytte skatt fra arbeid til eiendom.</a:t>
            </a:r>
            <a:r>
              <a:rPr lang="nb-NO" sz="1200" kern="1200" dirty="0">
                <a:solidFill>
                  <a:schemeClr val="tx1"/>
                </a:solidFill>
                <a:effectLst/>
                <a:latin typeface="+mn-lt"/>
                <a:ea typeface="+mn-ea"/>
                <a:cs typeface="+mn-cs"/>
              </a:rPr>
              <a:t> Gjennom å øke skatten på eiendom vil de med dyrest og flest boliger få størst skatteøkning. Folk flest vil komme bedre ut fordi skatten på vanlige og lave inntekter reduseres.</a:t>
            </a:r>
          </a:p>
          <a:p>
            <a:endParaRPr lang="nb-NO"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Innføre en nasjonal boligplan. </a:t>
            </a:r>
            <a:r>
              <a:rPr lang="nb-NO" sz="1200" kern="1200" dirty="0">
                <a:solidFill>
                  <a:schemeClr val="tx1"/>
                </a:solidFill>
                <a:effectLst/>
                <a:latin typeface="+mn-lt"/>
                <a:ea typeface="+mn-ea"/>
                <a:cs typeface="+mn-cs"/>
              </a:rPr>
              <a:t>Nesten all planlegging, prosjektering, regulering og bygging gjøres i dag av private. En nasjonal boligplan vil sikre helhetlig planlegging slik at det offentlige kan ha oversikt over hvor mange boliger som trengs.</a:t>
            </a:r>
          </a:p>
          <a:p>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Opprette offentlige utbyggingsselskaper. </a:t>
            </a:r>
            <a:r>
              <a:rPr lang="nb-NO" sz="1200" kern="1200" dirty="0">
                <a:solidFill>
                  <a:schemeClr val="tx1"/>
                </a:solidFill>
                <a:effectLst/>
                <a:latin typeface="+mn-lt"/>
                <a:ea typeface="+mn-ea"/>
                <a:cs typeface="+mn-cs"/>
              </a:rPr>
              <a:t>Det er først og fremst private selskaper som bygger boliger. Offentlige utbyggingsselskaper, eid av store kommuner eller staten, kan ta samfunnshensyn på en helt annen måte, og sørge for bygging av rimelige boliger når kommersielle utbyggere ikke kan, eller vil, ta ansvar for å bygge det samfunnet trenger.</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Åpne for delt eierskap, slik at flere får eie. </a:t>
            </a:r>
            <a:r>
              <a:rPr lang="nb-NO" sz="1200" kern="1200" dirty="0">
                <a:solidFill>
                  <a:schemeClr val="tx1"/>
                </a:solidFill>
                <a:effectLst/>
                <a:latin typeface="+mn-lt"/>
                <a:ea typeface="+mn-ea"/>
                <a:cs typeface="+mn-cs"/>
              </a:rPr>
              <a:t>For å sikre at de som har for dårlig råd også får muligheter til å få seg et sted å bo, må det innføres en modell for delt eierskap. Det kan gjøres gjennom at staten kjøper 15 % av en bolig, sammen med den som skal bo der, for å sikre at den som ikke har nok egenkapital selv får mulighet til å kjøpe seg et hjem.</a:t>
            </a:r>
          </a:p>
          <a:p>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Tryggere leiemarked. </a:t>
            </a:r>
            <a:r>
              <a:rPr lang="nb-NO" sz="1200" kern="1200" dirty="0">
                <a:solidFill>
                  <a:schemeClr val="tx1"/>
                </a:solidFill>
                <a:effectLst/>
                <a:latin typeface="+mn-lt"/>
                <a:ea typeface="+mn-ea"/>
                <a:cs typeface="+mn-cs"/>
              </a:rPr>
              <a:t>Profesjonelle utleiere og flere ikke-kommersielle utleieboliger gir et friskere boligmarked. Husbanken må få muskler til å finansiere byggingen av flere utleieboliger. Kommunene må få mer penger til å bygge flere kommunale boliger, og det må bygges mange flere studentboliger.</a:t>
            </a:r>
          </a:p>
          <a:p>
            <a:r>
              <a:rPr lang="nb-NO" sz="1200" kern="1200" dirty="0">
                <a:solidFill>
                  <a:schemeClr val="tx1"/>
                </a:solidFill>
                <a:effectLst/>
                <a:latin typeface="+mn-lt"/>
                <a:ea typeface="+mn-ea"/>
                <a:cs typeface="+mn-cs"/>
              </a:rPr>
              <a:t> </a:t>
            </a:r>
          </a:p>
          <a:p>
            <a:endParaRPr lang="nb-NO" sz="1100" baseline="0" dirty="0"/>
          </a:p>
          <a:p>
            <a:pPr marL="0" indent="0">
              <a:buFont typeface="Arial" panose="020B0604020202020204" pitchFamily="34" charset="0"/>
              <a:buNone/>
            </a:pPr>
            <a:endParaRPr lang="nb-NO" sz="1200" kern="1200" dirty="0">
              <a:solidFill>
                <a:schemeClr val="tx1"/>
              </a:solidFill>
              <a:effectLst/>
              <a:latin typeface="+mn-lt"/>
              <a:ea typeface="+mn-ea"/>
              <a:cs typeface="+mn-cs"/>
            </a:endParaRPr>
          </a:p>
          <a:p>
            <a:pPr marL="0" indent="0">
              <a:buFont typeface="Arial" panose="020B0604020202020204" pitchFamily="34" charset="0"/>
              <a:buNone/>
            </a:pPr>
            <a:endParaRPr lang="nb-NO" sz="1200" kern="1200" dirty="0">
              <a:solidFill>
                <a:schemeClr val="tx1"/>
              </a:solidFill>
              <a:effectLst/>
              <a:latin typeface="+mn-lt"/>
              <a:ea typeface="+mn-ea"/>
              <a:cs typeface="+mn-cs"/>
            </a:endParaRPr>
          </a:p>
          <a:p>
            <a:pPr marL="0" indent="0">
              <a:buFont typeface="Arial" panose="020B0604020202020204" pitchFamily="34" charset="0"/>
              <a:buNone/>
            </a:pPr>
            <a:endParaRPr lang="nb-NO" sz="1200" kern="1200" dirty="0">
              <a:solidFill>
                <a:schemeClr val="tx1"/>
              </a:solidFill>
              <a:effectLst/>
              <a:latin typeface="+mn-lt"/>
              <a:ea typeface="+mn-ea"/>
              <a:cs typeface="+mn-cs"/>
            </a:endParaRPr>
          </a:p>
          <a:p>
            <a:pPr marL="0" indent="0">
              <a:buFont typeface="Arial" panose="020B0604020202020204" pitchFamily="34" charset="0"/>
              <a:buNone/>
            </a:pP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184998-70D7-4070-8514-F7C4F37FE0F3}" type="slidenum">
              <a:rPr lang="nb-NO" smtClean="0"/>
              <a:t>40</a:t>
            </a:fld>
            <a:endParaRPr lang="nb-NO"/>
          </a:p>
        </p:txBody>
      </p:sp>
    </p:spTree>
    <p:extLst>
      <p:ext uri="{BB962C8B-B14F-4D97-AF65-F5344CB8AC3E}">
        <p14:creationId xmlns:p14="http://schemas.microsoft.com/office/powerpoint/2010/main" val="692985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Mange av </a:t>
            </a:r>
            <a:r>
              <a:rPr lang="en-US" err="1">
                <a:cs typeface="Calibri"/>
              </a:rPr>
              <a:t>Norges</a:t>
            </a:r>
            <a:r>
              <a:rPr lang="en-US">
                <a:cs typeface="Calibri"/>
              </a:rPr>
              <a:t> </a:t>
            </a:r>
            <a:r>
              <a:rPr lang="en-US" err="1">
                <a:cs typeface="Calibri"/>
              </a:rPr>
              <a:t>aller</a:t>
            </a:r>
            <a:r>
              <a:rPr lang="en-US">
                <a:cs typeface="Calibri"/>
              </a:rPr>
              <a:t> </a:t>
            </a:r>
            <a:r>
              <a:rPr lang="en-US" err="1">
                <a:cs typeface="Calibri"/>
              </a:rPr>
              <a:t>rikeste</a:t>
            </a:r>
            <a:r>
              <a:rPr lang="en-US">
                <a:cs typeface="Calibri"/>
              </a:rPr>
              <a:t> er store </a:t>
            </a:r>
            <a:r>
              <a:rPr lang="en-US" err="1">
                <a:cs typeface="Calibri"/>
              </a:rPr>
              <a:t>eiere</a:t>
            </a:r>
            <a:r>
              <a:rPr lang="en-US">
                <a:cs typeface="Calibri"/>
              </a:rPr>
              <a:t> av </a:t>
            </a:r>
            <a:r>
              <a:rPr lang="en-US" err="1">
                <a:cs typeface="Calibri"/>
              </a:rPr>
              <a:t>oppdrettsselskaper</a:t>
            </a:r>
          </a:p>
        </p:txBody>
      </p:sp>
      <p:sp>
        <p:nvSpPr>
          <p:cNvPr id="4" name="Plassholder for lysbildenummer 3"/>
          <p:cNvSpPr>
            <a:spLocks noGrp="1"/>
          </p:cNvSpPr>
          <p:nvPr>
            <p:ph type="sldNum" sz="quarter" idx="5"/>
          </p:nvPr>
        </p:nvSpPr>
        <p:spPr/>
        <p:txBody>
          <a:bodyPr/>
          <a:lstStyle/>
          <a:p>
            <a:fld id="{ABFA6777-0770-B24C-A92B-F9F5A0486F6D}" type="slidenum">
              <a:rPr lang="nb-NO" smtClean="0"/>
              <a:t>43</a:t>
            </a:fld>
            <a:endParaRPr lang="nb-NO"/>
          </a:p>
        </p:txBody>
      </p:sp>
    </p:spTree>
    <p:extLst>
      <p:ext uri="{BB962C8B-B14F-4D97-AF65-F5344CB8AC3E}">
        <p14:creationId xmlns:p14="http://schemas.microsoft.com/office/powerpoint/2010/main" val="3902003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hlinkClick r:id="rId3"/>
              </a:rPr>
              <a:t>https://www.dn.no/makrookonomi/norges-bank-watch/makrookonomi/norges-bank/tydelig-kritikk-mot-norges-bank-pengepolitikken-var-treg/2-1-1602035</a:t>
            </a:r>
            <a:endParaRPr lang="nb-NO">
              <a:cs typeface="Calibri" panose="020F0502020204030204"/>
            </a:endParaRPr>
          </a:p>
          <a:p>
            <a:endParaRPr lang="en-US">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45</a:t>
            </a:fld>
            <a:endParaRPr lang="nb-NO"/>
          </a:p>
        </p:txBody>
      </p:sp>
    </p:spTree>
    <p:extLst>
      <p:ext uri="{BB962C8B-B14F-4D97-AF65-F5344CB8AC3E}">
        <p14:creationId xmlns:p14="http://schemas.microsoft.com/office/powerpoint/2010/main" val="4069318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endParaRPr lang="nb-NO"/>
          </a:p>
          <a:p>
            <a:r>
              <a:rPr lang="nb-NO"/>
              <a:t>Holm: 30 milliarder mer, 0,1 pst inflasjon</a:t>
            </a:r>
          </a:p>
          <a:p>
            <a:endParaRPr lang="nb-NO"/>
          </a:p>
          <a:p>
            <a:r>
              <a:rPr lang="nb-NO"/>
              <a:t>Lønns- og prisspiral. En frykt basert på en utdatert analyse av 70-tallet. I Norge ha vi frontfagsmodellen. Internasjonalt har det vært dokumentert at det er selgernes inflasjon – profitt-pris-spiral. Arbeidernes forhandlingsmakt er svekket, og bedriftene benytter anledningen til å velte kostnadene over på forbrukerne. Vi har foreløpig ikke noen konkret empiri for dette i Norge.</a:t>
            </a:r>
          </a:p>
          <a:p>
            <a:endParaRPr lang="nb-NO"/>
          </a:p>
          <a:p>
            <a:r>
              <a:rPr lang="nb-NO"/>
              <a:t>For tidlig å si at det er en varig inflasjon, og ikke et prishopp</a:t>
            </a:r>
          </a:p>
        </p:txBody>
      </p:sp>
      <p:sp>
        <p:nvSpPr>
          <p:cNvPr id="4" name="Plassholder for lysbildenummer 3"/>
          <p:cNvSpPr>
            <a:spLocks noGrp="1"/>
          </p:cNvSpPr>
          <p:nvPr>
            <p:ph type="sldNum" sz="quarter" idx="5"/>
          </p:nvPr>
        </p:nvSpPr>
        <p:spPr/>
        <p:txBody>
          <a:bodyPr/>
          <a:lstStyle/>
          <a:p>
            <a:fld id="{ABFA6777-0770-B24C-A92B-F9F5A0486F6D}" type="slidenum">
              <a:rPr lang="nb-NO" smtClean="0"/>
              <a:t>46</a:t>
            </a:fld>
            <a:endParaRPr lang="nb-NO"/>
          </a:p>
        </p:txBody>
      </p:sp>
    </p:spTree>
    <p:extLst>
      <p:ext uri="{BB962C8B-B14F-4D97-AF65-F5344CB8AC3E}">
        <p14:creationId xmlns:p14="http://schemas.microsoft.com/office/powerpoint/2010/main" val="488233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Illustrasjon: 1 av 5 kroner går til den rikeste ene prosenten i Norge</a:t>
            </a:r>
          </a:p>
          <a:p>
            <a:endParaRPr lang="nb-NO" dirty="0">
              <a:cs typeface="Calibri"/>
            </a:endParaRPr>
          </a:p>
          <a:p>
            <a:r>
              <a:rPr lang="nb-NO" dirty="0">
                <a:cs typeface="Calibri"/>
              </a:rPr>
              <a:t>Kilde: SSB (2021) Aaberge m.fl. </a:t>
            </a:r>
          </a:p>
          <a:p>
            <a:endParaRPr lang="nb-NO" dirty="0">
              <a:cs typeface="Calibri"/>
            </a:endParaRPr>
          </a:p>
          <a:p>
            <a:r>
              <a:rPr lang="nb-NO" dirty="0" err="1">
                <a:cs typeface="Calibri"/>
              </a:rPr>
              <a:t>Formuesulikhet</a:t>
            </a:r>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6</a:t>
            </a:fld>
            <a:endParaRPr lang="nb-NO"/>
          </a:p>
        </p:txBody>
      </p:sp>
    </p:spTree>
    <p:extLst>
      <p:ext uri="{BB962C8B-B14F-4D97-AF65-F5344CB8AC3E}">
        <p14:creationId xmlns:p14="http://schemas.microsoft.com/office/powerpoint/2010/main" val="2610062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Kilde: E24, 24.05.23</a:t>
            </a:r>
          </a:p>
          <a:p>
            <a:endParaRPr lang="nb-NO"/>
          </a:p>
          <a:p>
            <a:r>
              <a:rPr lang="nb-NO"/>
              <a:t>Business Insider, 03.05.23</a:t>
            </a:r>
            <a:endParaRPr lang="nb-NO">
              <a:cs typeface="Calibri"/>
            </a:endParaRPr>
          </a:p>
          <a:p>
            <a:endParaRPr lang="nb-NO">
              <a:cs typeface="Calibri"/>
            </a:endParaRPr>
          </a:p>
          <a:p>
            <a:r>
              <a:rPr lang="nb-NO"/>
              <a:t>https://www.vg.no/nyheter/i/0QPprJ/naa-skal-vi-ha-et-skikkelig-loennshopp</a:t>
            </a:r>
          </a:p>
          <a:p>
            <a:endParaRPr lang="nb-NO"/>
          </a:p>
          <a:p>
            <a:endParaRPr lang="nb-NO">
              <a:cs typeface="Calibri" panose="020F0502020204030204"/>
            </a:endParaRPr>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ABFA6777-0770-B24C-A92B-F9F5A0486F6D}" type="slidenum">
              <a:rPr lang="nb-NO" smtClean="0"/>
              <a:t>47</a:t>
            </a:fld>
            <a:endParaRPr lang="nb-NO"/>
          </a:p>
        </p:txBody>
      </p:sp>
    </p:spTree>
    <p:extLst>
      <p:ext uri="{BB962C8B-B14F-4D97-AF65-F5344CB8AC3E}">
        <p14:creationId xmlns:p14="http://schemas.microsoft.com/office/powerpoint/2010/main" val="1947482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a:p>
            <a:endParaRPr lang="en-US">
              <a:cs typeface="Calibri"/>
            </a:endParaRPr>
          </a:p>
          <a:p>
            <a:r>
              <a:rPr lang="nb-NO"/>
              <a:t>Nordmenn har store lån, så store at vi er i </a:t>
            </a:r>
            <a:r>
              <a:rPr lang="nb-NO">
                <a:hlinkClick r:id="rId3"/>
              </a:rPr>
              <a:t>verdenstoppen på gjeld</a:t>
            </a:r>
            <a:r>
              <a:rPr lang="nb-NO"/>
              <a:t>.</a:t>
            </a:r>
            <a:endParaRPr lang="en-US"/>
          </a:p>
        </p:txBody>
      </p:sp>
      <p:sp>
        <p:nvSpPr>
          <p:cNvPr id="4" name="Plassholder for lysbildenummer 3"/>
          <p:cNvSpPr>
            <a:spLocks noGrp="1"/>
          </p:cNvSpPr>
          <p:nvPr>
            <p:ph type="sldNum" sz="quarter" idx="5"/>
          </p:nvPr>
        </p:nvSpPr>
        <p:spPr/>
        <p:txBody>
          <a:bodyPr/>
          <a:lstStyle/>
          <a:p>
            <a:fld id="{ABFA6777-0770-B24C-A92B-F9F5A0486F6D}" type="slidenum">
              <a:rPr lang="nb-NO" smtClean="0"/>
              <a:t>48</a:t>
            </a:fld>
            <a:endParaRPr lang="nb-NO"/>
          </a:p>
        </p:txBody>
      </p:sp>
    </p:spTree>
    <p:extLst>
      <p:ext uri="{BB962C8B-B14F-4D97-AF65-F5344CB8AC3E}">
        <p14:creationId xmlns:p14="http://schemas.microsoft.com/office/powerpoint/2010/main" val="3065216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49</a:t>
            </a:fld>
            <a:endParaRPr lang="nb-NO"/>
          </a:p>
        </p:txBody>
      </p:sp>
    </p:spTree>
    <p:extLst>
      <p:ext uri="{BB962C8B-B14F-4D97-AF65-F5344CB8AC3E}">
        <p14:creationId xmlns:p14="http://schemas.microsoft.com/office/powerpoint/2010/main" val="2869797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en vanlig oppfatning</a:t>
            </a:r>
            <a:r>
              <a:rPr lang="nb-NO" baseline="0"/>
              <a:t> – både i Norge og utenfor Norge –</a:t>
            </a:r>
            <a:r>
              <a:rPr lang="nb-NO"/>
              <a:t> at Norge er et land</a:t>
            </a:r>
            <a:r>
              <a:rPr lang="nb-NO" baseline="0"/>
              <a:t> med lav ulikhet. </a:t>
            </a:r>
          </a:p>
          <a:p>
            <a:endParaRPr lang="nb-NO" baseline="0"/>
          </a:p>
          <a:p>
            <a:r>
              <a:rPr lang="nb-NO" baseline="0"/>
              <a:t>Denne figuren underbygger denne oppfatningen. Dette er </a:t>
            </a:r>
            <a:r>
              <a:rPr lang="nb-NO" baseline="0" err="1"/>
              <a:t>Gini</a:t>
            </a:r>
            <a:r>
              <a:rPr lang="nb-NO" baseline="0"/>
              <a:t>-indeksen, det vanligste målet på ulikhet. </a:t>
            </a:r>
          </a:p>
          <a:p>
            <a:endParaRPr lang="nb-NO" baseline="0"/>
          </a:p>
          <a:p>
            <a:r>
              <a:rPr lang="nb-NO" baseline="0"/>
              <a:t>Hvert land har en «</a:t>
            </a:r>
            <a:r>
              <a:rPr lang="nb-NO" baseline="0" err="1"/>
              <a:t>Gini</a:t>
            </a:r>
            <a:r>
              <a:rPr lang="nb-NO" baseline="0"/>
              <a:t>-koeffisient» mellom 0 og 1 basert på inntektsfordelingen i landet. En </a:t>
            </a:r>
            <a:r>
              <a:rPr lang="nb-NO" baseline="0" err="1"/>
              <a:t>Gini</a:t>
            </a:r>
            <a:r>
              <a:rPr lang="nb-NO" baseline="0"/>
              <a:t>-koeffisient på 0 er «fullstendig likhet», dvs. at alle tjener like mye, mens en </a:t>
            </a:r>
            <a:r>
              <a:rPr lang="nb-NO" baseline="0" err="1"/>
              <a:t>Gini</a:t>
            </a:r>
            <a:r>
              <a:rPr lang="nb-NO" baseline="0"/>
              <a:t>-koeffisient på 1 er «fullstendig ulikhet», der 1 person tjener all inntekten i landet.</a:t>
            </a:r>
          </a:p>
          <a:p>
            <a:endParaRPr lang="nb-NO" baseline="0"/>
          </a:p>
          <a:p>
            <a:r>
              <a:rPr lang="nb-NO" baseline="0"/>
              <a:t>Vi ser her av søylene at Norge har et lavere tall enn de fleste andre land vi liker å sammenligne oss med. Norge har en score på ca. 0,25. Tsjekkia og Danmark scorer så vidt lavere enn Norge, men de fleste andre OECD-land scorer høyere, og har dermed høyere inntekstulikhet enn oss.</a:t>
            </a:r>
          </a:p>
          <a:p>
            <a:endParaRPr lang="nb-NO" baseline="0"/>
          </a:p>
          <a:p>
            <a:r>
              <a:rPr lang="nb-NO" baseline="0"/>
              <a:t>Men det er en sannhet med modifikasjoner at Norge er et land med lav ulikhet. </a:t>
            </a:r>
          </a:p>
          <a:p>
            <a:endParaRPr lang="nb-NO" baseline="0"/>
          </a:p>
          <a:p>
            <a:r>
              <a:rPr lang="nb-NO" baseline="0"/>
              <a:t>Norge har </a:t>
            </a:r>
            <a:r>
              <a:rPr lang="nb-NO" sz="1200" b="0" i="0" kern="1200">
                <a:solidFill>
                  <a:schemeClr val="tx1"/>
                </a:solidFill>
                <a:effectLst/>
                <a:latin typeface="+mn-lt"/>
                <a:ea typeface="+mn-ea"/>
                <a:cs typeface="+mn-cs"/>
              </a:rPr>
              <a:t>en sterk velferdsstat, høy arbeidsdeltakelse blant begge kjønn, sterke fagforeninger og en stabil og</a:t>
            </a:r>
            <a:r>
              <a:rPr lang="nb-NO" sz="1200" b="0" i="0" kern="1200" baseline="0">
                <a:solidFill>
                  <a:schemeClr val="tx1"/>
                </a:solidFill>
                <a:effectLst/>
                <a:latin typeface="+mn-lt"/>
                <a:ea typeface="+mn-ea"/>
                <a:cs typeface="+mn-cs"/>
              </a:rPr>
              <a:t> høyproduktiv</a:t>
            </a:r>
            <a:r>
              <a:rPr lang="nb-NO" sz="1200" b="0" i="0" kern="1200">
                <a:solidFill>
                  <a:schemeClr val="tx1"/>
                </a:solidFill>
                <a:effectLst/>
                <a:latin typeface="+mn-lt"/>
                <a:ea typeface="+mn-ea"/>
                <a:cs typeface="+mn-cs"/>
              </a:rPr>
              <a:t> økonomi. Dette har gjort Norge til et av verdens beste land å bo i.</a:t>
            </a:r>
            <a:endParaRPr lang="nb-NO" i="0" baseline="0"/>
          </a:p>
          <a:p>
            <a:endParaRPr lang="nb-NO" i="1" baseline="0"/>
          </a:p>
          <a:p>
            <a:r>
              <a:rPr lang="nb-NO"/>
              <a:t>Og det er riktig</a:t>
            </a:r>
            <a:r>
              <a:rPr lang="nb-NO" baseline="0"/>
              <a:t> at Norge har relativt lav inntektsulikhet, når vi ser på den offisielle statistikken. </a:t>
            </a:r>
          </a:p>
          <a:p>
            <a:endParaRPr lang="nb-NO" baseline="0"/>
          </a:p>
          <a:p>
            <a:r>
              <a:rPr lang="nb-NO" baseline="0"/>
              <a:t>Men det er flere andre sider ved denne saken, som vi skal se nærmere på</a:t>
            </a:r>
          </a:p>
          <a:p>
            <a:endParaRPr lang="nb-NO" baseline="0"/>
          </a:p>
          <a:p>
            <a:r>
              <a:rPr lang="nb-NO" baseline="0"/>
              <a:t>For det første har inntektsulikhetene i Norge en stigende trend.</a:t>
            </a:r>
          </a:p>
          <a:p>
            <a:endParaRPr lang="nb-NO" baseline="0"/>
          </a:p>
          <a:p>
            <a:r>
              <a:rPr lang="nb-NO" baseline="0"/>
              <a:t>For det andre har vi fått nye tall som viser at inntektsulikhetene er større enn vi har trodd.</a:t>
            </a:r>
          </a:p>
          <a:p>
            <a:endParaRPr lang="nb-NO" baseline="0"/>
          </a:p>
          <a:p>
            <a:r>
              <a:rPr lang="nb-NO" baseline="0"/>
              <a:t>Og</a:t>
            </a:r>
            <a:r>
              <a:rPr lang="nb-NO" sz="1200" b="0" i="0" kern="1200">
                <a:solidFill>
                  <a:schemeClr val="tx1"/>
                </a:solidFill>
                <a:effectLst/>
                <a:latin typeface="+mn-lt"/>
                <a:ea typeface="+mn-ea"/>
                <a:cs typeface="+mn-cs"/>
              </a:rPr>
              <a:t> for det tredje er bildet helt annerledes når vi ser på formue heller enn inntekt. </a:t>
            </a:r>
            <a:endParaRPr lang="nb-NO" sz="1200" b="0" i="0" kern="1200" baseline="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10"/>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962696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Kilde: SSB</a:t>
            </a:r>
            <a:r>
              <a:rPr lang="nb-NO" baseline="0"/>
              <a:t> tabell 07756 (</a:t>
            </a:r>
            <a:r>
              <a:rPr lang="nb-NO" sz="1200" b="0" i="0" kern="1200">
                <a:solidFill>
                  <a:schemeClr val="tx1"/>
                </a:solidFill>
                <a:effectLst/>
                <a:latin typeface="+mn-lt"/>
                <a:ea typeface="+mn-ea"/>
                <a:cs typeface="+mn-cs"/>
              </a:rPr>
              <a:t>Hele befolkningen eksklusive personer i studenthusholdninger</a:t>
            </a:r>
            <a:r>
              <a:rPr lang="nb-NO" baseline="0"/>
              <a:t>)</a:t>
            </a:r>
          </a:p>
          <a:p>
            <a:endParaRPr lang="nb-NO" baseline="0"/>
          </a:p>
          <a:p>
            <a:r>
              <a:rPr lang="nb-NO" baseline="0"/>
              <a:t>Den forrige figuren tydet på at Norge har relativt lav ulikhet, sammenlignet med andre land. Men hvordan har dette utviklet seg over tid?</a:t>
            </a:r>
          </a:p>
          <a:p>
            <a:endParaRPr lang="nb-NO" baseline="0"/>
          </a:p>
          <a:p>
            <a:r>
              <a:rPr lang="nb-NO" baseline="0"/>
              <a:t>Inntektsulikheten målt ved </a:t>
            </a:r>
            <a:r>
              <a:rPr lang="nb-NO" baseline="0" err="1"/>
              <a:t>Gini</a:t>
            </a:r>
            <a:r>
              <a:rPr lang="nb-NO" baseline="0"/>
              <a:t> har økt fra 0,23 i 2001 til 0,25 i 2018. Dette er en økning på 9 prosent. Ulikheten har også generelt blitt høyere i Solbergs regjeringsperiode (fra og med 2013) enn den var under den rødgrønne regjeringen (2005-2013), sett bort fra år 2005. </a:t>
            </a:r>
          </a:p>
          <a:p>
            <a:endParaRPr lang="nb-NO" baseline="0"/>
          </a:p>
          <a:p>
            <a:r>
              <a:rPr lang="nb-NO" baseline="0"/>
              <a:t>2005 var et helt spesielt år fordi utbytteskatten skulle innføres året etter, og det ble derfor tatt ut ekstraordinært mye utbytte i 2005, så det kan vi se bort fra. Da ser vi at ulikheten har en jevnt stigende trend de siste årene under Solberg-regjeringens styre. </a:t>
            </a:r>
          </a:p>
          <a:p>
            <a:endParaRPr lang="nb-NO" baseline="0"/>
          </a:p>
          <a:p>
            <a:r>
              <a:rPr lang="nb-NO" baseline="0"/>
              <a:t>Inntekstulikhetene øker med borgerlig politikk.</a:t>
            </a:r>
          </a:p>
          <a:p>
            <a:endParaRPr lang="nb-NO" baseline="0"/>
          </a:p>
          <a:p>
            <a:r>
              <a:rPr lang="nb-NO" baseline="0"/>
              <a:t> </a:t>
            </a:r>
            <a:endParaRPr lang="nb-NO"/>
          </a:p>
        </p:txBody>
      </p:sp>
      <p:sp>
        <p:nvSpPr>
          <p:cNvPr id="4" name="Plassholder for lysbildenummer 3"/>
          <p:cNvSpPr>
            <a:spLocks noGrp="1"/>
          </p:cNvSpPr>
          <p:nvPr>
            <p:ph type="sldNum" sz="quarter" idx="10"/>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104219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a:t>
            </a:r>
            <a:r>
              <a:rPr lang="nb-NO" baseline="0" dirty="0"/>
              <a:t> det forrige arket så vi hva det offisielle, «vanlige» ulikhetsmålet fortalte oss, nemlig at ulikhetene har økt gradvis de siste årene.</a:t>
            </a:r>
            <a:endParaRPr lang="nb-NO" dirty="0"/>
          </a:p>
          <a:p>
            <a:endParaRPr lang="nb-NO" dirty="0"/>
          </a:p>
          <a:p>
            <a:r>
              <a:rPr lang="nb-NO" dirty="0"/>
              <a:t>SSB kom i 2020</a:t>
            </a:r>
            <a:r>
              <a:rPr lang="nb-NO" baseline="0" dirty="0"/>
              <a:t> </a:t>
            </a:r>
            <a:r>
              <a:rPr lang="nb-NO" dirty="0"/>
              <a:t>med nye anslag på</a:t>
            </a:r>
            <a:r>
              <a:rPr lang="nb-NO" baseline="0" dirty="0"/>
              <a:t> inntektsulikheten i Norge som ga et bilde av mye større ulikheter enn det vanlige målet. Her regner de med inntektene som eiere holder i selskaper – i tillegg til det vanlige, som er de inntektene de tar ut som utbytte. </a:t>
            </a:r>
          </a:p>
          <a:p>
            <a:endParaRPr lang="nb-NO" baseline="0" dirty="0"/>
          </a:p>
          <a:p>
            <a:r>
              <a:rPr lang="nb-NO" baseline="0" dirty="0"/>
              <a:t>Hvorfor ta med dette? Dette er inntekter disse menneskene disponerer, selv om de ikke tas ut som utbytte, og derfor kan man argumentere for at man bør regne med disse i inntekten. For det første reflekterer det makten disse menneskene har over samfunnets ressurser. I tillegg er det en uoversiktlig problematikk her med penger som kan flyttes mellom selskaper og ende opp som et slags forbruk gjennom et selskap uansett.</a:t>
            </a:r>
          </a:p>
          <a:p>
            <a:endParaRPr lang="nb-NO" dirty="0"/>
          </a:p>
          <a:p>
            <a:r>
              <a:rPr lang="nb-NO" dirty="0"/>
              <a:t>Den</a:t>
            </a:r>
            <a:r>
              <a:rPr lang="nb-NO" baseline="0" dirty="0"/>
              <a:t> svarte kurven er den kurven vi viste i sted. Den blå kurven viser ulikheten når vi regner med eierinntekter i selskaper.</a:t>
            </a:r>
          </a:p>
          <a:p>
            <a:endParaRPr lang="nb-NO" baseline="0" dirty="0"/>
          </a:p>
          <a:p>
            <a:r>
              <a:rPr lang="nb-NO" baseline="0" dirty="0"/>
              <a:t>Hva ser vi?</a:t>
            </a:r>
          </a:p>
          <a:p>
            <a:endParaRPr lang="nb-NO" baseline="0" dirty="0"/>
          </a:p>
          <a:p>
            <a:pPr marL="228600" indent="-228600">
              <a:buAutoNum type="arabicParenR"/>
            </a:pPr>
            <a:r>
              <a:rPr lang="nb-NO" baseline="0" dirty="0" err="1"/>
              <a:t>Gini</a:t>
            </a:r>
            <a:r>
              <a:rPr lang="nb-NO" baseline="0" dirty="0"/>
              <a:t>-koeffisienten er mye høyere enn det offisielle målet tilsier, og har variert mellom 0,30 og 0,39 i perioden 2006-2018</a:t>
            </a:r>
          </a:p>
          <a:p>
            <a:pPr marL="228600" indent="-228600">
              <a:buAutoNum type="arabicParenR"/>
            </a:pPr>
            <a:r>
              <a:rPr lang="nb-NO" baseline="0" dirty="0"/>
              <a:t>Fra 2009 til 2018 økte </a:t>
            </a:r>
            <a:r>
              <a:rPr lang="nb-NO" baseline="0" dirty="0" err="1"/>
              <a:t>Gini</a:t>
            </a:r>
            <a:r>
              <a:rPr lang="nb-NO" baseline="0" dirty="0"/>
              <a:t> med mellom 29 og 44 pst. – mye mer enn i den offisielle statistikken.</a:t>
            </a:r>
          </a:p>
          <a:p>
            <a:pPr marL="228600" indent="-228600">
              <a:buAutoNum type="arabicParenR"/>
            </a:pPr>
            <a:endParaRPr lang="nb-NO" baseline="0" dirty="0"/>
          </a:p>
          <a:p>
            <a:pPr marL="0" indent="0">
              <a:buNone/>
            </a:pPr>
            <a:r>
              <a:rPr lang="nb-NO" baseline="0" dirty="0"/>
              <a:t>Vi ser altså at det i stor grad er gjennom eierinntekter i selskaper de rikeste i samfunnet beriker seg og drar fra resten av samfunnet.</a:t>
            </a:r>
          </a:p>
          <a:p>
            <a:endParaRPr lang="nb-NO" baseline="0" dirty="0"/>
          </a:p>
          <a:p>
            <a:r>
              <a:rPr lang="nb-NO" baseline="0" dirty="0"/>
              <a:t>Ulikhetene i inntekt er altså mye større enn vi har visst til nå.</a:t>
            </a:r>
          </a:p>
          <a:p>
            <a:endParaRPr lang="nb-NO" baseline="0" dirty="0"/>
          </a:p>
          <a:p>
            <a:r>
              <a:rPr lang="nb-NO" b="1" baseline="0" dirty="0"/>
              <a:t>Q&amp;A</a:t>
            </a:r>
          </a:p>
          <a:p>
            <a:r>
              <a:rPr lang="nb-NO" baseline="0" dirty="0"/>
              <a:t>(Hvis noen spør: Den gule kurven viser hva ulikheten ville vært hvis eierne måtte betalt utbytteskatt på den inntekten de holder i selskaper. Den grønne kurven tror jeg tar ut noe av variasjonen i </a:t>
            </a:r>
            <a:r>
              <a:rPr lang="nb-NO" baseline="0" dirty="0" err="1"/>
              <a:t>Gini</a:t>
            </a:r>
            <a:r>
              <a:rPr lang="nb-NO" baseline="0" dirty="0"/>
              <a:t> ved å se bort fra utbytte, som kan svinge en del fra år til år).</a:t>
            </a:r>
          </a:p>
          <a:p>
            <a:endParaRPr lang="nb-NO" baseline="0" dirty="0"/>
          </a:p>
        </p:txBody>
      </p:sp>
      <p:sp>
        <p:nvSpPr>
          <p:cNvPr id="4" name="Plassholder for lysbildenummer 3"/>
          <p:cNvSpPr>
            <a:spLocks noGrp="1"/>
          </p:cNvSpPr>
          <p:nvPr>
            <p:ph type="sldNum" sz="quarter" idx="10"/>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80196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Det er ikke bare inntektsulikhet som teller, </a:t>
            </a:r>
            <a:r>
              <a:rPr lang="nb-NO" sz="1200" b="0" i="0" kern="1200" dirty="0" err="1">
                <a:solidFill>
                  <a:schemeClr val="tx1"/>
                </a:solidFill>
                <a:effectLst/>
                <a:latin typeface="+mn-lt"/>
                <a:ea typeface="+mn-ea"/>
                <a:cs typeface="+mn-cs"/>
              </a:rPr>
              <a:t>formuesulikhet</a:t>
            </a:r>
            <a:r>
              <a:rPr lang="nb-NO" sz="1200" b="0" i="0" kern="1200" baseline="0" dirty="0">
                <a:solidFill>
                  <a:schemeClr val="tx1"/>
                </a:solidFill>
                <a:effectLst/>
                <a:latin typeface="+mn-lt"/>
                <a:ea typeface="+mn-ea"/>
                <a:cs typeface="+mn-cs"/>
              </a:rPr>
              <a:t> er også viktig.</a:t>
            </a: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Inntekt</a:t>
            </a:r>
            <a:r>
              <a:rPr lang="nb-NO" sz="1200" b="0" i="0" kern="1200" baseline="0" dirty="0">
                <a:solidFill>
                  <a:schemeClr val="tx1"/>
                </a:solidFill>
                <a:effectLst/>
                <a:latin typeface="+mn-lt"/>
                <a:ea typeface="+mn-ea"/>
                <a:cs typeface="+mn-cs"/>
              </a:rPr>
              <a:t> går ikke direkte i arv, men formue går i arv.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Tidelen med høyest nettoformue (formue</a:t>
            </a:r>
            <a:r>
              <a:rPr lang="nb-NO" sz="1200" b="0" i="0" kern="1200" baseline="0" dirty="0">
                <a:solidFill>
                  <a:schemeClr val="tx1"/>
                </a:solidFill>
                <a:effectLst/>
                <a:latin typeface="+mn-lt"/>
                <a:ea typeface="+mn-ea"/>
                <a:cs typeface="+mn-cs"/>
              </a:rPr>
              <a:t> fratrukket gjeld) </a:t>
            </a:r>
            <a:r>
              <a:rPr lang="nb-NO" sz="1200" b="0" i="0" kern="1200" dirty="0">
                <a:solidFill>
                  <a:schemeClr val="tx1"/>
                </a:solidFill>
                <a:effectLst/>
                <a:latin typeface="+mn-lt"/>
                <a:ea typeface="+mn-ea"/>
                <a:cs typeface="+mn-cs"/>
              </a:rPr>
              <a:t>eier nå godt over halvparten av formuen i Norge (52,9</a:t>
            </a:r>
            <a:r>
              <a:rPr lang="nb-NO" sz="1200" b="0" i="0" kern="1200" baseline="0" dirty="0">
                <a:solidFill>
                  <a:schemeClr val="tx1"/>
                </a:solidFill>
                <a:effectLst/>
                <a:latin typeface="+mn-lt"/>
                <a:ea typeface="+mn-ea"/>
                <a:cs typeface="+mn-cs"/>
              </a:rPr>
              <a:t> %)</a:t>
            </a:r>
            <a:r>
              <a:rPr lang="nb-NO" sz="1200" b="0" i="0" kern="1200" dirty="0">
                <a:solidFill>
                  <a:schemeClr val="tx1"/>
                </a:solidFill>
                <a:effectLst/>
                <a:latin typeface="+mn-lt"/>
                <a:ea typeface="+mn-ea"/>
                <a:cs typeface="+mn-cs"/>
              </a:rPr>
              <a:t>. Formuesfordelingen har blitt skeivere de siste årene. I denne sammenhengen er vi på nivå med Storbritannia, og vi har større ulikhet i formue enn land som Spania, Frankrike og Italia.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 rikeste 0,1 pst. eier 10,9</a:t>
            </a:r>
            <a:r>
              <a:rPr lang="nb-NO" baseline="0" dirty="0"/>
              <a:t> pst av nettoformuen. </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 fattigste 20 pst. har netto gjeld.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 fattigste 50 pst har 1,7 % av nettoformuen. Det betyr</a:t>
            </a:r>
            <a:r>
              <a:rPr lang="nb-NO" baseline="0" dirty="0"/>
              <a:t> at halvparten eier 98,3 pst av nettoformuen.</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 fleste av de aller rikeste menneskene i Norge</a:t>
            </a:r>
            <a:r>
              <a:rPr lang="nb-NO" baseline="0" dirty="0"/>
              <a:t> er arvinger. </a:t>
            </a:r>
            <a:r>
              <a:rPr lang="nb-NO" sz="1200" b="0" i="0" baseline="0" dirty="0"/>
              <a:t>Regjeringen har kuttet i formuesskatten og fjernet arveavgiften, som gjør det enda mer lukrativt å arve. </a:t>
            </a:r>
          </a:p>
          <a:p>
            <a:pPr marL="0" indent="0">
              <a:buClr>
                <a:srgbClr val="FF0000"/>
              </a:buClr>
              <a:buFont typeface="Arial"/>
              <a:buNone/>
            </a:pPr>
            <a:endParaRPr lang="nb-NO" sz="1200" b="0" i="0" baseline="0" dirty="0"/>
          </a:p>
          <a:p>
            <a:pPr marL="0" marR="0" indent="0" algn="l" defTabSz="457200" rtl="0" eaLnBrk="1" fontAlgn="auto" latinLnBrk="0" hangingPunct="1">
              <a:lnSpc>
                <a:spcPct val="100000"/>
              </a:lnSpc>
              <a:spcBef>
                <a:spcPts val="0"/>
              </a:spcBef>
              <a:spcAft>
                <a:spcPts val="0"/>
              </a:spcAft>
              <a:buClr>
                <a:srgbClr val="FF0000"/>
              </a:buClr>
              <a:buSzTx/>
              <a:buFont typeface="Arial"/>
              <a:buNone/>
              <a:tabLst/>
              <a:defRPr/>
            </a:pPr>
            <a:r>
              <a:rPr lang="nb-NO" sz="1200" dirty="0">
                <a:solidFill>
                  <a:srgbClr val="404040"/>
                </a:solidFill>
              </a:rPr>
              <a:t>SV vil ha et samfunn der du ikke trenger å arve rikdom for å leve et godt liv. </a:t>
            </a:r>
            <a:r>
              <a:rPr lang="nb-NO" sz="1200" b="0" i="0" baseline="0" dirty="0"/>
              <a:t>Vi ønsker ikke et samfunn der forutsetningene dine for å lykkes i livet er definert av når du blir født og hvilken familie du fødes inn i. </a:t>
            </a:r>
          </a:p>
          <a:p>
            <a:pPr marL="0" marR="0" indent="0" algn="l" defTabSz="457200" rtl="0" eaLnBrk="1" fontAlgn="auto" latinLnBrk="0" hangingPunct="1">
              <a:lnSpc>
                <a:spcPct val="100000"/>
              </a:lnSpc>
              <a:spcBef>
                <a:spcPts val="0"/>
              </a:spcBef>
              <a:spcAft>
                <a:spcPts val="0"/>
              </a:spcAft>
              <a:buClr>
                <a:srgbClr val="FF0000"/>
              </a:buClr>
              <a:buSzTx/>
              <a:buFont typeface="Arial"/>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Kilde: https://www.ssb.no/statbank/table/10318</a:t>
            </a:r>
          </a:p>
        </p:txBody>
      </p:sp>
      <p:sp>
        <p:nvSpPr>
          <p:cNvPr id="4" name="Plassholder for lysbildenummer 3"/>
          <p:cNvSpPr>
            <a:spLocks noGrp="1"/>
          </p:cNvSpPr>
          <p:nvPr>
            <p:ph type="sldNum" sz="quarter" idx="10"/>
          </p:nvPr>
        </p:nvSpPr>
        <p:spPr/>
        <p:txBody>
          <a:bodyPr/>
          <a:lstStyle/>
          <a:p>
            <a:fld id="{ABFA6777-0770-B24C-A92B-F9F5A0486F6D}" type="slidenum">
              <a:rPr lang="nb-NO" smtClean="0"/>
              <a:t>11</a:t>
            </a:fld>
            <a:endParaRPr lang="nb-NO"/>
          </a:p>
        </p:txBody>
      </p:sp>
    </p:spTree>
    <p:extLst>
      <p:ext uri="{BB962C8B-B14F-4D97-AF65-F5344CB8AC3E}">
        <p14:creationId xmlns:p14="http://schemas.microsoft.com/office/powerpoint/2010/main" val="2955047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AA104-70B4-2621-64E6-CDE63188D74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8342567-697A-D148-FE7A-424D89F8E4F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B68EE77-D063-B3F5-515C-08CFFEA031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har jo blitt stadig rikere. Gjør det da så mye at de rike blir litt ekstra rike?</a:t>
            </a:r>
          </a:p>
          <a:p>
            <a:endParaRPr lang="nb-NO" dirty="0"/>
          </a:p>
          <a:p>
            <a:r>
              <a:rPr lang="nb-NO" dirty="0"/>
              <a:t>Det meste tyder på</a:t>
            </a:r>
            <a:r>
              <a:rPr lang="nb-NO" baseline="0" dirty="0"/>
              <a:t> at fattigdom er et slags speilbilde av rikdom. De siste tiårene var det en dreining i politikken i mange land, der man rettet fokus mot å løfte folk ut av fattigdom, og ikke bry seg så mye om inntektsfordelingen for øvrig. Men det har vist seg vanskelig å løfte nederst uten at man også holder igjen på toppen.</a:t>
            </a:r>
          </a:p>
          <a:p>
            <a:endParaRPr lang="nb-NO" baseline="0" dirty="0"/>
          </a:p>
          <a:p>
            <a:r>
              <a:rPr lang="nb-NO" dirty="0"/>
              <a:t>«Det som skjer øverst i fordelingen, påvirker dem som befinner seg på bunnen», som ulikhetsforskeren Anthony B. Atkinson har påpekt. Han </a:t>
            </a:r>
            <a:r>
              <a:rPr lang="nb-NO" dirty="0" err="1"/>
              <a:t>sitererer</a:t>
            </a:r>
            <a:r>
              <a:rPr lang="nb-NO" dirty="0"/>
              <a:t> Richard H. </a:t>
            </a:r>
            <a:r>
              <a:rPr lang="nb-NO" dirty="0" err="1"/>
              <a:t>Tawney</a:t>
            </a:r>
            <a:r>
              <a:rPr lang="nb-NO" dirty="0"/>
              <a:t>, en britisk økonomihistoriker og samfunnskritiker som på begynnelsen av 1900-tallet skrev at «Det som den reflekterte rike kaller fattigdomsproblemet,</a:t>
            </a:r>
            <a:r>
              <a:rPr lang="nb-NO" baseline="0" dirty="0"/>
              <a:t> </a:t>
            </a:r>
            <a:r>
              <a:rPr lang="nb-NO" dirty="0"/>
              <a:t>kaller den reflekterte fattige med like stor rett et rikdomsproblem».</a:t>
            </a:r>
          </a:p>
          <a:p>
            <a:endParaRPr lang="nb-NO" dirty="0"/>
          </a:p>
          <a:p>
            <a:r>
              <a:rPr lang="nb-NO" dirty="0"/>
              <a:t>Og</a:t>
            </a:r>
            <a:r>
              <a:rPr lang="nb-NO" baseline="0" dirty="0"/>
              <a:t> dette er dessverre situasjonen i Norge også. Samtidig som de rike har blitt stadig rikere, har det blitt stadig flere fattige.</a:t>
            </a:r>
            <a:endParaRPr lang="nb-NO" dirty="0"/>
          </a:p>
          <a:p>
            <a:endParaRPr lang="nb-NO" dirty="0"/>
          </a:p>
          <a:p>
            <a:endParaRPr lang="nb-NO" baseline="0" dirty="0"/>
          </a:p>
          <a:p>
            <a:endParaRPr lang="nb-NO" baseline="0" dirty="0"/>
          </a:p>
          <a:p>
            <a:endParaRPr lang="nb-NO" baseline="0" dirty="0"/>
          </a:p>
          <a:p>
            <a:endParaRPr lang="nb-NO" dirty="0"/>
          </a:p>
        </p:txBody>
      </p:sp>
      <p:sp>
        <p:nvSpPr>
          <p:cNvPr id="4" name="Plassholder for lysbildenummer 3">
            <a:extLst>
              <a:ext uri="{FF2B5EF4-FFF2-40B4-BE49-F238E27FC236}">
                <a16:creationId xmlns:a16="http://schemas.microsoft.com/office/drawing/2014/main" id="{66BCBA2A-37FE-7C10-8F11-DE90291D4031}"/>
              </a:ext>
            </a:extLst>
          </p:cNvPr>
          <p:cNvSpPr>
            <a:spLocks noGrp="1"/>
          </p:cNvSpPr>
          <p:nvPr>
            <p:ph type="sldNum" sz="quarter" idx="10"/>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30343584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lys rø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noProof="0"/>
              <a:t>Legg til tittel (inntil tre linjer)</a:t>
            </a:r>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Legg til navn på foredragsholder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Legg til tid og sted for foredraget (inntil to linjer)</a:t>
            </a:r>
          </a:p>
        </p:txBody>
      </p:sp>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pic>
        <p:nvPicPr>
          <p:cNvPr id="2" name="Bilde 1" descr="Et bilde som inneholder person, mørk&#10;&#10;Automatisk generert beskrivelse">
            <a:extLst>
              <a:ext uri="{FF2B5EF4-FFF2-40B4-BE49-F238E27FC236}">
                <a16:creationId xmlns:a16="http://schemas.microsoft.com/office/drawing/2014/main" id="{41491B79-9900-A6EF-2F83-DC5AE4CD75B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645273" y="-5450"/>
            <a:ext cx="5549901" cy="6525643"/>
          </a:xfrm>
          <a:prstGeom prst="rect">
            <a:avLst/>
          </a:prstGeom>
        </p:spPr>
      </p:pic>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a:t>Klikk på ikonet for å endre bildet</a:t>
            </a:r>
            <a:endParaRPr lang="nn-NO" noProof="0"/>
          </a:p>
        </p:txBody>
      </p:sp>
    </p:spTree>
    <p:extLst>
      <p:ext uri="{BB962C8B-B14F-4D97-AF65-F5344CB8AC3E}">
        <p14:creationId xmlns:p14="http://schemas.microsoft.com/office/powerpoint/2010/main" val="7874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a:p>
        </p:txBody>
      </p:sp>
    </p:spTree>
    <p:extLst>
      <p:ext uri="{BB962C8B-B14F-4D97-AF65-F5344CB8AC3E}">
        <p14:creationId xmlns:p14="http://schemas.microsoft.com/office/powerpoint/2010/main" val="155616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a:t>Klikk på ikonet for å legge til et diagram</a:t>
            </a:r>
          </a:p>
        </p:txBody>
      </p:sp>
      <p:sp>
        <p:nvSpPr>
          <p:cNvPr id="7" name="Plassholder for tittel 1">
            <a:extLst>
              <a:ext uri="{FF2B5EF4-FFF2-40B4-BE49-F238E27FC236}">
                <a16:creationId xmlns:a16="http://schemas.microsoft.com/office/drawing/2014/main" id="{3BAE0802-FA3A-2042-BEED-C1ED1C934B09}"/>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725715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a:t>Klikk på ikonet for å legge til et diagram</a:t>
            </a:r>
          </a:p>
        </p:txBody>
      </p:sp>
      <p:sp>
        <p:nvSpPr>
          <p:cNvPr id="6" name="Plassholder for tittel 1">
            <a:extLst>
              <a:ext uri="{FF2B5EF4-FFF2-40B4-BE49-F238E27FC236}">
                <a16:creationId xmlns:a16="http://schemas.microsoft.com/office/drawing/2014/main" id="{637331CD-5650-F74F-963A-CF9FC612535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4272715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mørk rø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navn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bildet</a:t>
            </a:r>
            <a:endParaRPr lang="nn-NO" noProof="0"/>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7" name="Bilde 6">
            <a:extLst>
              <a:ext uri="{FF2B5EF4-FFF2-40B4-BE49-F238E27FC236}">
                <a16:creationId xmlns:a16="http://schemas.microsoft.com/office/drawing/2014/main" id="{AE081756-9FF5-1948-B90D-EAF60499F8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45275" y="10391"/>
            <a:ext cx="5549900" cy="6515100"/>
          </a:xfrm>
          <a:prstGeom prst="rect">
            <a:avLst/>
          </a:prstGeom>
        </p:spPr>
      </p:pic>
    </p:spTree>
    <p:extLst>
      <p:ext uri="{BB962C8B-B14F-4D97-AF65-F5344CB8AC3E}">
        <p14:creationId xmlns:p14="http://schemas.microsoft.com/office/powerpoint/2010/main" val="1746750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telinndeling mørk grønn">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navn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bildet</a:t>
            </a:r>
            <a:endParaRPr lang="nn-NO" noProof="0"/>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6" name="Bilde 5">
            <a:extLst>
              <a:ext uri="{FF2B5EF4-FFF2-40B4-BE49-F238E27FC236}">
                <a16:creationId xmlns:a16="http://schemas.microsoft.com/office/drawing/2014/main" id="{CDF5D9CD-4CFE-C041-9AD6-99BE676D2E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50921" y="10391"/>
            <a:ext cx="5537200" cy="6515100"/>
          </a:xfrm>
          <a:prstGeom prst="rect">
            <a:avLst/>
          </a:prstGeom>
        </p:spPr>
      </p:pic>
    </p:spTree>
    <p:extLst>
      <p:ext uri="{BB962C8B-B14F-4D97-AF65-F5344CB8AC3E}">
        <p14:creationId xmlns:p14="http://schemas.microsoft.com/office/powerpoint/2010/main" val="830926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253325"/>
        </a:solidFill>
        <a:effectLst/>
      </p:bgPr>
    </p:bg>
    <p:spTree>
      <p:nvGrpSpPr>
        <p:cNvPr id="1" name=""/>
        <p:cNvGrpSpPr/>
        <p:nvPr/>
      </p:nvGrpSpPr>
      <p:grpSpPr>
        <a:xfrm>
          <a:off x="0" y="0"/>
          <a:ext cx="0" cy="0"/>
          <a:chOff x="0" y="0"/>
          <a:chExt cx="0" cy="0"/>
        </a:xfrm>
      </p:grpSpPr>
      <p:pic>
        <p:nvPicPr>
          <p:cNvPr id="2" name="Plassholder for bilde 3">
            <a:extLst>
              <a:ext uri="{FF2B5EF4-FFF2-40B4-BE49-F238E27FC236}">
                <a16:creationId xmlns:a16="http://schemas.microsoft.com/office/drawing/2014/main" id="{BF3BE448-2681-1360-8771-1E23E76FDA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9923" y="0"/>
            <a:ext cx="11475328" cy="6882435"/>
          </a:xfrm>
          <a:prstGeom prst="rect">
            <a:avLst/>
          </a:prstGeom>
        </p:spPr>
      </p:pic>
    </p:spTree>
    <p:extLst>
      <p:ext uri="{BB962C8B-B14F-4D97-AF65-F5344CB8AC3E}">
        <p14:creationId xmlns:p14="http://schemas.microsoft.com/office/powerpoint/2010/main" val="102644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orside mørk rød">
    <p:bg>
      <p:bgPr>
        <a:solidFill>
          <a:srgbClr val="440C1A"/>
        </a:solidFill>
        <a:effectLst/>
      </p:bgPr>
    </p:bg>
    <p:spTree>
      <p:nvGrpSpPr>
        <p:cNvPr id="1" name=""/>
        <p:cNvGrpSpPr/>
        <p:nvPr/>
      </p:nvGrpSpPr>
      <p:grpSpPr>
        <a:xfrm>
          <a:off x="0" y="0"/>
          <a:ext cx="0" cy="0"/>
          <a:chOff x="0" y="0"/>
          <a:chExt cx="0" cy="0"/>
        </a:xfrm>
      </p:grpSpPr>
      <p:pic>
        <p:nvPicPr>
          <p:cNvPr id="2" name="Bilde 1" descr="Et bilde som inneholder klær, person, Menneskeansikt, smil&#10;&#10;Automatisk generert beskrivelse">
            <a:extLst>
              <a:ext uri="{FF2B5EF4-FFF2-40B4-BE49-F238E27FC236}">
                <a16:creationId xmlns:a16="http://schemas.microsoft.com/office/drawing/2014/main" id="{E447A713-1801-8AFE-FBCD-1F529F97D4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
          <a:stretch/>
        </p:blipFill>
        <p:spPr>
          <a:xfrm>
            <a:off x="487892" y="8400"/>
            <a:ext cx="11707283" cy="4057200"/>
          </a:xfrm>
          <a:prstGeom prst="rect">
            <a:avLst/>
          </a:prstGeom>
        </p:spPr>
      </p:pic>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bildet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tid og sted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navn og rolle på foredragsholder (1 linje)</a:t>
            </a:r>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noProof="0"/>
              <a:t>Klikk for å legge til tittel (inntil to linjer)</a:t>
            </a:r>
          </a:p>
        </p:txBody>
      </p:sp>
    </p:spTree>
    <p:extLst>
      <p:ext uri="{BB962C8B-B14F-4D97-AF65-F5344CB8AC3E}">
        <p14:creationId xmlns:p14="http://schemas.microsoft.com/office/powerpoint/2010/main" val="1797180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hold mørk rød">
    <p:bg>
      <p:bgPr>
        <a:solidFill>
          <a:srgbClr val="440C1A"/>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6E2203E-71A7-AB47-8948-D33921688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41473" y="536182"/>
            <a:ext cx="2934738" cy="643445"/>
          </a:xfrm>
          <a:prstGeom prst="rect">
            <a:avLst/>
          </a:prstGeom>
        </p:spPr>
      </p:pic>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sz="2600">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a:t>Klikk for å legge til tekst</a:t>
            </a:r>
          </a:p>
        </p:txBody>
      </p:sp>
      <p:sp>
        <p:nvSpPr>
          <p:cNvPr id="8" name="Tittel 1">
            <a:extLst>
              <a:ext uri="{FF2B5EF4-FFF2-40B4-BE49-F238E27FC236}">
                <a16:creationId xmlns:a16="http://schemas.microsoft.com/office/drawing/2014/main" id="{EFD7F92B-B712-C541-A6AF-8BF5AF1382A3}"/>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a:t>Klikk for å legge til tittel</a:t>
            </a:r>
          </a:p>
        </p:txBody>
      </p:sp>
    </p:spTree>
    <p:extLst>
      <p:ext uri="{BB962C8B-B14F-4D97-AF65-F5344CB8AC3E}">
        <p14:creationId xmlns:p14="http://schemas.microsoft.com/office/powerpoint/2010/main" val="1512160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mørk grønn">
    <p:bg>
      <p:bgPr>
        <a:solidFill>
          <a:srgbClr val="253325"/>
        </a:solidFill>
        <a:effectLst/>
      </p:bgPr>
    </p:bg>
    <p:spTree>
      <p:nvGrpSpPr>
        <p:cNvPr id="1" name=""/>
        <p:cNvGrpSpPr/>
        <p:nvPr/>
      </p:nvGrpSpPr>
      <p:grpSpPr>
        <a:xfrm>
          <a:off x="0" y="0"/>
          <a:ext cx="0" cy="0"/>
          <a:chOff x="0" y="0"/>
          <a:chExt cx="0" cy="0"/>
        </a:xfrm>
      </p:grpSpPr>
      <p:pic>
        <p:nvPicPr>
          <p:cNvPr id="2" name="Bilde 1" descr="Et bilde som inneholder person, Menneskeansikt, jakke, klær&#10;&#10;Automatisk generert beskrivelse">
            <a:extLst>
              <a:ext uri="{FF2B5EF4-FFF2-40B4-BE49-F238E27FC236}">
                <a16:creationId xmlns:a16="http://schemas.microsoft.com/office/drawing/2014/main" id="{75944AEB-08B4-6F1F-6FC7-AECEE446E5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4374" y="0"/>
            <a:ext cx="11707284" cy="4057200"/>
          </a:xfrm>
          <a:prstGeom prst="rect">
            <a:avLst/>
          </a:prstGeom>
        </p:spPr>
      </p:pic>
      <p:sp>
        <p:nvSpPr>
          <p:cNvPr id="17" name="Plassholder for bilde 1"/>
          <p:cNvSpPr>
            <a:spLocks noGrp="1"/>
          </p:cNvSpPr>
          <p:nvPr>
            <p:ph type="pic" sz="quarter" idx="13" hasCustomPrompt="1"/>
          </p:nvPr>
        </p:nvSpPr>
        <p:spPr>
          <a:xfrm>
            <a:off x="480858"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bildet</a:t>
            </a:r>
          </a:p>
        </p:txBody>
      </p:sp>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tid og sted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navn og rolle på foredragsholder (1 linje)</a:t>
            </a:r>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noProof="0"/>
              <a:t>Klikk for å legge til tittel (inntil to linjer)</a:t>
            </a:r>
          </a:p>
        </p:txBody>
      </p:sp>
    </p:spTree>
    <p:extLst>
      <p:ext uri="{BB962C8B-B14F-4D97-AF65-F5344CB8AC3E}">
        <p14:creationId xmlns:p14="http://schemas.microsoft.com/office/powerpoint/2010/main" val="858292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hold mørk grøn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pic>
        <p:nvPicPr>
          <p:cNvPr id="11" name="Bilde 10">
            <a:extLst>
              <a:ext uri="{FF2B5EF4-FFF2-40B4-BE49-F238E27FC236}">
                <a16:creationId xmlns:a16="http://schemas.microsoft.com/office/drawing/2014/main" id="{0DAA8203-9DCD-3743-8B38-63E87E2984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4825" y="528120"/>
            <a:ext cx="2871548" cy="629591"/>
          </a:xfrm>
          <a:prstGeom prst="rect">
            <a:avLst/>
          </a:prstGeom>
        </p:spPr>
      </p:pic>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spTree>
    <p:extLst>
      <p:ext uri="{BB962C8B-B14F-4D97-AF65-F5344CB8AC3E}">
        <p14:creationId xmlns:p14="http://schemas.microsoft.com/office/powerpoint/2010/main" val="193941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975184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orside lys grønn">
    <p:bg>
      <p:bgRef idx="1001">
        <a:schemeClr val="bg2"/>
      </p:bgRef>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noProof="0"/>
              <a:t>Legg til tittel (inntil tre linjer)</a:t>
            </a:r>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Legg til navn på foredragsholder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Legg til tid og sted for foredraget (inntil to linjer)</a:t>
            </a:r>
          </a:p>
        </p:txBody>
      </p:sp>
      <p:pic>
        <p:nvPicPr>
          <p:cNvPr id="3" name="Bilde 2" descr="Et bilde som inneholder Menneskeansikt, person, klær, kvinne&#10;&#10;Automatisk generert beskrivelse">
            <a:extLst>
              <a:ext uri="{FF2B5EF4-FFF2-40B4-BE49-F238E27FC236}">
                <a16:creationId xmlns:a16="http://schemas.microsoft.com/office/drawing/2014/main" id="{FF0AEAF5-FE9F-B6BE-029C-2DC6B91814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
          <a:stretch/>
        </p:blipFill>
        <p:spPr>
          <a:xfrm>
            <a:off x="6643975" y="578"/>
            <a:ext cx="5552835" cy="6525643"/>
          </a:xfrm>
          <a:prstGeom prst="rect">
            <a:avLst/>
          </a:prstGeom>
        </p:spPr>
      </p:pic>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a:t>Klikk på ikonet for å endre bildet</a:t>
            </a:r>
            <a:endParaRPr lang="nn-NO" noProof="0"/>
          </a:p>
        </p:txBody>
      </p:sp>
    </p:spTree>
    <p:extLst>
      <p:ext uri="{BB962C8B-B14F-4D97-AF65-F5344CB8AC3E}">
        <p14:creationId xmlns:p14="http://schemas.microsoft.com/office/powerpoint/2010/main" val="111966481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Innhold lys grøn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3" name="Plassholder for innhold 2"/>
          <p:cNvSpPr>
            <a:spLocks noGrp="1"/>
          </p:cNvSpPr>
          <p:nvPr>
            <p:ph idx="1" hasCustomPrompt="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legge til tekst</a:t>
            </a:r>
          </a:p>
        </p:txBody>
      </p:sp>
      <p:pic>
        <p:nvPicPr>
          <p:cNvPr id="5" name="Bilde 4">
            <a:extLst>
              <a:ext uri="{FF2B5EF4-FFF2-40B4-BE49-F238E27FC236}">
                <a16:creationId xmlns:a16="http://schemas.microsoft.com/office/drawing/2014/main" id="{E3A75D69-078E-8147-B085-E98AA18442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3200" y="529199"/>
            <a:ext cx="2872800" cy="629866"/>
          </a:xfrm>
          <a:prstGeom prst="rect">
            <a:avLst/>
          </a:prstGeom>
        </p:spPr>
      </p:pic>
    </p:spTree>
    <p:extLst>
      <p:ext uri="{BB962C8B-B14F-4D97-AF65-F5344CB8AC3E}">
        <p14:creationId xmlns:p14="http://schemas.microsoft.com/office/powerpoint/2010/main" val="3943403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tort bilde med tittel og teks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342166" y="315114"/>
            <a:ext cx="5762595" cy="6230221"/>
          </a:xfrm>
          <a:prstGeom prst="rect">
            <a:avLst/>
          </a:prstGeom>
          <a:solidFill>
            <a:schemeClr val="accent3"/>
          </a:solidFill>
        </p:spPr>
        <p:txBody>
          <a:bodyPr lIns="0" tIns="1618704" rIns="0" bIns="0" anchor="t" anchorCtr="1"/>
          <a:lstStyle>
            <a:lvl1pPr marL="0" indent="0" algn="ctr">
              <a:buNone/>
              <a:defRPr sz="2000"/>
            </a:lvl1pPr>
          </a:lstStyle>
          <a:p>
            <a:r>
              <a:rPr lang="nb-NO"/>
              <a:t>Klikk ikonet for å legge til et bilde</a:t>
            </a:r>
          </a:p>
        </p:txBody>
      </p:sp>
      <p:sp>
        <p:nvSpPr>
          <p:cNvPr id="9" name="Tittel 8"/>
          <p:cNvSpPr>
            <a:spLocks noGrp="1"/>
          </p:cNvSpPr>
          <p:nvPr>
            <p:ph type="title"/>
          </p:nvPr>
        </p:nvSpPr>
        <p:spPr/>
        <p:txBody>
          <a:bodyPr/>
          <a:lstStyle/>
          <a:p>
            <a:r>
              <a:rPr lang="nb-NO"/>
              <a:t>Klikk for å redigere tittelstil</a:t>
            </a:r>
          </a:p>
        </p:txBody>
      </p:sp>
      <p:sp>
        <p:nvSpPr>
          <p:cNvPr id="10" name="Plassholder for tekst 9"/>
          <p:cNvSpPr>
            <a:spLocks noGrp="1"/>
          </p:cNvSpPr>
          <p:nvPr>
            <p:ph type="body" sz="quarter" idx="14"/>
          </p:nvPr>
        </p:nvSpPr>
        <p:spPr>
          <a:xfrm>
            <a:off x="6608978" y="2881027"/>
            <a:ext cx="4133143" cy="3664306"/>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7"/>
          <p:cNvSpPr>
            <a:spLocks noGrp="1"/>
          </p:cNvSpPr>
          <p:nvPr>
            <p:ph type="body" sz="quarter" idx="15" hasCustomPrompt="1"/>
          </p:nvPr>
        </p:nvSpPr>
        <p:spPr>
          <a:xfrm>
            <a:off x="6514048" y="2058138"/>
            <a:ext cx="4228095" cy="450162"/>
          </a:xfrm>
        </p:spPr>
        <p:txBody>
          <a:bodyPr/>
          <a:lstStyle>
            <a:lvl1pPr marL="0" indent="0">
              <a:buNone/>
              <a:defRPr>
                <a:solidFill>
                  <a:schemeClr val="accent1"/>
                </a:solidFill>
              </a:defRPr>
            </a:lvl1pPr>
          </a:lstStyle>
          <a:p>
            <a:pPr lvl="0"/>
            <a:r>
              <a:rPr lang="nb-NO" dirty="0"/>
              <a:t>Underoverskrift</a:t>
            </a:r>
          </a:p>
        </p:txBody>
      </p:sp>
    </p:spTree>
    <p:extLst>
      <p:ext uri="{BB962C8B-B14F-4D97-AF65-F5344CB8AC3E}">
        <p14:creationId xmlns:p14="http://schemas.microsoft.com/office/powerpoint/2010/main" val="56259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b-NO" noProof="0"/>
              <a:t>Klikk på ikonet for å legge til et bilde</a:t>
            </a:r>
            <a:endParaRPr lang="nn-NO" noProof="0"/>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lvl1pPr>
              <a:spcAft>
                <a:spcPts val="500"/>
              </a:spcAft>
              <a:defRPr/>
            </a:lvl1pPr>
          </a:lstStyle>
          <a:p>
            <a:pPr lvl="0"/>
            <a:r>
              <a:rPr lang="nb-NO"/>
              <a:t>Klikk for å legge til tekst</a:t>
            </a:r>
          </a:p>
        </p:txBody>
      </p:sp>
      <p:sp>
        <p:nvSpPr>
          <p:cNvPr id="6" name="Plassholder for tittel 1">
            <a:extLst>
              <a:ext uri="{FF2B5EF4-FFF2-40B4-BE49-F238E27FC236}">
                <a16:creationId xmlns:a16="http://schemas.microsoft.com/office/drawing/2014/main" id="{B48FEB19-3629-F84D-BE6D-370ADD876171}"/>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11741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b-NO" noProof="0"/>
              <a:t>Klikk på ikonet for å legge til et bilde</a:t>
            </a:r>
            <a:endParaRPr lang="nn-NO" noProof="0"/>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a:t>Klikk for å legge til tekst</a:t>
            </a:r>
          </a:p>
        </p:txBody>
      </p:sp>
      <p:sp>
        <p:nvSpPr>
          <p:cNvPr id="8" name="Plassholder for tekst 7"/>
          <p:cNvSpPr>
            <a:spLocks noGrp="1"/>
          </p:cNvSpPr>
          <p:nvPr>
            <p:ph type="body" sz="quarter" idx="15" hasCustomPrompt="1"/>
          </p:nvPr>
        </p:nvSpPr>
        <p:spPr>
          <a:xfrm>
            <a:off x="5555848" y="161168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D1856A3E-480B-AE4A-83E5-6655FBF0C076}"/>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17340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e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a:t>Klikk for å legge til tekst</a:t>
            </a:r>
          </a:p>
        </p:txBody>
      </p:sp>
    </p:spTree>
    <p:extLst>
      <p:ext uri="{BB962C8B-B14F-4D97-AF65-F5344CB8AC3E}">
        <p14:creationId xmlns:p14="http://schemas.microsoft.com/office/powerpoint/2010/main" val="217063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a:t>Klikk for å legge til overskrift</a:t>
            </a:r>
          </a:p>
        </p:txBody>
      </p:sp>
      <p:sp>
        <p:nvSpPr>
          <p:cNvPr id="8" name="Plassholder for tittel 1">
            <a:extLst>
              <a:ext uri="{FF2B5EF4-FFF2-40B4-BE49-F238E27FC236}">
                <a16:creationId xmlns:a16="http://schemas.microsoft.com/office/drawing/2014/main" id="{B4D4FE24-5C2D-2F44-B48A-A45D380A7E97}"/>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06706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ute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B676D1E4-BDED-7149-8A12-8E851F24DAB2}"/>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59198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a:p>
        </p:txBody>
      </p:sp>
      <p:sp>
        <p:nvSpPr>
          <p:cNvPr id="4" name="Plassholder for tittel 1">
            <a:extLst>
              <a:ext uri="{FF2B5EF4-FFF2-40B4-BE49-F238E27FC236}">
                <a16:creationId xmlns:a16="http://schemas.microsoft.com/office/drawing/2014/main" id="{20AE2322-DE5A-0444-AF2F-09D8B32181B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17968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a:p>
        </p:txBody>
      </p:sp>
      <p:sp>
        <p:nvSpPr>
          <p:cNvPr id="5" name="Plassholder for tittel 1">
            <a:extLst>
              <a:ext uri="{FF2B5EF4-FFF2-40B4-BE49-F238E27FC236}">
                <a16:creationId xmlns:a16="http://schemas.microsoft.com/office/drawing/2014/main" id="{32F41428-9925-9141-9582-2651E7AE55AE}"/>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225900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4051"/>
          </a:xfrm>
          <a:prstGeom prst="rect">
            <a:avLst/>
          </a:prstGeom>
          <a:solidFill>
            <a:srgbClr val="EB4040"/>
          </a:solidFill>
          <a:ln w="12700" cap="rnd">
            <a:noFill/>
          </a:ln>
        </p:spPr>
        <p:txBody>
          <a:bodyPr vert="horz" lIns="360000" tIns="0" rIns="360000" bIns="0" rtlCol="0" anchor="ctr" anchorCtr="0">
            <a:normAutofit/>
          </a:bodyPr>
          <a:lstStyle/>
          <a:p>
            <a:r>
              <a:rPr lang="nb-NO" noProof="0"/>
              <a:t>Klikk for å legge til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noProof="0" smtClean="0"/>
              <a:pPr/>
              <a:t>10.04.2024</a:t>
            </a:fld>
            <a:endParaRPr lang="nb-NO" noProof="0"/>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noProof="0" smtClean="0"/>
              <a:pPr/>
              <a:t>‹#›</a:t>
            </a:fld>
            <a:endParaRPr lang="nb-NO" noProof="0"/>
          </a:p>
        </p:txBody>
      </p:sp>
      <p:pic>
        <p:nvPicPr>
          <p:cNvPr id="9" name="Bilde 8">
            <a:extLst>
              <a:ext uri="{FF2B5EF4-FFF2-40B4-BE49-F238E27FC236}">
                <a16:creationId xmlns:a16="http://schemas.microsoft.com/office/drawing/2014/main" id="{CC5212ED-2CE9-9B40-B55C-C0976D0CB60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785705" y="526248"/>
            <a:ext cx="2849787" cy="624820"/>
          </a:xfrm>
          <a:prstGeom prst="rect">
            <a:avLst/>
          </a:prstGeom>
        </p:spPr>
      </p:pic>
    </p:spTree>
    <p:extLst>
      <p:ext uri="{BB962C8B-B14F-4D97-AF65-F5344CB8AC3E}">
        <p14:creationId xmlns:p14="http://schemas.microsoft.com/office/powerpoint/2010/main" val="1281332595"/>
      </p:ext>
    </p:extLst>
  </p:cSld>
  <p:clrMap bg1="lt1" tx1="dk1" bg2="lt2" tx2="dk2" accent1="accent1" accent2="accent2" accent3="accent3" accent4="accent4" accent5="accent5" accent6="accent6" hlink="hlink" folHlink="folHlink"/>
  <p:sldLayoutIdLst>
    <p:sldLayoutId id="2147483737" r:id="rId1"/>
    <p:sldLayoutId id="2147483696" r:id="rId2"/>
    <p:sldLayoutId id="2147483699" r:id="rId3"/>
    <p:sldLayoutId id="2147483700" r:id="rId4"/>
    <p:sldLayoutId id="2147483723" r:id="rId5"/>
    <p:sldLayoutId id="2147483704" r:id="rId6"/>
    <p:sldLayoutId id="2147483717" r:id="rId7"/>
    <p:sldLayoutId id="2147483721" r:id="rId8"/>
    <p:sldLayoutId id="2147483725" r:id="rId9"/>
    <p:sldLayoutId id="2147483715" r:id="rId10"/>
    <p:sldLayoutId id="2147483724" r:id="rId11"/>
    <p:sldLayoutId id="2147483720" r:id="rId12"/>
    <p:sldLayoutId id="2147483736" r:id="rId13"/>
    <p:sldLayoutId id="2147483741" r:id="rId14"/>
    <p:sldLayoutId id="2147483707" r:id="rId15"/>
    <p:sldLayoutId id="2147483739" r:id="rId16"/>
    <p:sldLayoutId id="2147483733" r:id="rId17"/>
    <p:sldLayoutId id="2147483740" r:id="rId18"/>
    <p:sldLayoutId id="2147483729" r:id="rId19"/>
    <p:sldLayoutId id="2147483738" r:id="rId20"/>
    <p:sldLayoutId id="2147483735" r:id="rId21"/>
    <p:sldLayoutId id="2147483742" r:id="rId22"/>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7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63_F4BDE441.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69_C00D9BFC.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6B_E9E85C3E.xm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dertittel 8">
            <a:extLst>
              <a:ext uri="{FF2B5EF4-FFF2-40B4-BE49-F238E27FC236}">
                <a16:creationId xmlns:a16="http://schemas.microsoft.com/office/drawing/2014/main" id="{7D2DA5DC-9A04-1961-A2F9-97F5EE6A594D}"/>
              </a:ext>
            </a:extLst>
          </p:cNvPr>
          <p:cNvSpPr>
            <a:spLocks noGrp="1"/>
          </p:cNvSpPr>
          <p:nvPr>
            <p:ph type="subTitle" idx="1"/>
          </p:nvPr>
        </p:nvSpPr>
        <p:spPr>
          <a:xfrm>
            <a:off x="487890" y="5762611"/>
            <a:ext cx="9557258" cy="387798"/>
          </a:xfrm>
        </p:spPr>
        <p:txBody>
          <a:bodyPr wrap="square">
            <a:normAutofit/>
          </a:bodyPr>
          <a:lstStyle/>
          <a:p>
            <a:r>
              <a:rPr lang="nb-NO"/>
              <a:t>Kari Elisabeth Kaski </a:t>
            </a:r>
          </a:p>
        </p:txBody>
      </p:sp>
      <p:sp>
        <p:nvSpPr>
          <p:cNvPr id="11" name="Plassholder for innhold 10">
            <a:extLst>
              <a:ext uri="{FF2B5EF4-FFF2-40B4-BE49-F238E27FC236}">
                <a16:creationId xmlns:a16="http://schemas.microsoft.com/office/drawing/2014/main" id="{10C4075D-4025-9161-F8D7-38B701B3BC30}"/>
              </a:ext>
            </a:extLst>
          </p:cNvPr>
          <p:cNvSpPr>
            <a:spLocks noGrp="1"/>
          </p:cNvSpPr>
          <p:nvPr>
            <p:ph idx="14"/>
          </p:nvPr>
        </p:nvSpPr>
        <p:spPr>
          <a:xfrm>
            <a:off x="487890" y="6183657"/>
            <a:ext cx="9557258" cy="333875"/>
          </a:xfrm>
        </p:spPr>
        <p:txBody>
          <a:bodyPr anchor="b">
            <a:normAutofit/>
          </a:bodyPr>
          <a:lstStyle/>
          <a:p>
            <a:r>
              <a:rPr lang="nb-NO"/>
              <a:t>Finanspolitisk talsperson SV</a:t>
            </a:r>
          </a:p>
        </p:txBody>
      </p:sp>
      <p:sp>
        <p:nvSpPr>
          <p:cNvPr id="8" name="Tittel 7">
            <a:extLst>
              <a:ext uri="{FF2B5EF4-FFF2-40B4-BE49-F238E27FC236}">
                <a16:creationId xmlns:a16="http://schemas.microsoft.com/office/drawing/2014/main" id="{A3CA4121-9C8C-37BC-130B-7FBEA3D68F7A}"/>
              </a:ext>
            </a:extLst>
          </p:cNvPr>
          <p:cNvSpPr>
            <a:spLocks noGrp="1"/>
          </p:cNvSpPr>
          <p:nvPr>
            <p:ph type="ctrTitle"/>
          </p:nvPr>
        </p:nvSpPr>
        <p:spPr>
          <a:xfrm>
            <a:off x="487890" y="4321491"/>
            <a:ext cx="11707284" cy="1872307"/>
          </a:xfrm>
        </p:spPr>
        <p:txBody>
          <a:bodyPr wrap="square" anchor="t">
            <a:normAutofit/>
          </a:bodyPr>
          <a:lstStyle/>
          <a:p>
            <a:r>
              <a:rPr lang="nb-NO" sz="4000" dirty="0">
                <a:latin typeface="Arial"/>
                <a:cs typeface="Arial"/>
              </a:rPr>
              <a:t>Ulikhet og økonomisk politikk  på 1-2-3</a:t>
            </a:r>
            <a:endParaRPr lang="nb-NO" sz="4000" dirty="0"/>
          </a:p>
        </p:txBody>
      </p:sp>
      <p:pic>
        <p:nvPicPr>
          <p:cNvPr id="2" name="Bilde 1" descr="Et bilde som inneholder klær, person, utendørs, tre&#10;&#10;Automatisk generert beskrivelse">
            <a:extLst>
              <a:ext uri="{FF2B5EF4-FFF2-40B4-BE49-F238E27FC236}">
                <a16:creationId xmlns:a16="http://schemas.microsoft.com/office/drawing/2014/main" id="{B8EBDB5C-0544-C179-A8E8-6BFE683F7DE5}"/>
              </a:ext>
            </a:extLst>
          </p:cNvPr>
          <p:cNvPicPr>
            <a:picLocks noChangeAspect="1"/>
          </p:cNvPicPr>
          <p:nvPr/>
        </p:nvPicPr>
        <p:blipFill rotWithShape="1">
          <a:blip r:embed="rId3"/>
          <a:srcRect r="-1183" b="48019"/>
          <a:stretch/>
        </p:blipFill>
        <p:spPr>
          <a:xfrm>
            <a:off x="484909" y="3"/>
            <a:ext cx="11847300" cy="4057426"/>
          </a:xfrm>
          <a:prstGeom prst="rect">
            <a:avLst/>
          </a:prstGeom>
        </p:spPr>
      </p:pic>
      <p:sp>
        <p:nvSpPr>
          <p:cNvPr id="4" name="Plassholder for bilde 3">
            <a:extLst>
              <a:ext uri="{FF2B5EF4-FFF2-40B4-BE49-F238E27FC236}">
                <a16:creationId xmlns:a16="http://schemas.microsoft.com/office/drawing/2014/main" id="{4D9B1E87-CD1B-75B0-40E4-786FCB160558}"/>
              </a:ext>
            </a:extLst>
          </p:cNvPr>
          <p:cNvSpPr>
            <a:spLocks noGrp="1"/>
          </p:cNvSpPr>
          <p:nvPr>
            <p:ph type="pic" sz="quarter" idx="13"/>
          </p:nvPr>
        </p:nvSpPr>
        <p:spPr>
          <a:xfrm>
            <a:off x="487890" y="-3145"/>
            <a:ext cx="11710800" cy="4057200"/>
          </a:xfrm>
        </p:spPr>
        <p:txBody>
          <a:bodyPr/>
          <a:lstStyle/>
          <a:p>
            <a:endParaRPr lang="nb-NO"/>
          </a:p>
        </p:txBody>
      </p:sp>
    </p:spTree>
    <p:extLst>
      <p:ext uri="{BB962C8B-B14F-4D97-AF65-F5344CB8AC3E}">
        <p14:creationId xmlns:p14="http://schemas.microsoft.com/office/powerpoint/2010/main" val="939757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vert="horz" lIns="0" tIns="0" rIns="0" bIns="0" rtlCol="0" anchor="t">
            <a:normAutofit/>
          </a:bodyPr>
          <a:lstStyle/>
          <a:p>
            <a:pPr marL="251460" indent="-251460"/>
            <a:r>
              <a:rPr lang="nb-NO" dirty="0"/>
              <a:t>De rikeste 10 pst. eier over halvparten av nettoformuen i Norge</a:t>
            </a:r>
          </a:p>
          <a:p>
            <a:pPr marL="251460" indent="-251460"/>
            <a:endParaRPr lang="nb-NO" dirty="0"/>
          </a:p>
          <a:p>
            <a:pPr marL="251460" indent="-251460"/>
            <a:r>
              <a:rPr lang="nb-NO" dirty="0">
                <a:latin typeface="Arial"/>
                <a:cs typeface="Arial"/>
              </a:rPr>
              <a:t>De rikeste 0,1 pst. eier 10,9 pst av nettoformuen </a:t>
            </a:r>
          </a:p>
          <a:p>
            <a:pPr marL="251460" indent="-251460"/>
            <a:endParaRPr lang="nb-NO" dirty="0"/>
          </a:p>
          <a:p>
            <a:pPr marL="251460" indent="-251460"/>
            <a:r>
              <a:rPr lang="nb-NO" dirty="0">
                <a:latin typeface="Arial"/>
                <a:cs typeface="Arial"/>
              </a:rPr>
              <a:t>De fattigste 50 pst har </a:t>
            </a:r>
            <a:r>
              <a:rPr lang="nb-NO" dirty="0" err="1">
                <a:latin typeface="Arial"/>
                <a:cs typeface="Arial"/>
              </a:rPr>
              <a:t>ca</a:t>
            </a:r>
            <a:r>
              <a:rPr lang="nb-NO" dirty="0">
                <a:latin typeface="Arial"/>
                <a:cs typeface="Arial"/>
              </a:rPr>
              <a:t> 4 % av nettoformuen. Det betyr at den rikeste halvparten eier 96 pst av nettoformuen</a:t>
            </a:r>
            <a:endParaRPr lang="nb-NO" dirty="0"/>
          </a:p>
          <a:p>
            <a:pPr marL="251460" indent="-251460"/>
            <a:endParaRPr lang="nb-NO" dirty="0"/>
          </a:p>
          <a:p>
            <a:pPr marL="0" indent="0">
              <a:buNone/>
            </a:pPr>
            <a:endParaRPr lang="nb-NO" dirty="0"/>
          </a:p>
          <a:p>
            <a:pPr marL="251460" indent="-251460"/>
            <a:endParaRPr lang="nb-NO" dirty="0"/>
          </a:p>
        </p:txBody>
      </p:sp>
      <p:sp>
        <p:nvSpPr>
          <p:cNvPr id="3" name="Tittel 2"/>
          <p:cNvSpPr>
            <a:spLocks noGrp="1"/>
          </p:cNvSpPr>
          <p:nvPr>
            <p:ph type="title"/>
          </p:nvPr>
        </p:nvSpPr>
        <p:spPr/>
        <p:txBody>
          <a:bodyPr/>
          <a:lstStyle/>
          <a:p>
            <a:r>
              <a:rPr lang="nb-NO"/>
              <a:t>Stor ulikhet i formue</a:t>
            </a:r>
          </a:p>
        </p:txBody>
      </p:sp>
    </p:spTree>
    <p:extLst>
      <p:ext uri="{BB962C8B-B14F-4D97-AF65-F5344CB8AC3E}">
        <p14:creationId xmlns:p14="http://schemas.microsoft.com/office/powerpoint/2010/main" val="4290092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820BA-DF8E-2ADB-A4D8-E97ED2CBCE1A}"/>
            </a:ext>
          </a:extLst>
        </p:cNvPr>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3CC9318-88FE-04AD-3D48-1EC1D83CFC98}"/>
              </a:ext>
            </a:extLst>
          </p:cNvPr>
          <p:cNvSpPr>
            <a:spLocks noGrp="1"/>
          </p:cNvSpPr>
          <p:nvPr>
            <p:ph idx="1"/>
          </p:nvPr>
        </p:nvSpPr>
        <p:spPr/>
        <p:txBody>
          <a:bodyPr/>
          <a:lstStyle/>
          <a:p>
            <a:r>
              <a:rPr lang="nb-NO" dirty="0"/>
              <a:t>Vi har jo blitt stadig rikere. Gjør det da så mye at de rike blir litt ekstra rike?</a:t>
            </a:r>
          </a:p>
          <a:p>
            <a:endParaRPr lang="nb-NO" dirty="0"/>
          </a:p>
          <a:p>
            <a:r>
              <a:rPr lang="nb-NO" dirty="0"/>
              <a:t>«Det som den reflekterte rike kaller fattigdomsproblemet, kaller den reflekterte fattige med like stor rett et rikdomsproblem» (Richard </a:t>
            </a:r>
            <a:r>
              <a:rPr lang="nb-NO" dirty="0" err="1"/>
              <a:t>Tawney</a:t>
            </a:r>
            <a:r>
              <a:rPr lang="nb-NO" dirty="0"/>
              <a:t>)</a:t>
            </a:r>
          </a:p>
          <a:p>
            <a:endParaRPr lang="nb-NO" dirty="0"/>
          </a:p>
        </p:txBody>
      </p:sp>
      <p:sp>
        <p:nvSpPr>
          <p:cNvPr id="3" name="Tittel 2">
            <a:extLst>
              <a:ext uri="{FF2B5EF4-FFF2-40B4-BE49-F238E27FC236}">
                <a16:creationId xmlns:a16="http://schemas.microsoft.com/office/drawing/2014/main" id="{E5563360-3EA6-7A07-6F22-C552C4266751}"/>
              </a:ext>
            </a:extLst>
          </p:cNvPr>
          <p:cNvSpPr>
            <a:spLocks noGrp="1"/>
          </p:cNvSpPr>
          <p:nvPr>
            <p:ph type="title"/>
          </p:nvPr>
        </p:nvSpPr>
        <p:spPr/>
        <p:txBody>
          <a:bodyPr>
            <a:normAutofit fontScale="90000"/>
          </a:bodyPr>
          <a:lstStyle/>
          <a:p>
            <a:r>
              <a:rPr lang="nb-NO" dirty="0"/>
              <a:t>Fattigdom – rikdommens speilbilde</a:t>
            </a:r>
          </a:p>
        </p:txBody>
      </p:sp>
    </p:spTree>
    <p:extLst>
      <p:ext uri="{BB962C8B-B14F-4D97-AF65-F5344CB8AC3E}">
        <p14:creationId xmlns:p14="http://schemas.microsoft.com/office/powerpoint/2010/main" val="83402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tekst, line, Plottdiagram, diagram&#10;&#10;Automatisk generert beskrivelse">
            <a:extLst>
              <a:ext uri="{FF2B5EF4-FFF2-40B4-BE49-F238E27FC236}">
                <a16:creationId xmlns:a16="http://schemas.microsoft.com/office/drawing/2014/main" id="{947A9E19-C62B-BB4D-8148-D26E7EA38881}"/>
              </a:ext>
            </a:extLst>
          </p:cNvPr>
          <p:cNvPicPr>
            <a:picLocks noChangeAspect="1"/>
          </p:cNvPicPr>
          <p:nvPr/>
        </p:nvPicPr>
        <p:blipFill>
          <a:blip r:embed="rId3"/>
          <a:stretch>
            <a:fillRect/>
          </a:stretch>
        </p:blipFill>
        <p:spPr>
          <a:xfrm>
            <a:off x="6782237" y="1356552"/>
            <a:ext cx="5072034" cy="2014951"/>
          </a:xfrm>
          <a:prstGeom prst="rect">
            <a:avLst/>
          </a:prstGeom>
          <a:noFill/>
        </p:spPr>
      </p:pic>
      <p:sp>
        <p:nvSpPr>
          <p:cNvPr id="3" name="Plassholder for tekst 2">
            <a:extLst>
              <a:ext uri="{FF2B5EF4-FFF2-40B4-BE49-F238E27FC236}">
                <a16:creationId xmlns:a16="http://schemas.microsoft.com/office/drawing/2014/main" id="{C89D3ABE-52DB-86B9-F399-8D2FFB7FD224}"/>
              </a:ext>
            </a:extLst>
          </p:cNvPr>
          <p:cNvSpPr>
            <a:spLocks noGrp="1"/>
          </p:cNvSpPr>
          <p:nvPr>
            <p:ph type="body" sz="quarter" idx="14"/>
          </p:nvPr>
        </p:nvSpPr>
        <p:spPr>
          <a:xfrm>
            <a:off x="451413" y="1782501"/>
            <a:ext cx="6192455" cy="4742477"/>
          </a:xfrm>
        </p:spPr>
        <p:txBody>
          <a:bodyPr vert="horz" lIns="0" tIns="0" rIns="0" bIns="0" rtlCol="0" anchor="t">
            <a:normAutofit lnSpcReduction="10000"/>
          </a:bodyPr>
          <a:lstStyle/>
          <a:p>
            <a:pPr marL="251460" indent="-251460"/>
            <a:r>
              <a:rPr lang="nb-NO" dirty="0">
                <a:latin typeface="Arial"/>
                <a:cs typeface="Arial"/>
              </a:rPr>
              <a:t>De aller rikeste betaler mindre skatt enn folk flest</a:t>
            </a:r>
          </a:p>
          <a:p>
            <a:pPr marL="251460" indent="-251460"/>
            <a:r>
              <a:rPr lang="nb-NO" dirty="0">
                <a:latin typeface="Arial"/>
                <a:cs typeface="Arial"/>
              </a:rPr>
              <a:t>Hvis de aller rikeste hadde betalt like stor andel skatt som vanlige folk ville skatteinntektene økt med over 50 milliarder i året</a:t>
            </a:r>
          </a:p>
          <a:p>
            <a:pPr marL="251460" indent="-251460"/>
            <a:r>
              <a:rPr lang="nb-NO" dirty="0">
                <a:latin typeface="Arial"/>
                <a:cs typeface="Arial"/>
              </a:rPr>
              <a:t>Folk flest må betale full skatt med en gang</a:t>
            </a:r>
          </a:p>
          <a:p>
            <a:pPr marL="251460" indent="-251460"/>
            <a:r>
              <a:rPr lang="nb-NO" dirty="0">
                <a:latin typeface="Arial"/>
                <a:cs typeface="Arial"/>
              </a:rPr>
              <a:t>Norges rikeste kan bestemme når de skal betale skatten gjennom blant annet Fritaksmetoden</a:t>
            </a:r>
          </a:p>
          <a:p>
            <a:pPr marL="251460" indent="-251460"/>
            <a:endParaRPr lang="nb-NO" dirty="0"/>
          </a:p>
        </p:txBody>
      </p:sp>
      <p:sp>
        <p:nvSpPr>
          <p:cNvPr id="4" name="Tittel 3">
            <a:extLst>
              <a:ext uri="{FF2B5EF4-FFF2-40B4-BE49-F238E27FC236}">
                <a16:creationId xmlns:a16="http://schemas.microsoft.com/office/drawing/2014/main" id="{33647856-DF00-4718-94FF-8FA49D609CE7}"/>
              </a:ext>
            </a:extLst>
          </p:cNvPr>
          <p:cNvSpPr>
            <a:spLocks noGrp="1"/>
          </p:cNvSpPr>
          <p:nvPr>
            <p:ph type="title"/>
          </p:nvPr>
        </p:nvSpPr>
        <p:spPr>
          <a:xfrm>
            <a:off x="-1" y="483981"/>
            <a:ext cx="8468127" cy="763200"/>
          </a:xfrm>
        </p:spPr>
        <p:txBody>
          <a:bodyPr anchor="ctr">
            <a:normAutofit/>
          </a:bodyPr>
          <a:lstStyle/>
          <a:p>
            <a:r>
              <a:rPr lang="nb-NO"/>
              <a:t>De rikeste betaler mindre skatt</a:t>
            </a:r>
          </a:p>
        </p:txBody>
      </p:sp>
      <p:pic>
        <p:nvPicPr>
          <p:cNvPr id="10" name="Bilde 9" descr="Et bilde som inneholder tekst, skjermbilde, programvare, Nettside&#10;&#10;Automatisk generert beskrivelse">
            <a:extLst>
              <a:ext uri="{FF2B5EF4-FFF2-40B4-BE49-F238E27FC236}">
                <a16:creationId xmlns:a16="http://schemas.microsoft.com/office/drawing/2014/main" id="{10EC72B8-0AA0-613C-436B-3C820885C449}"/>
              </a:ext>
            </a:extLst>
          </p:cNvPr>
          <p:cNvPicPr>
            <a:picLocks noChangeAspect="1"/>
          </p:cNvPicPr>
          <p:nvPr/>
        </p:nvPicPr>
        <p:blipFill rotWithShape="1">
          <a:blip r:embed="rId4"/>
          <a:srcRect l="23689" t="24424" r="59347" b="40707"/>
          <a:stretch/>
        </p:blipFill>
        <p:spPr>
          <a:xfrm>
            <a:off x="7038135" y="3667197"/>
            <a:ext cx="4552852" cy="3005908"/>
          </a:xfrm>
          <a:prstGeom prst="rect">
            <a:avLst/>
          </a:prstGeom>
        </p:spPr>
      </p:pic>
    </p:spTree>
    <p:extLst>
      <p:ext uri="{BB962C8B-B14F-4D97-AF65-F5344CB8AC3E}">
        <p14:creationId xmlns:p14="http://schemas.microsoft.com/office/powerpoint/2010/main" val="274728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D2198837-F752-76B1-B0B8-C9EEF523D04E}"/>
              </a:ext>
            </a:extLst>
          </p:cNvPr>
          <p:cNvSpPr>
            <a:spLocks noGrp="1"/>
          </p:cNvSpPr>
          <p:nvPr>
            <p:ph sz="half" idx="1"/>
          </p:nvPr>
        </p:nvSpPr>
        <p:spPr>
          <a:xfrm>
            <a:off x="277793" y="1781369"/>
            <a:ext cx="5458708" cy="4735179"/>
          </a:xfrm>
        </p:spPr>
        <p:txBody>
          <a:bodyPr vert="horz" lIns="0" tIns="0" rIns="0" bIns="0" rtlCol="0" anchor="t">
            <a:normAutofit/>
          </a:bodyPr>
          <a:lstStyle/>
          <a:p>
            <a:pPr marL="251460" indent="-251460"/>
            <a:r>
              <a:rPr lang="nb-NO">
                <a:latin typeface="Arial"/>
                <a:cs typeface="Arial"/>
              </a:rPr>
              <a:t>Jobber de rikeste hardere enn alle andre? </a:t>
            </a:r>
          </a:p>
          <a:p>
            <a:pPr marL="251460" indent="-251460"/>
            <a:r>
              <a:rPr lang="nb-NO">
                <a:latin typeface="Arial"/>
                <a:cs typeface="Arial"/>
              </a:rPr>
              <a:t>Jo mer penger du har, jo lettere er det å tjene penger</a:t>
            </a:r>
          </a:p>
          <a:p>
            <a:pPr marL="251460" indent="-251460"/>
            <a:r>
              <a:rPr lang="nb-NO">
                <a:latin typeface="Arial"/>
                <a:cs typeface="Arial"/>
              </a:rPr>
              <a:t>De aller rikeste tjener penger på avkastningen av formuen sin</a:t>
            </a:r>
          </a:p>
          <a:p>
            <a:pPr marL="0" indent="0">
              <a:buNone/>
            </a:pPr>
            <a:endParaRPr lang="nb-NO">
              <a:latin typeface="Arial"/>
              <a:cs typeface="Arial"/>
            </a:endParaRPr>
          </a:p>
        </p:txBody>
      </p:sp>
      <p:pic>
        <p:nvPicPr>
          <p:cNvPr id="5" name="Plassholder for bilde 4" descr="Et bilde som inneholder mynt, messing, gull, person&#10;&#10;Automatisk generert beskrivelse">
            <a:extLst>
              <a:ext uri="{FF2B5EF4-FFF2-40B4-BE49-F238E27FC236}">
                <a16:creationId xmlns:a16="http://schemas.microsoft.com/office/drawing/2014/main" id="{3BE3104C-2B4D-1DB0-ADE0-228DF9B758C0}"/>
              </a:ext>
            </a:extLst>
          </p:cNvPr>
          <p:cNvPicPr>
            <a:picLocks noGrp="1" noChangeAspect="1"/>
          </p:cNvPicPr>
          <p:nvPr>
            <p:ph sz="half" idx="10"/>
          </p:nvPr>
        </p:nvPicPr>
        <p:blipFill rotWithShape="1">
          <a:blip r:embed="rId3"/>
          <a:srcRect l="6196" r="16839" b="3"/>
          <a:stretch/>
        </p:blipFill>
        <p:spPr>
          <a:xfrm>
            <a:off x="6458674" y="1782502"/>
            <a:ext cx="5458708" cy="4734046"/>
          </a:xfrm>
          <a:noFill/>
        </p:spPr>
      </p:pic>
      <p:sp>
        <p:nvSpPr>
          <p:cNvPr id="4" name="Tittel 3">
            <a:extLst>
              <a:ext uri="{FF2B5EF4-FFF2-40B4-BE49-F238E27FC236}">
                <a16:creationId xmlns:a16="http://schemas.microsoft.com/office/drawing/2014/main" id="{7BB8CF9D-45F4-EA70-2DC8-B872FE1D7CCB}"/>
              </a:ext>
            </a:extLst>
          </p:cNvPr>
          <p:cNvSpPr>
            <a:spLocks noGrp="1"/>
          </p:cNvSpPr>
          <p:nvPr>
            <p:ph type="title"/>
          </p:nvPr>
        </p:nvSpPr>
        <p:spPr>
          <a:xfrm>
            <a:off x="-1" y="483981"/>
            <a:ext cx="8468127" cy="763200"/>
          </a:xfrm>
        </p:spPr>
        <p:txBody>
          <a:bodyPr anchor="ctr">
            <a:normAutofit/>
          </a:bodyPr>
          <a:lstStyle/>
          <a:p>
            <a:r>
              <a:rPr lang="nb-NO" sz="3500"/>
              <a:t>Hvorfor lønner det seg å være rik?</a:t>
            </a:r>
          </a:p>
        </p:txBody>
      </p:sp>
    </p:spTree>
    <p:extLst>
      <p:ext uri="{BB962C8B-B14F-4D97-AF65-F5344CB8AC3E}">
        <p14:creationId xmlns:p14="http://schemas.microsoft.com/office/powerpoint/2010/main" val="1593984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U.S. dollar banknote with map">
            <a:extLst>
              <a:ext uri="{FF2B5EF4-FFF2-40B4-BE49-F238E27FC236}">
                <a16:creationId xmlns:a16="http://schemas.microsoft.com/office/drawing/2014/main" id="{F8FF14E7-7C70-609D-4E47-54A315173018}"/>
              </a:ext>
            </a:extLst>
          </p:cNvPr>
          <p:cNvPicPr>
            <a:picLocks noGrp="1" noChangeAspect="1"/>
          </p:cNvPicPr>
          <p:nvPr>
            <p:ph type="pic" sz="quarter" idx="13"/>
          </p:nvPr>
        </p:nvPicPr>
        <p:blipFill>
          <a:blip r:embed="rId3"/>
          <a:srcRect l="16550" r="16550"/>
          <a:stretch/>
        </p:blipFill>
        <p:spPr/>
      </p:pic>
      <p:sp>
        <p:nvSpPr>
          <p:cNvPr id="3" name="Plassholder for tekst 2">
            <a:extLst>
              <a:ext uri="{FF2B5EF4-FFF2-40B4-BE49-F238E27FC236}">
                <a16:creationId xmlns:a16="http://schemas.microsoft.com/office/drawing/2014/main" id="{E809DBC9-DAB5-1591-0203-AAF7DEDCB5B9}"/>
              </a:ext>
            </a:extLst>
          </p:cNvPr>
          <p:cNvSpPr>
            <a:spLocks noGrp="1"/>
          </p:cNvSpPr>
          <p:nvPr>
            <p:ph type="body" sz="quarter" idx="14"/>
          </p:nvPr>
        </p:nvSpPr>
        <p:spPr/>
        <p:txBody>
          <a:bodyPr vert="horz" lIns="0" tIns="0" rIns="0" bIns="0" rtlCol="0" anchor="t">
            <a:normAutofit/>
          </a:bodyPr>
          <a:lstStyle/>
          <a:p>
            <a:pPr marL="251460" indent="-251460"/>
            <a:r>
              <a:rPr lang="nb-NO" sz="2500">
                <a:latin typeface="Arial"/>
                <a:cs typeface="Arial"/>
              </a:rPr>
              <a:t>En annen grunn til at de aller rikeste betaler mindre skatt er fordi de gjemmer pengene sine</a:t>
            </a:r>
          </a:p>
          <a:p>
            <a:pPr marL="251460" indent="-251460"/>
            <a:r>
              <a:rPr lang="nb-NO" sz="2500">
                <a:latin typeface="Arial"/>
                <a:cs typeface="Arial"/>
              </a:rPr>
              <a:t>Verdens superrike gjemmer 62 billioner kroner i skatteparadis der de har lav eller ingen skatt og stor grad av hemmelighold</a:t>
            </a:r>
            <a:endParaRPr lang="nb-NO" sz="2500"/>
          </a:p>
          <a:p>
            <a:pPr marL="251460" indent="-251460"/>
            <a:r>
              <a:rPr lang="nb-NO" sz="2500">
                <a:solidFill>
                  <a:srgbClr val="000000"/>
                </a:solidFill>
                <a:latin typeface="Arial"/>
                <a:cs typeface="Calibri"/>
              </a:rPr>
              <a:t>Norge taper 16 milliarder kroner hvert år til skatte-paradis </a:t>
            </a:r>
            <a:endParaRPr lang="nb-NO" sz="2500">
              <a:latin typeface="Arial"/>
              <a:cs typeface="Arial"/>
            </a:endParaRPr>
          </a:p>
          <a:p>
            <a:pPr marL="251460" indent="-251460"/>
            <a:r>
              <a:rPr lang="nb-NO" sz="2500">
                <a:latin typeface="Arial"/>
                <a:cs typeface="Arial"/>
              </a:rPr>
              <a:t>Det er de aller rikeste som gjemmer pengene i skatteparadis, ikke vanlige folk</a:t>
            </a:r>
          </a:p>
        </p:txBody>
      </p:sp>
      <p:sp>
        <p:nvSpPr>
          <p:cNvPr id="4" name="Tittel 3">
            <a:extLst>
              <a:ext uri="{FF2B5EF4-FFF2-40B4-BE49-F238E27FC236}">
                <a16:creationId xmlns:a16="http://schemas.microsoft.com/office/drawing/2014/main" id="{9BAB27AE-F982-D238-9F0F-C2C2B75E9E64}"/>
              </a:ext>
            </a:extLst>
          </p:cNvPr>
          <p:cNvSpPr>
            <a:spLocks noGrp="1"/>
          </p:cNvSpPr>
          <p:nvPr>
            <p:ph type="title"/>
          </p:nvPr>
        </p:nvSpPr>
        <p:spPr/>
        <p:txBody>
          <a:bodyPr/>
          <a:lstStyle/>
          <a:p>
            <a:r>
              <a:rPr lang="nb-NO">
                <a:latin typeface="Arial"/>
                <a:cs typeface="Arial"/>
              </a:rPr>
              <a:t>De rikeste skjuler pengene sine</a:t>
            </a:r>
            <a:endParaRPr lang="nb-NO"/>
          </a:p>
        </p:txBody>
      </p:sp>
    </p:spTree>
    <p:extLst>
      <p:ext uri="{BB962C8B-B14F-4D97-AF65-F5344CB8AC3E}">
        <p14:creationId xmlns:p14="http://schemas.microsoft.com/office/powerpoint/2010/main" val="3530303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stretch>
            <a:fillRect/>
          </a:stretch>
        </p:blipFill>
        <p:spPr>
          <a:xfrm>
            <a:off x="1091096" y="-2499584"/>
            <a:ext cx="6508310" cy="9359172"/>
          </a:xfrm>
          <a:prstGeom prst="rect">
            <a:avLst/>
          </a:prstGeom>
        </p:spPr>
      </p:pic>
    </p:spTree>
    <p:extLst>
      <p:ext uri="{BB962C8B-B14F-4D97-AF65-F5344CB8AC3E}">
        <p14:creationId xmlns:p14="http://schemas.microsoft.com/office/powerpoint/2010/main" val="389677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Sveits, Alpene, Kart, Flagg, Kontur">
            <a:extLst>
              <a:ext uri="{FF2B5EF4-FFF2-40B4-BE49-F238E27FC236}">
                <a16:creationId xmlns:a16="http://schemas.microsoft.com/office/drawing/2014/main" id="{B690B5FD-D9C0-DE9C-1779-E47D006E7529}"/>
              </a:ext>
            </a:extLst>
          </p:cNvPr>
          <p:cNvPicPr>
            <a:picLocks noGrp="1" noChangeAspect="1"/>
          </p:cNvPicPr>
          <p:nvPr>
            <p:ph type="pic" sz="quarter" idx="13"/>
          </p:nvPr>
        </p:nvPicPr>
        <p:blipFill>
          <a:blip r:embed="rId3"/>
          <a:srcRect/>
          <a:stretch/>
        </p:blipFill>
        <p:spPr/>
      </p:pic>
      <p:sp>
        <p:nvSpPr>
          <p:cNvPr id="3" name="Plassholder for tekst 2">
            <a:extLst>
              <a:ext uri="{FF2B5EF4-FFF2-40B4-BE49-F238E27FC236}">
                <a16:creationId xmlns:a16="http://schemas.microsoft.com/office/drawing/2014/main" id="{9855400A-8302-7D77-64DB-1CD3A62FEA08}"/>
              </a:ext>
            </a:extLst>
          </p:cNvPr>
          <p:cNvSpPr>
            <a:spLocks noGrp="1"/>
          </p:cNvSpPr>
          <p:nvPr>
            <p:ph type="body" sz="quarter" idx="14"/>
          </p:nvPr>
        </p:nvSpPr>
        <p:spPr/>
        <p:txBody>
          <a:bodyPr vert="horz" lIns="0" tIns="0" rIns="0" bIns="0" rtlCol="0" anchor="t">
            <a:normAutofit lnSpcReduction="10000"/>
          </a:bodyPr>
          <a:lstStyle/>
          <a:p>
            <a:pPr marL="514350" indent="-514350">
              <a:buAutoNum type="arabicPeriod"/>
            </a:pPr>
            <a:r>
              <a:rPr lang="nb-NO" dirty="0">
                <a:latin typeface="Arial"/>
                <a:cs typeface="Arial"/>
              </a:rPr>
              <a:t>Sveits gir skattefritak til de aller rikeste</a:t>
            </a:r>
            <a:endParaRPr lang="nb-NO" dirty="0"/>
          </a:p>
          <a:p>
            <a:pPr marL="514350" indent="-514350">
              <a:buAutoNum type="arabicPeriod"/>
            </a:pPr>
            <a:r>
              <a:rPr lang="nb-NO" dirty="0">
                <a:latin typeface="Arial"/>
                <a:cs typeface="Arial"/>
              </a:rPr>
              <a:t>Norge har en skatteavtale med Sveits som gjør at de aller rikeste kan flytte dit og slippe å betale skatt</a:t>
            </a:r>
          </a:p>
          <a:p>
            <a:pPr marL="514350" indent="-514350">
              <a:buAutoNum type="arabicPeriod"/>
            </a:pPr>
            <a:r>
              <a:rPr lang="nb-NO" dirty="0">
                <a:latin typeface="Arial"/>
                <a:cs typeface="Arial"/>
              </a:rPr>
              <a:t>Den tidligere 5-årsregelen og fritaksmetoden</a:t>
            </a:r>
            <a:endParaRPr lang="nb-NO" dirty="0"/>
          </a:p>
          <a:p>
            <a:pPr marL="0" indent="0">
              <a:buNone/>
            </a:pPr>
            <a:r>
              <a:rPr lang="nb-NO" dirty="0">
                <a:latin typeface="Arial"/>
                <a:cs typeface="Arial"/>
              </a:rPr>
              <a:t>SV har fått gjennomslag for å oppheve 5-årsregelen og innført </a:t>
            </a:r>
            <a:r>
              <a:rPr lang="nb-NO" dirty="0" err="1">
                <a:latin typeface="Arial"/>
                <a:cs typeface="Arial"/>
              </a:rPr>
              <a:t>exitskatt</a:t>
            </a:r>
            <a:r>
              <a:rPr lang="nb-NO" dirty="0">
                <a:latin typeface="Arial"/>
                <a:cs typeface="Arial"/>
              </a:rPr>
              <a:t>, men vi må fortsette å jobbe med å tette skattehull</a:t>
            </a:r>
            <a:endParaRPr lang="nb-NO" dirty="0"/>
          </a:p>
          <a:p>
            <a:pPr marL="251460" indent="-251460">
              <a:buAutoNum type="arabicPeriod"/>
            </a:pPr>
            <a:endParaRPr lang="nb-NO" dirty="0">
              <a:latin typeface="Arial"/>
              <a:cs typeface="Arial"/>
            </a:endParaRPr>
          </a:p>
          <a:p>
            <a:pPr marL="251460" indent="-251460">
              <a:buAutoNum type="arabicPeriod"/>
            </a:pPr>
            <a:endParaRPr lang="nb-NO" dirty="0">
              <a:latin typeface="Arial"/>
              <a:cs typeface="Arial"/>
            </a:endParaRPr>
          </a:p>
        </p:txBody>
      </p:sp>
      <p:sp>
        <p:nvSpPr>
          <p:cNvPr id="4" name="Tittel 3">
            <a:extLst>
              <a:ext uri="{FF2B5EF4-FFF2-40B4-BE49-F238E27FC236}">
                <a16:creationId xmlns:a16="http://schemas.microsoft.com/office/drawing/2014/main" id="{8A864081-EF99-0FEC-6261-D8C7BA433265}"/>
              </a:ext>
            </a:extLst>
          </p:cNvPr>
          <p:cNvSpPr>
            <a:spLocks noGrp="1"/>
          </p:cNvSpPr>
          <p:nvPr>
            <p:ph type="title"/>
          </p:nvPr>
        </p:nvSpPr>
        <p:spPr/>
        <p:txBody>
          <a:bodyPr>
            <a:normAutofit fontScale="90000"/>
          </a:bodyPr>
          <a:lstStyle/>
          <a:p>
            <a:r>
              <a:rPr lang="nb-NO">
                <a:latin typeface="Arial"/>
                <a:cs typeface="Arial"/>
              </a:rPr>
              <a:t>Sveits – hvorfor flytter de rikeste?</a:t>
            </a:r>
            <a:endParaRPr lang="nb-NO"/>
          </a:p>
        </p:txBody>
      </p:sp>
    </p:spTree>
    <p:extLst>
      <p:ext uri="{BB962C8B-B14F-4D97-AF65-F5344CB8AC3E}">
        <p14:creationId xmlns:p14="http://schemas.microsoft.com/office/powerpoint/2010/main" val="3538145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1F56D79C-8D11-8111-7B66-DBC9BA715754}"/>
              </a:ext>
            </a:extLst>
          </p:cNvPr>
          <p:cNvSpPr>
            <a:spLocks noGrp="1"/>
          </p:cNvSpPr>
          <p:nvPr>
            <p:ph type="subTitle" idx="1"/>
          </p:nvPr>
        </p:nvSpPr>
        <p:spPr/>
        <p:txBody>
          <a:bodyPr/>
          <a:lstStyle/>
          <a:p>
            <a:r>
              <a:rPr lang="nb-NO">
                <a:latin typeface="Arial"/>
                <a:cs typeface="Arial"/>
              </a:rPr>
              <a:t>Formuesskatt spesial</a:t>
            </a:r>
            <a:endParaRPr lang="nb-NO"/>
          </a:p>
        </p:txBody>
      </p:sp>
      <p:sp>
        <p:nvSpPr>
          <p:cNvPr id="3" name="Plassholder for bilde 2">
            <a:extLst>
              <a:ext uri="{FF2B5EF4-FFF2-40B4-BE49-F238E27FC236}">
                <a16:creationId xmlns:a16="http://schemas.microsoft.com/office/drawing/2014/main" id="{C9025656-17C5-0573-BBC7-3092A1C03DAA}"/>
              </a:ext>
            </a:extLst>
          </p:cNvPr>
          <p:cNvSpPr>
            <a:spLocks noGrp="1"/>
          </p:cNvSpPr>
          <p:nvPr>
            <p:ph type="pic" sz="quarter" idx="10"/>
          </p:nvPr>
        </p:nvSpPr>
        <p:spPr/>
        <p:txBody>
          <a:bodyPr/>
          <a:lstStyle/>
          <a:p>
            <a:endParaRPr lang="nb-NO"/>
          </a:p>
        </p:txBody>
      </p:sp>
    </p:spTree>
    <p:extLst>
      <p:ext uri="{BB962C8B-B14F-4D97-AF65-F5344CB8AC3E}">
        <p14:creationId xmlns:p14="http://schemas.microsoft.com/office/powerpoint/2010/main" val="2655626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tekst, kontanter, penger, valuta&#10;&#10;Automatisk generert beskrivelse">
            <a:extLst>
              <a:ext uri="{FF2B5EF4-FFF2-40B4-BE49-F238E27FC236}">
                <a16:creationId xmlns:a16="http://schemas.microsoft.com/office/drawing/2014/main" id="{C9FBAA92-400D-086B-9932-278F1540C0AD}"/>
              </a:ext>
            </a:extLst>
          </p:cNvPr>
          <p:cNvPicPr>
            <a:picLocks noGrp="1" noChangeAspect="1"/>
          </p:cNvPicPr>
          <p:nvPr>
            <p:ph sz="half" idx="1"/>
          </p:nvPr>
        </p:nvPicPr>
        <p:blipFill rotWithShape="1">
          <a:blip r:embed="rId3"/>
          <a:srcRect t="17478" r="2" b="17480"/>
          <a:stretch/>
        </p:blipFill>
        <p:spPr>
          <a:xfrm>
            <a:off x="277793" y="1782502"/>
            <a:ext cx="5458708" cy="4734046"/>
          </a:xfrm>
          <a:noFill/>
        </p:spPr>
      </p:pic>
      <p:sp>
        <p:nvSpPr>
          <p:cNvPr id="3" name="Plassholder for tekst 2">
            <a:extLst>
              <a:ext uri="{FF2B5EF4-FFF2-40B4-BE49-F238E27FC236}">
                <a16:creationId xmlns:a16="http://schemas.microsoft.com/office/drawing/2014/main" id="{1F9A4BE3-ED99-403F-B897-B9F2119D246E}"/>
              </a:ext>
            </a:extLst>
          </p:cNvPr>
          <p:cNvSpPr>
            <a:spLocks noGrp="1"/>
          </p:cNvSpPr>
          <p:nvPr>
            <p:ph sz="half" idx="10"/>
          </p:nvPr>
        </p:nvSpPr>
        <p:spPr>
          <a:xfrm>
            <a:off x="6458674" y="1782502"/>
            <a:ext cx="5458708" cy="4734046"/>
          </a:xfrm>
        </p:spPr>
        <p:txBody>
          <a:bodyPr vert="horz" lIns="0" tIns="0" rIns="0" bIns="0" rtlCol="0" anchor="t">
            <a:normAutofit/>
          </a:bodyPr>
          <a:lstStyle/>
          <a:p>
            <a:pPr marL="251460" indent="-251460"/>
            <a:r>
              <a:rPr lang="nb-NO" sz="2600">
                <a:latin typeface="Arial"/>
                <a:cs typeface="Arial"/>
              </a:rPr>
              <a:t>Formuesskatten gir mer enn 34 milliarder kroner til staten</a:t>
            </a:r>
          </a:p>
          <a:p>
            <a:pPr marL="251460" indent="-251460"/>
            <a:r>
              <a:rPr lang="nb-NO" sz="2600">
                <a:latin typeface="Arial"/>
                <a:cs typeface="Arial"/>
              </a:rPr>
              <a:t>Viktig for å finansiere sykehus, skoler og barnehager</a:t>
            </a:r>
          </a:p>
          <a:p>
            <a:pPr marL="251460" indent="-251460"/>
            <a:r>
              <a:rPr lang="nb-NO" sz="2600">
                <a:latin typeface="Arial"/>
                <a:cs typeface="Arial"/>
              </a:rPr>
              <a:t>Alle skatter har negative sider, men formuesskatten har få</a:t>
            </a:r>
          </a:p>
          <a:p>
            <a:pPr marL="251460" indent="-251460"/>
            <a:r>
              <a:rPr lang="nb-NO" sz="2600">
                <a:latin typeface="Arial"/>
                <a:cs typeface="Arial"/>
              </a:rPr>
              <a:t>Hvis vi kutter formuesskatten, må vi enten kutte i velferd eller øke andre, mindre rettferdige skatter - for eksempel for vanlige lønnsmottakere  </a:t>
            </a:r>
          </a:p>
          <a:p>
            <a:pPr marL="251460" indent="-251460"/>
            <a:endParaRPr lang="nb-NO" sz="2600"/>
          </a:p>
        </p:txBody>
      </p:sp>
      <p:sp>
        <p:nvSpPr>
          <p:cNvPr id="4" name="Tittel 3">
            <a:extLst>
              <a:ext uri="{FF2B5EF4-FFF2-40B4-BE49-F238E27FC236}">
                <a16:creationId xmlns:a16="http://schemas.microsoft.com/office/drawing/2014/main" id="{B23BDEBC-5386-6203-8282-8CF8F1497E39}"/>
              </a:ext>
            </a:extLst>
          </p:cNvPr>
          <p:cNvSpPr>
            <a:spLocks noGrp="1"/>
          </p:cNvSpPr>
          <p:nvPr>
            <p:ph type="title"/>
          </p:nvPr>
        </p:nvSpPr>
        <p:spPr>
          <a:xfrm>
            <a:off x="-1" y="483981"/>
            <a:ext cx="8468127" cy="763200"/>
          </a:xfrm>
        </p:spPr>
        <p:txBody>
          <a:bodyPr anchor="ctr">
            <a:normAutofit/>
          </a:bodyPr>
          <a:lstStyle/>
          <a:p>
            <a:r>
              <a:rPr lang="nb-NO"/>
              <a:t>Myteknusing om formuesskatt</a:t>
            </a:r>
          </a:p>
        </p:txBody>
      </p:sp>
    </p:spTree>
    <p:extLst>
      <p:ext uri="{BB962C8B-B14F-4D97-AF65-F5344CB8AC3E}">
        <p14:creationId xmlns:p14="http://schemas.microsoft.com/office/powerpoint/2010/main" val="623131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Figur 10.1 Skatt på kapitalbeholdning som andel av total skatt i utvalgte OECD-land. Prosent av samlede skatteinntekter. 2020&#10;">
            <a:extLst>
              <a:ext uri="{FF2B5EF4-FFF2-40B4-BE49-F238E27FC236}">
                <a16:creationId xmlns:a16="http://schemas.microsoft.com/office/drawing/2014/main" id="{9F89A164-5A09-8694-8827-BC5599A06E84}"/>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tretch/>
        </p:blipFill>
        <p:spPr>
          <a:xfrm>
            <a:off x="1" y="2578507"/>
            <a:ext cx="5150733" cy="2618289"/>
          </a:xfrm>
        </p:spPr>
      </p:pic>
      <p:sp>
        <p:nvSpPr>
          <p:cNvPr id="3" name="Plassholder for tekst 2">
            <a:extLst>
              <a:ext uri="{FF2B5EF4-FFF2-40B4-BE49-F238E27FC236}">
                <a16:creationId xmlns:a16="http://schemas.microsoft.com/office/drawing/2014/main" id="{34A801B8-46B3-F601-14F0-1762D66FA7DB}"/>
              </a:ext>
            </a:extLst>
          </p:cNvPr>
          <p:cNvSpPr>
            <a:spLocks noGrp="1"/>
          </p:cNvSpPr>
          <p:nvPr>
            <p:ph type="body" sz="quarter" idx="14"/>
          </p:nvPr>
        </p:nvSpPr>
        <p:spPr>
          <a:xfrm>
            <a:off x="5555848" y="2634712"/>
            <a:ext cx="6304334" cy="3893409"/>
          </a:xfrm>
        </p:spPr>
        <p:txBody>
          <a:bodyPr vert="horz" lIns="0" tIns="0" rIns="0" bIns="0" rtlCol="0" anchor="t">
            <a:normAutofit/>
          </a:bodyPr>
          <a:lstStyle/>
          <a:p>
            <a:pPr marL="251460" indent="-251460"/>
            <a:r>
              <a:rPr lang="nb-NO">
                <a:latin typeface="Arial"/>
                <a:cs typeface="Arial"/>
              </a:rPr>
              <a:t>Nei</a:t>
            </a:r>
          </a:p>
          <a:p>
            <a:pPr marL="251460" indent="-251460"/>
            <a:r>
              <a:rPr lang="nb-NO">
                <a:latin typeface="Arial"/>
                <a:cs typeface="Arial"/>
              </a:rPr>
              <a:t>Vi har formuesskatt, men i sum har vi lav skatt på kapital</a:t>
            </a:r>
          </a:p>
          <a:p>
            <a:pPr marL="251460" indent="-251460"/>
            <a:r>
              <a:rPr lang="nb-NO">
                <a:latin typeface="Arial"/>
                <a:cs typeface="Arial"/>
              </a:rPr>
              <a:t>Bare tull at det er vanskelig å drive næringsvirksomhet i Norge</a:t>
            </a:r>
          </a:p>
          <a:p>
            <a:pPr marL="251460" indent="-251460"/>
            <a:endParaRPr lang="nb-NO"/>
          </a:p>
        </p:txBody>
      </p:sp>
      <p:sp>
        <p:nvSpPr>
          <p:cNvPr id="7" name="Text Placeholder 3">
            <a:extLst>
              <a:ext uri="{FF2B5EF4-FFF2-40B4-BE49-F238E27FC236}">
                <a16:creationId xmlns:a16="http://schemas.microsoft.com/office/drawing/2014/main" id="{0698405F-5432-79CE-EDCC-002A4825239B}"/>
              </a:ext>
            </a:extLst>
          </p:cNvPr>
          <p:cNvSpPr>
            <a:spLocks noGrp="1"/>
          </p:cNvSpPr>
          <p:nvPr>
            <p:ph type="body" sz="quarter" idx="15"/>
          </p:nvPr>
        </p:nvSpPr>
        <p:spPr>
          <a:xfrm>
            <a:off x="5555848" y="1611685"/>
            <a:ext cx="6304334" cy="830997"/>
          </a:xfrm>
        </p:spPr>
        <p:txBody>
          <a:bodyPr vert="horz" wrap="square" lIns="0" tIns="0" rIns="0" bIns="0" rtlCol="0" anchor="t">
            <a:spAutoFit/>
          </a:bodyPr>
          <a:lstStyle/>
          <a:p>
            <a:r>
              <a:rPr lang="en-US">
                <a:latin typeface="Arial"/>
                <a:cs typeface="Arial"/>
              </a:rPr>
              <a:t>Er </a:t>
            </a:r>
            <a:r>
              <a:rPr lang="en-US" err="1">
                <a:latin typeface="Arial"/>
                <a:cs typeface="Arial"/>
              </a:rPr>
              <a:t>skattene</a:t>
            </a:r>
            <a:r>
              <a:rPr lang="en-US">
                <a:latin typeface="Arial"/>
                <a:cs typeface="Arial"/>
              </a:rPr>
              <a:t> </a:t>
            </a:r>
            <a:r>
              <a:rPr lang="en-US" err="1">
                <a:latin typeface="Arial"/>
                <a:cs typeface="Arial"/>
              </a:rPr>
              <a:t>egentlig</a:t>
            </a:r>
            <a:r>
              <a:rPr lang="en-US">
                <a:latin typeface="Arial"/>
                <a:cs typeface="Arial"/>
              </a:rPr>
              <a:t> </a:t>
            </a:r>
            <a:r>
              <a:rPr lang="en-US" err="1">
                <a:latin typeface="Arial"/>
                <a:cs typeface="Arial"/>
              </a:rPr>
              <a:t>så</a:t>
            </a:r>
            <a:r>
              <a:rPr lang="en-US">
                <a:latin typeface="Arial"/>
                <a:cs typeface="Arial"/>
              </a:rPr>
              <a:t> </a:t>
            </a:r>
            <a:r>
              <a:rPr lang="en-US" err="1">
                <a:latin typeface="Arial"/>
                <a:cs typeface="Arial"/>
              </a:rPr>
              <a:t>høye</a:t>
            </a:r>
            <a:r>
              <a:rPr lang="en-US">
                <a:latin typeface="Arial"/>
                <a:cs typeface="Arial"/>
              </a:rPr>
              <a:t> </a:t>
            </a:r>
            <a:r>
              <a:rPr lang="en-US" err="1">
                <a:latin typeface="Arial"/>
                <a:cs typeface="Arial"/>
              </a:rPr>
              <a:t>i</a:t>
            </a:r>
            <a:r>
              <a:rPr lang="en-US">
                <a:latin typeface="Arial"/>
                <a:cs typeface="Arial"/>
              </a:rPr>
              <a:t> Norge?</a:t>
            </a:r>
            <a:endParaRPr lang="nb-NO">
              <a:latin typeface="Arial"/>
              <a:cs typeface="Arial"/>
            </a:endParaRPr>
          </a:p>
        </p:txBody>
      </p:sp>
      <p:sp>
        <p:nvSpPr>
          <p:cNvPr id="4" name="Tittel 3">
            <a:extLst>
              <a:ext uri="{FF2B5EF4-FFF2-40B4-BE49-F238E27FC236}">
                <a16:creationId xmlns:a16="http://schemas.microsoft.com/office/drawing/2014/main" id="{5081AB8B-F635-9DD7-43AF-0350AAEF1B60}"/>
              </a:ext>
            </a:extLst>
          </p:cNvPr>
          <p:cNvSpPr>
            <a:spLocks noGrp="1"/>
          </p:cNvSpPr>
          <p:nvPr>
            <p:ph type="title"/>
          </p:nvPr>
        </p:nvSpPr>
        <p:spPr>
          <a:xfrm>
            <a:off x="-1" y="483981"/>
            <a:ext cx="8468127" cy="763200"/>
          </a:xfrm>
        </p:spPr>
        <p:txBody>
          <a:bodyPr anchor="ctr">
            <a:normAutofit/>
          </a:bodyPr>
          <a:lstStyle/>
          <a:p>
            <a:r>
              <a:rPr lang="nb-NO">
                <a:latin typeface="Arial"/>
                <a:cs typeface="Arial"/>
              </a:rPr>
              <a:t>Formuesskatt - myte 1</a:t>
            </a:r>
            <a:endParaRPr lang="nb-NO"/>
          </a:p>
        </p:txBody>
      </p:sp>
    </p:spTree>
    <p:extLst>
      <p:ext uri="{BB962C8B-B14F-4D97-AF65-F5344CB8AC3E}">
        <p14:creationId xmlns:p14="http://schemas.microsoft.com/office/powerpoint/2010/main" val="1555381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7D9473B5-DC59-45C1-DC28-DA48B878393A}"/>
              </a:ext>
            </a:extLst>
          </p:cNvPr>
          <p:cNvSpPr>
            <a:spLocks noGrp="1"/>
          </p:cNvSpPr>
          <p:nvPr>
            <p:ph idx="1"/>
          </p:nvPr>
        </p:nvSpPr>
        <p:spPr/>
        <p:txBody>
          <a:bodyPr/>
          <a:lstStyle/>
          <a:p>
            <a:r>
              <a:rPr lang="nb-NO" dirty="0"/>
              <a:t>Å skape en økonomi som dekker behov våre innenfor naturens tåleevne</a:t>
            </a:r>
          </a:p>
          <a:p>
            <a:r>
              <a:rPr lang="nb-NO" dirty="0"/>
              <a:t>Det økonomiske systemet skal være under demokratisk kontroll, bidra til en rettferdig fordeling av godene og hindre maktkonsentrasjon. </a:t>
            </a:r>
          </a:p>
          <a:p>
            <a:endParaRPr lang="nb-NO" dirty="0"/>
          </a:p>
          <a:p>
            <a:r>
              <a:rPr lang="nb-NO" dirty="0"/>
              <a:t>En sterk og solid velferdsstat som dekker folks behov, en industri og tjenestesektor som dekker folks behov og grønn omstilling kommer ikke av markedet alene </a:t>
            </a:r>
            <a:r>
              <a:rPr lang="nb-NO" dirty="0">
                <a:sym typeface="Wingdings" panose="05000000000000000000" pitchFamily="2" charset="2"/>
              </a:rPr>
              <a:t> det må styres og politikken må omfordele</a:t>
            </a:r>
            <a:endParaRPr lang="nb-NO" dirty="0"/>
          </a:p>
        </p:txBody>
      </p:sp>
      <p:sp>
        <p:nvSpPr>
          <p:cNvPr id="6" name="Tittel 5">
            <a:extLst>
              <a:ext uri="{FF2B5EF4-FFF2-40B4-BE49-F238E27FC236}">
                <a16:creationId xmlns:a16="http://schemas.microsoft.com/office/drawing/2014/main" id="{DE0E7643-301F-2014-0E93-D4E5E87549FA}"/>
              </a:ext>
            </a:extLst>
          </p:cNvPr>
          <p:cNvSpPr>
            <a:spLocks noGrp="1"/>
          </p:cNvSpPr>
          <p:nvPr>
            <p:ph type="title"/>
          </p:nvPr>
        </p:nvSpPr>
        <p:spPr/>
        <p:txBody>
          <a:bodyPr>
            <a:normAutofit/>
          </a:bodyPr>
          <a:lstStyle/>
          <a:p>
            <a:r>
              <a:rPr lang="nb-NO" sz="2800" dirty="0"/>
              <a:t>Hva er målet for vår økonomiske politikk?</a:t>
            </a:r>
          </a:p>
        </p:txBody>
      </p:sp>
    </p:spTree>
    <p:extLst>
      <p:ext uri="{BB962C8B-B14F-4D97-AF65-F5344CB8AC3E}">
        <p14:creationId xmlns:p14="http://schemas.microsoft.com/office/powerpoint/2010/main" val="758099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4A801B8-46B3-F601-14F0-1762D66FA7DB}"/>
              </a:ext>
            </a:extLst>
          </p:cNvPr>
          <p:cNvSpPr>
            <a:spLocks noGrp="1"/>
          </p:cNvSpPr>
          <p:nvPr>
            <p:ph type="body" sz="quarter" idx="14"/>
          </p:nvPr>
        </p:nvSpPr>
        <p:spPr>
          <a:xfrm>
            <a:off x="5555848" y="2634712"/>
            <a:ext cx="6304334" cy="3893409"/>
          </a:xfrm>
        </p:spPr>
        <p:txBody>
          <a:bodyPr vert="horz" lIns="0" tIns="0" rIns="0" bIns="0" rtlCol="0" anchor="t">
            <a:normAutofit fontScale="85000" lnSpcReduction="10000"/>
          </a:bodyPr>
          <a:lstStyle/>
          <a:p>
            <a:pPr marL="251460" indent="-251460"/>
            <a:r>
              <a:rPr lang="nb-NO">
                <a:latin typeface="Arial"/>
                <a:cs typeface="Arial"/>
              </a:rPr>
              <a:t>Fordi mange av de rikeste har null i lønnsinntekt</a:t>
            </a:r>
            <a:endParaRPr lang="nb-NO">
              <a:solidFill>
                <a:srgbClr val="000000"/>
              </a:solidFill>
              <a:latin typeface="Arial"/>
              <a:cs typeface="Arial"/>
            </a:endParaRPr>
          </a:p>
          <a:p>
            <a:pPr marL="251460" indent="-251460"/>
            <a:r>
              <a:rPr lang="nb-NO">
                <a:latin typeface="Arial"/>
                <a:cs typeface="Arial"/>
              </a:rPr>
              <a:t>Mye bedriftskapital er private sparebøsser for eierne</a:t>
            </a:r>
          </a:p>
          <a:p>
            <a:pPr marL="251460" indent="-251460"/>
            <a:r>
              <a:rPr lang="nb-NO">
                <a:latin typeface="Arial"/>
                <a:cs typeface="Arial"/>
              </a:rPr>
              <a:t>Det er mye billigere å ikke ta ut utbytte og heller kjøpe hus, hytter og yachter gjennom et selskap</a:t>
            </a:r>
            <a:endParaRPr lang="nb-NO"/>
          </a:p>
          <a:p>
            <a:pPr marL="251460" indent="-251460"/>
            <a:r>
              <a:rPr lang="nb-NO">
                <a:latin typeface="Arial"/>
                <a:cs typeface="Arial"/>
              </a:rPr>
              <a:t>De aller rikeste sitter altså med mye større inntekter enn de skattlegges for. Formuesskatten er viktig for å sørge for at de rikeste må betale en rettferdig andel skatt</a:t>
            </a:r>
            <a:endParaRPr lang="nb-NO"/>
          </a:p>
          <a:p>
            <a:pPr marL="251460" indent="-251460"/>
            <a:endParaRPr lang="nb-NO"/>
          </a:p>
        </p:txBody>
      </p:sp>
      <p:sp>
        <p:nvSpPr>
          <p:cNvPr id="7" name="Text Placeholder 3">
            <a:extLst>
              <a:ext uri="{FF2B5EF4-FFF2-40B4-BE49-F238E27FC236}">
                <a16:creationId xmlns:a16="http://schemas.microsoft.com/office/drawing/2014/main" id="{0698405F-5432-79CE-EDCC-002A4825239B}"/>
              </a:ext>
            </a:extLst>
          </p:cNvPr>
          <p:cNvSpPr>
            <a:spLocks noGrp="1"/>
          </p:cNvSpPr>
          <p:nvPr>
            <p:ph type="body" sz="quarter" idx="15"/>
          </p:nvPr>
        </p:nvSpPr>
        <p:spPr>
          <a:xfrm>
            <a:off x="5555848" y="1611685"/>
            <a:ext cx="6304334" cy="830997"/>
          </a:xfrm>
        </p:spPr>
        <p:txBody>
          <a:bodyPr vert="horz" wrap="square" lIns="0" tIns="0" rIns="0" bIns="0" rtlCol="0" anchor="t">
            <a:spAutoFit/>
          </a:bodyPr>
          <a:lstStyle/>
          <a:p>
            <a:r>
              <a:rPr lang="en-US">
                <a:latin typeface="Arial"/>
                <a:cs typeface="Arial"/>
              </a:rPr>
              <a:t>"</a:t>
            </a:r>
            <a:r>
              <a:rPr lang="en-US" err="1">
                <a:latin typeface="Arial"/>
                <a:cs typeface="Arial"/>
              </a:rPr>
              <a:t>Hvorfor</a:t>
            </a:r>
            <a:r>
              <a:rPr lang="en-US">
                <a:latin typeface="Arial"/>
                <a:cs typeface="Arial"/>
              </a:rPr>
              <a:t> </a:t>
            </a:r>
            <a:r>
              <a:rPr lang="en-US" err="1">
                <a:latin typeface="Arial"/>
                <a:cs typeface="Arial"/>
              </a:rPr>
              <a:t>kan</a:t>
            </a:r>
            <a:r>
              <a:rPr lang="en-US">
                <a:latin typeface="Arial"/>
                <a:cs typeface="Arial"/>
              </a:rPr>
              <a:t> vi </a:t>
            </a:r>
            <a:r>
              <a:rPr lang="en-US" err="1">
                <a:latin typeface="Arial"/>
                <a:cs typeface="Arial"/>
              </a:rPr>
              <a:t>ikke</a:t>
            </a:r>
            <a:r>
              <a:rPr lang="en-US">
                <a:latin typeface="Arial"/>
                <a:cs typeface="Arial"/>
              </a:rPr>
              <a:t> bare </a:t>
            </a:r>
            <a:r>
              <a:rPr lang="en-US" err="1">
                <a:latin typeface="Arial"/>
                <a:cs typeface="Arial"/>
              </a:rPr>
              <a:t>skatte</a:t>
            </a:r>
            <a:r>
              <a:rPr lang="en-US">
                <a:latin typeface="Arial"/>
                <a:cs typeface="Arial"/>
              </a:rPr>
              <a:t> de </a:t>
            </a:r>
            <a:r>
              <a:rPr lang="en-US" err="1">
                <a:latin typeface="Arial"/>
                <a:cs typeface="Arial"/>
              </a:rPr>
              <a:t>høye</a:t>
            </a:r>
            <a:r>
              <a:rPr lang="en-US">
                <a:latin typeface="Arial"/>
                <a:cs typeface="Arial"/>
              </a:rPr>
              <a:t> </a:t>
            </a:r>
            <a:r>
              <a:rPr lang="en-US" err="1">
                <a:latin typeface="Arial"/>
                <a:cs typeface="Arial"/>
              </a:rPr>
              <a:t>inntektene</a:t>
            </a:r>
            <a:r>
              <a:rPr lang="en-US">
                <a:latin typeface="Arial"/>
                <a:cs typeface="Arial"/>
              </a:rPr>
              <a:t>?"</a:t>
            </a:r>
            <a:endParaRPr lang="nb-NO"/>
          </a:p>
        </p:txBody>
      </p:sp>
      <p:sp>
        <p:nvSpPr>
          <p:cNvPr id="4" name="Tittel 3">
            <a:extLst>
              <a:ext uri="{FF2B5EF4-FFF2-40B4-BE49-F238E27FC236}">
                <a16:creationId xmlns:a16="http://schemas.microsoft.com/office/drawing/2014/main" id="{5081AB8B-F635-9DD7-43AF-0350AAEF1B60}"/>
              </a:ext>
            </a:extLst>
          </p:cNvPr>
          <p:cNvSpPr>
            <a:spLocks noGrp="1"/>
          </p:cNvSpPr>
          <p:nvPr>
            <p:ph type="title"/>
          </p:nvPr>
        </p:nvSpPr>
        <p:spPr>
          <a:xfrm>
            <a:off x="-1" y="483981"/>
            <a:ext cx="8468127" cy="763200"/>
          </a:xfrm>
        </p:spPr>
        <p:txBody>
          <a:bodyPr anchor="ctr">
            <a:normAutofit/>
          </a:bodyPr>
          <a:lstStyle/>
          <a:p>
            <a:r>
              <a:rPr lang="nb-NO">
                <a:latin typeface="Arial"/>
                <a:cs typeface="Arial"/>
              </a:rPr>
              <a:t>Formuesskatt - myte 2</a:t>
            </a:r>
            <a:endParaRPr lang="nb-NO"/>
          </a:p>
        </p:txBody>
      </p:sp>
      <p:pic>
        <p:nvPicPr>
          <p:cNvPr id="18" name="Bilde 17" descr="Et bilde som inneholder Menneskeansikt, klær, tekst, person&#10;&#10;Automatisk generert beskrivelse">
            <a:extLst>
              <a:ext uri="{FF2B5EF4-FFF2-40B4-BE49-F238E27FC236}">
                <a16:creationId xmlns:a16="http://schemas.microsoft.com/office/drawing/2014/main" id="{4ED6F4A3-7B47-C368-750B-3A9EAD130098}"/>
              </a:ext>
            </a:extLst>
          </p:cNvPr>
          <p:cNvPicPr>
            <a:picLocks noChangeAspect="1"/>
          </p:cNvPicPr>
          <p:nvPr/>
        </p:nvPicPr>
        <p:blipFill>
          <a:blip r:embed="rId4"/>
          <a:stretch>
            <a:fillRect/>
          </a:stretch>
        </p:blipFill>
        <p:spPr>
          <a:xfrm>
            <a:off x="-4763" y="2326298"/>
            <a:ext cx="5272230" cy="3400442"/>
          </a:xfrm>
          <a:prstGeom prst="rect">
            <a:avLst/>
          </a:prstGeom>
        </p:spPr>
      </p:pic>
    </p:spTree>
    <p:extLst>
      <p:ext uri="{BB962C8B-B14F-4D97-AF65-F5344CB8AC3E}">
        <p14:creationId xmlns:p14="http://schemas.microsoft.com/office/powerpoint/2010/main" val="4106085441"/>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4A801B8-46B3-F601-14F0-1762D66FA7DB}"/>
              </a:ext>
            </a:extLst>
          </p:cNvPr>
          <p:cNvSpPr>
            <a:spLocks noGrp="1"/>
          </p:cNvSpPr>
          <p:nvPr>
            <p:ph type="body" sz="quarter" idx="14"/>
          </p:nvPr>
        </p:nvSpPr>
        <p:spPr>
          <a:xfrm>
            <a:off x="5555848" y="2634712"/>
            <a:ext cx="6304334" cy="3893409"/>
          </a:xfrm>
        </p:spPr>
        <p:txBody>
          <a:bodyPr vert="horz" lIns="0" tIns="0" rIns="0" bIns="0" rtlCol="0" anchor="t">
            <a:normAutofit fontScale="92500" lnSpcReduction="20000"/>
          </a:bodyPr>
          <a:lstStyle/>
          <a:p>
            <a:pPr marL="251460" indent="-251460"/>
            <a:r>
              <a:rPr lang="nb-NO">
                <a:latin typeface="Arial"/>
                <a:cs typeface="Arial"/>
              </a:rPr>
              <a:t>Nei, det er en skatt på de aller rikeste</a:t>
            </a:r>
            <a:endParaRPr lang="nb-NO"/>
          </a:p>
          <a:p>
            <a:pPr marL="251460" indent="-251460"/>
            <a:r>
              <a:rPr lang="nb-NO">
                <a:latin typeface="Arial"/>
                <a:cs typeface="Arial"/>
              </a:rPr>
              <a:t>Flertallet av små og mellomstore bedriftseiere betaler ikke formuesskatt.</a:t>
            </a:r>
          </a:p>
          <a:p>
            <a:pPr marL="251460" indent="-251460"/>
            <a:r>
              <a:rPr lang="nb-NO">
                <a:latin typeface="Arial"/>
                <a:cs typeface="Arial"/>
              </a:rPr>
              <a:t>2/3 av formuesskatten betales av den 1 prosent mest formuende i Norge</a:t>
            </a:r>
            <a:endParaRPr lang="nb-NO"/>
          </a:p>
          <a:p>
            <a:pPr marL="251460" indent="-251460"/>
            <a:r>
              <a:rPr lang="nb-NO">
                <a:latin typeface="Arial"/>
                <a:cs typeface="Arial"/>
              </a:rPr>
              <a:t>Bunnfradrag på 1,7 millioner kroner</a:t>
            </a:r>
            <a:endParaRPr lang="nb-NO"/>
          </a:p>
          <a:p>
            <a:pPr marL="251460" indent="-251460"/>
            <a:r>
              <a:rPr lang="nb-NO">
                <a:latin typeface="Arial"/>
                <a:cs typeface="Arial"/>
              </a:rPr>
              <a:t>Den mest omfordelende skatten vi har</a:t>
            </a:r>
            <a:endParaRPr lang="nb-NO"/>
          </a:p>
          <a:p>
            <a:pPr marL="251460" indent="-251460"/>
            <a:r>
              <a:rPr lang="nb-NO">
                <a:latin typeface="Arial"/>
                <a:cs typeface="Arial"/>
              </a:rPr>
              <a:t>Uten formuesskatten ville mange av landets rikeste vært personlige nullskatteytere</a:t>
            </a:r>
            <a:endParaRPr lang="nb-NO"/>
          </a:p>
          <a:p>
            <a:pPr marL="251460" indent="-251460"/>
            <a:endParaRPr lang="nb-NO"/>
          </a:p>
        </p:txBody>
      </p:sp>
      <p:sp>
        <p:nvSpPr>
          <p:cNvPr id="7" name="Text Placeholder 3">
            <a:extLst>
              <a:ext uri="{FF2B5EF4-FFF2-40B4-BE49-F238E27FC236}">
                <a16:creationId xmlns:a16="http://schemas.microsoft.com/office/drawing/2014/main" id="{0698405F-5432-79CE-EDCC-002A4825239B}"/>
              </a:ext>
            </a:extLst>
          </p:cNvPr>
          <p:cNvSpPr>
            <a:spLocks noGrp="1"/>
          </p:cNvSpPr>
          <p:nvPr>
            <p:ph type="body" sz="quarter" idx="15"/>
          </p:nvPr>
        </p:nvSpPr>
        <p:spPr>
          <a:xfrm>
            <a:off x="5555848" y="1611685"/>
            <a:ext cx="6304334" cy="830997"/>
          </a:xfrm>
        </p:spPr>
        <p:txBody>
          <a:bodyPr vert="horz" wrap="square" lIns="0" tIns="0" rIns="0" bIns="0" rtlCol="0" anchor="t">
            <a:spAutoFit/>
          </a:bodyPr>
          <a:lstStyle/>
          <a:p>
            <a:r>
              <a:rPr lang="en-US">
                <a:latin typeface="Arial"/>
                <a:cs typeface="Arial"/>
              </a:rPr>
              <a:t>"</a:t>
            </a:r>
            <a:r>
              <a:rPr lang="en-US" err="1">
                <a:latin typeface="Arial"/>
                <a:cs typeface="Arial"/>
              </a:rPr>
              <a:t>Formuesskatten</a:t>
            </a:r>
            <a:r>
              <a:rPr lang="en-US">
                <a:latin typeface="Arial"/>
                <a:cs typeface="Arial"/>
              </a:rPr>
              <a:t> er </a:t>
            </a:r>
            <a:r>
              <a:rPr lang="en-US" err="1">
                <a:latin typeface="Arial"/>
                <a:cs typeface="Arial"/>
              </a:rPr>
              <a:t>en</a:t>
            </a:r>
            <a:r>
              <a:rPr lang="en-US">
                <a:latin typeface="Arial"/>
                <a:cs typeface="Arial"/>
              </a:rPr>
              <a:t> </a:t>
            </a:r>
            <a:r>
              <a:rPr lang="en-US" err="1">
                <a:latin typeface="Arial"/>
                <a:cs typeface="Arial"/>
              </a:rPr>
              <a:t>skatt</a:t>
            </a:r>
            <a:r>
              <a:rPr lang="en-US">
                <a:latin typeface="Arial"/>
                <a:cs typeface="Arial"/>
              </a:rPr>
              <a:t> </a:t>
            </a:r>
            <a:r>
              <a:rPr lang="en-US" err="1">
                <a:latin typeface="Arial"/>
                <a:cs typeface="Arial"/>
              </a:rPr>
              <a:t>på</a:t>
            </a:r>
            <a:r>
              <a:rPr lang="en-US">
                <a:latin typeface="Arial"/>
                <a:cs typeface="Arial"/>
              </a:rPr>
              <a:t> de </a:t>
            </a:r>
            <a:r>
              <a:rPr lang="en-US" err="1">
                <a:latin typeface="Arial"/>
                <a:cs typeface="Arial"/>
              </a:rPr>
              <a:t>små</a:t>
            </a:r>
            <a:r>
              <a:rPr lang="en-US">
                <a:latin typeface="Arial"/>
                <a:cs typeface="Arial"/>
              </a:rPr>
              <a:t> </a:t>
            </a:r>
            <a:r>
              <a:rPr lang="en-US" err="1">
                <a:latin typeface="Arial"/>
                <a:cs typeface="Arial"/>
              </a:rPr>
              <a:t>og</a:t>
            </a:r>
            <a:r>
              <a:rPr lang="en-US">
                <a:latin typeface="Arial"/>
                <a:cs typeface="Arial"/>
              </a:rPr>
              <a:t> </a:t>
            </a:r>
            <a:r>
              <a:rPr lang="en-US" err="1">
                <a:latin typeface="Arial"/>
                <a:cs typeface="Arial"/>
              </a:rPr>
              <a:t>mellomstore</a:t>
            </a:r>
            <a:r>
              <a:rPr lang="en-US">
                <a:latin typeface="Arial"/>
                <a:cs typeface="Arial"/>
              </a:rPr>
              <a:t> </a:t>
            </a:r>
            <a:r>
              <a:rPr lang="en-US" err="1">
                <a:latin typeface="Arial"/>
                <a:cs typeface="Arial"/>
              </a:rPr>
              <a:t>bedriftene</a:t>
            </a:r>
            <a:r>
              <a:rPr lang="en-US">
                <a:latin typeface="Arial"/>
                <a:cs typeface="Arial"/>
              </a:rPr>
              <a:t>"</a:t>
            </a:r>
          </a:p>
        </p:txBody>
      </p:sp>
      <p:sp>
        <p:nvSpPr>
          <p:cNvPr id="4" name="Tittel 3">
            <a:extLst>
              <a:ext uri="{FF2B5EF4-FFF2-40B4-BE49-F238E27FC236}">
                <a16:creationId xmlns:a16="http://schemas.microsoft.com/office/drawing/2014/main" id="{5081AB8B-F635-9DD7-43AF-0350AAEF1B60}"/>
              </a:ext>
            </a:extLst>
          </p:cNvPr>
          <p:cNvSpPr>
            <a:spLocks noGrp="1"/>
          </p:cNvSpPr>
          <p:nvPr>
            <p:ph type="title"/>
          </p:nvPr>
        </p:nvSpPr>
        <p:spPr>
          <a:xfrm>
            <a:off x="-1" y="483981"/>
            <a:ext cx="8468127" cy="763200"/>
          </a:xfrm>
        </p:spPr>
        <p:txBody>
          <a:bodyPr anchor="ctr">
            <a:normAutofit/>
          </a:bodyPr>
          <a:lstStyle/>
          <a:p>
            <a:r>
              <a:rPr lang="nb-NO">
                <a:latin typeface="Arial"/>
                <a:cs typeface="Arial"/>
              </a:rPr>
              <a:t>Formuesskatt - myte 3</a:t>
            </a:r>
            <a:endParaRPr lang="nb-NO"/>
          </a:p>
        </p:txBody>
      </p:sp>
      <p:pic>
        <p:nvPicPr>
          <p:cNvPr id="2" name="Plassholder for bilde 1" descr="Penger, Rik, Mann, Sjef, Slapper Av">
            <a:extLst>
              <a:ext uri="{FF2B5EF4-FFF2-40B4-BE49-F238E27FC236}">
                <a16:creationId xmlns:a16="http://schemas.microsoft.com/office/drawing/2014/main" id="{24E927A1-C4FB-A9EC-0865-684055907EA2}"/>
              </a:ext>
            </a:extLst>
          </p:cNvPr>
          <p:cNvPicPr>
            <a:picLocks noGrp="1" noChangeAspect="1"/>
          </p:cNvPicPr>
          <p:nvPr>
            <p:ph type="pic" sz="quarter" idx="13"/>
          </p:nvPr>
        </p:nvPicPr>
        <p:blipFill>
          <a:blip r:embed="rId3"/>
          <a:srcRect l="16958" r="16958"/>
          <a:stretch/>
        </p:blipFill>
        <p:spPr/>
      </p:pic>
    </p:spTree>
    <p:extLst>
      <p:ext uri="{BB962C8B-B14F-4D97-AF65-F5344CB8AC3E}">
        <p14:creationId xmlns:p14="http://schemas.microsoft.com/office/powerpoint/2010/main" val="741382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4A801B8-46B3-F601-14F0-1762D66FA7DB}"/>
              </a:ext>
            </a:extLst>
          </p:cNvPr>
          <p:cNvSpPr>
            <a:spLocks noGrp="1"/>
          </p:cNvSpPr>
          <p:nvPr>
            <p:ph type="body" sz="quarter" idx="14"/>
          </p:nvPr>
        </p:nvSpPr>
        <p:spPr>
          <a:xfrm>
            <a:off x="5555848" y="3001685"/>
            <a:ext cx="6360793" cy="3526436"/>
          </a:xfrm>
        </p:spPr>
        <p:txBody>
          <a:bodyPr vert="horz" lIns="0" tIns="0" rIns="0" bIns="0" rtlCol="0" anchor="t">
            <a:normAutofit fontScale="92500" lnSpcReduction="10000"/>
          </a:bodyPr>
          <a:lstStyle/>
          <a:p>
            <a:pPr marL="251460" indent="-251460"/>
            <a:r>
              <a:rPr lang="nb-NO">
                <a:latin typeface="Arial"/>
                <a:cs typeface="Arial"/>
              </a:rPr>
              <a:t>Dette trekkes ofte fram i debatten, men forskning sier at det er lite utbredt</a:t>
            </a:r>
            <a:endParaRPr lang="nb-NO"/>
          </a:p>
          <a:p>
            <a:pPr marL="251460" indent="-251460"/>
            <a:r>
              <a:rPr lang="nb-NO">
                <a:latin typeface="Arial"/>
                <a:cs typeface="Arial"/>
              </a:rPr>
              <a:t>Vi har åpnet for å utsette formuesskatten før (og kan gjøre det igjen), men det blir veldig lite brukt fordi det er et lite problem</a:t>
            </a:r>
            <a:endParaRPr lang="nb-NO"/>
          </a:p>
          <a:p>
            <a:pPr marL="251460" indent="-251460"/>
            <a:r>
              <a:rPr lang="nb-NO">
                <a:latin typeface="Arial"/>
                <a:cs typeface="Arial"/>
              </a:rPr>
              <a:t>Formuesskatten treffer de aller rikeste som ikke har problemer med å betale</a:t>
            </a:r>
            <a:endParaRPr lang="nb-NO"/>
          </a:p>
          <a:p>
            <a:pPr marL="251460" indent="-251460"/>
            <a:r>
              <a:rPr lang="nb-NO">
                <a:latin typeface="Arial"/>
                <a:cs typeface="Arial"/>
              </a:rPr>
              <a:t>Mange skatter rammer de små bedriftene hardere, som arbeidsgiveravgift</a:t>
            </a:r>
            <a:endParaRPr lang="nb-NO"/>
          </a:p>
          <a:p>
            <a:pPr marL="251460" indent="-251460"/>
            <a:endParaRPr lang="nb-NO"/>
          </a:p>
          <a:p>
            <a:pPr marL="251460" indent="-251460"/>
            <a:endParaRPr lang="nb-NO"/>
          </a:p>
        </p:txBody>
      </p:sp>
      <p:sp>
        <p:nvSpPr>
          <p:cNvPr id="7" name="Text Placeholder 3">
            <a:extLst>
              <a:ext uri="{FF2B5EF4-FFF2-40B4-BE49-F238E27FC236}">
                <a16:creationId xmlns:a16="http://schemas.microsoft.com/office/drawing/2014/main" id="{0698405F-5432-79CE-EDCC-002A4825239B}"/>
              </a:ext>
            </a:extLst>
          </p:cNvPr>
          <p:cNvSpPr>
            <a:spLocks noGrp="1"/>
          </p:cNvSpPr>
          <p:nvPr>
            <p:ph type="body" sz="quarter" idx="15"/>
          </p:nvPr>
        </p:nvSpPr>
        <p:spPr>
          <a:xfrm>
            <a:off x="5555848" y="1611685"/>
            <a:ext cx="6304334" cy="1246495"/>
          </a:xfrm>
        </p:spPr>
        <p:txBody>
          <a:bodyPr vert="horz" wrap="square" lIns="0" tIns="0" rIns="0" bIns="0" rtlCol="0" anchor="t">
            <a:spAutoFit/>
          </a:bodyPr>
          <a:lstStyle/>
          <a:p>
            <a:r>
              <a:rPr lang="en-US">
                <a:latin typeface="Arial"/>
                <a:cs typeface="Arial"/>
              </a:rPr>
              <a:t>"Det er </a:t>
            </a:r>
            <a:r>
              <a:rPr lang="en-US" err="1">
                <a:latin typeface="Arial"/>
                <a:cs typeface="Arial"/>
              </a:rPr>
              <a:t>urettferdig</a:t>
            </a:r>
            <a:r>
              <a:rPr lang="en-US">
                <a:latin typeface="Arial"/>
                <a:cs typeface="Arial"/>
              </a:rPr>
              <a:t> å </a:t>
            </a:r>
            <a:r>
              <a:rPr lang="en-US" err="1">
                <a:latin typeface="Arial"/>
                <a:cs typeface="Arial"/>
              </a:rPr>
              <a:t>betale</a:t>
            </a:r>
            <a:r>
              <a:rPr lang="en-US">
                <a:latin typeface="Arial"/>
                <a:cs typeface="Arial"/>
              </a:rPr>
              <a:t> </a:t>
            </a:r>
            <a:r>
              <a:rPr lang="en-US" err="1">
                <a:latin typeface="Arial"/>
                <a:cs typeface="Arial"/>
              </a:rPr>
              <a:t>formuesskatt</a:t>
            </a:r>
            <a:r>
              <a:rPr lang="en-US">
                <a:latin typeface="Arial"/>
                <a:cs typeface="Arial"/>
              </a:rPr>
              <a:t> </a:t>
            </a:r>
            <a:r>
              <a:rPr lang="en-US" err="1">
                <a:latin typeface="Arial"/>
                <a:cs typeface="Arial"/>
              </a:rPr>
              <a:t>når</a:t>
            </a:r>
            <a:r>
              <a:rPr lang="en-US">
                <a:latin typeface="Arial"/>
                <a:cs typeface="Arial"/>
              </a:rPr>
              <a:t> man </a:t>
            </a:r>
            <a:r>
              <a:rPr lang="en-US" err="1">
                <a:latin typeface="Arial"/>
                <a:cs typeface="Arial"/>
              </a:rPr>
              <a:t>går</a:t>
            </a:r>
            <a:r>
              <a:rPr lang="en-US">
                <a:latin typeface="Arial"/>
                <a:cs typeface="Arial"/>
              </a:rPr>
              <a:t> </a:t>
            </a:r>
            <a:r>
              <a:rPr lang="en-US" err="1">
                <a:latin typeface="Arial"/>
                <a:cs typeface="Arial"/>
              </a:rPr>
              <a:t>i</a:t>
            </a:r>
            <a:r>
              <a:rPr lang="en-US">
                <a:latin typeface="Arial"/>
                <a:cs typeface="Arial"/>
              </a:rPr>
              <a:t> </a:t>
            </a:r>
            <a:r>
              <a:rPr lang="en-US" err="1">
                <a:latin typeface="Arial"/>
                <a:cs typeface="Arial"/>
              </a:rPr>
              <a:t>underskudd</a:t>
            </a:r>
            <a:r>
              <a:rPr lang="en-US">
                <a:latin typeface="Arial"/>
                <a:cs typeface="Arial"/>
              </a:rPr>
              <a:t>"</a:t>
            </a:r>
          </a:p>
        </p:txBody>
      </p:sp>
      <p:sp>
        <p:nvSpPr>
          <p:cNvPr id="4" name="Tittel 3">
            <a:extLst>
              <a:ext uri="{FF2B5EF4-FFF2-40B4-BE49-F238E27FC236}">
                <a16:creationId xmlns:a16="http://schemas.microsoft.com/office/drawing/2014/main" id="{5081AB8B-F635-9DD7-43AF-0350AAEF1B60}"/>
              </a:ext>
            </a:extLst>
          </p:cNvPr>
          <p:cNvSpPr>
            <a:spLocks noGrp="1"/>
          </p:cNvSpPr>
          <p:nvPr>
            <p:ph type="title"/>
          </p:nvPr>
        </p:nvSpPr>
        <p:spPr>
          <a:xfrm>
            <a:off x="-1" y="483981"/>
            <a:ext cx="8468127" cy="763200"/>
          </a:xfrm>
        </p:spPr>
        <p:txBody>
          <a:bodyPr anchor="ctr">
            <a:normAutofit/>
          </a:bodyPr>
          <a:lstStyle/>
          <a:p>
            <a:r>
              <a:rPr lang="nb-NO">
                <a:latin typeface="Arial"/>
                <a:cs typeface="Arial"/>
              </a:rPr>
              <a:t>Formuesskatt - myte 4</a:t>
            </a:r>
            <a:endParaRPr lang="nb-NO"/>
          </a:p>
        </p:txBody>
      </p:sp>
      <p:pic>
        <p:nvPicPr>
          <p:cNvPr id="2" name="Plassholder for bilde 1" descr="Gammel, Mann, Rik, Person, Fett, Dress">
            <a:extLst>
              <a:ext uri="{FF2B5EF4-FFF2-40B4-BE49-F238E27FC236}">
                <a16:creationId xmlns:a16="http://schemas.microsoft.com/office/drawing/2014/main" id="{7F197037-FC10-B0BA-5E8E-BAB44DB84F79}"/>
              </a:ext>
            </a:extLst>
          </p:cNvPr>
          <p:cNvPicPr>
            <a:picLocks noGrp="1" noChangeAspect="1"/>
          </p:cNvPicPr>
          <p:nvPr>
            <p:ph type="pic" sz="quarter" idx="13"/>
          </p:nvPr>
        </p:nvPicPr>
        <p:blipFill rotWithShape="1">
          <a:blip r:embed="rId3"/>
          <a:srcRect l="-12529" t="-2217" r="12528" b="43416"/>
          <a:stretch/>
        </p:blipFill>
        <p:spPr>
          <a:xfrm>
            <a:off x="1" y="1247182"/>
            <a:ext cx="5150738" cy="5297753"/>
          </a:xfrm>
        </p:spPr>
      </p:pic>
    </p:spTree>
    <p:extLst>
      <p:ext uri="{BB962C8B-B14F-4D97-AF65-F5344CB8AC3E}">
        <p14:creationId xmlns:p14="http://schemas.microsoft.com/office/powerpoint/2010/main" val="1921072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4A801B8-46B3-F601-14F0-1762D66FA7DB}"/>
              </a:ext>
            </a:extLst>
          </p:cNvPr>
          <p:cNvSpPr>
            <a:spLocks noGrp="1"/>
          </p:cNvSpPr>
          <p:nvPr>
            <p:ph type="body" sz="quarter" idx="14"/>
          </p:nvPr>
        </p:nvSpPr>
        <p:spPr>
          <a:xfrm>
            <a:off x="5555848" y="2465339"/>
            <a:ext cx="6360793" cy="4062782"/>
          </a:xfrm>
        </p:spPr>
        <p:txBody>
          <a:bodyPr vert="horz" lIns="0" tIns="0" rIns="0" bIns="0" rtlCol="0" anchor="t">
            <a:normAutofit fontScale="92500" lnSpcReduction="10000"/>
          </a:bodyPr>
          <a:lstStyle/>
          <a:p>
            <a:pPr marL="251460" indent="-251460"/>
            <a:r>
              <a:rPr lang="nb-NO">
                <a:latin typeface="Arial"/>
                <a:cs typeface="Arial"/>
              </a:rPr>
              <a:t>Alle må ta høyde for å betale skatt</a:t>
            </a:r>
            <a:endParaRPr lang="nb-NO"/>
          </a:p>
          <a:p>
            <a:pPr marL="251460" indent="-251460"/>
            <a:r>
              <a:rPr lang="nb-NO">
                <a:latin typeface="Arial"/>
                <a:cs typeface="Arial"/>
              </a:rPr>
              <a:t>Vanlige folk kan heller ikke planlegge pengebruken vår basert på lønna vår før skatt</a:t>
            </a:r>
            <a:endParaRPr lang="nb-NO"/>
          </a:p>
          <a:p>
            <a:pPr marL="251460" indent="-251460"/>
            <a:r>
              <a:rPr lang="nb-NO">
                <a:latin typeface="Arial"/>
                <a:cs typeface="Arial"/>
              </a:rPr>
              <a:t>Kun 2 prosent må "tappe" bedriften for å betale formueskatt</a:t>
            </a:r>
            <a:endParaRPr lang="nb-NO"/>
          </a:p>
          <a:p>
            <a:pPr marL="251460" indent="-251460"/>
            <a:r>
              <a:rPr lang="nb-NO">
                <a:latin typeface="Arial"/>
                <a:cs typeface="Arial"/>
              </a:rPr>
              <a:t>Det er viktig å huske at utbytte også er eiernes penger, og det skal ikke ha noe å si hvilken lomme eierne velger å ta pengene ut av</a:t>
            </a:r>
            <a:endParaRPr lang="nb-NO"/>
          </a:p>
          <a:p>
            <a:pPr marL="251460" indent="-251460"/>
            <a:endParaRPr lang="nb-NO"/>
          </a:p>
          <a:p>
            <a:pPr marL="251460" indent="-251460"/>
            <a:endParaRPr lang="nb-NO"/>
          </a:p>
          <a:p>
            <a:pPr marL="251460" indent="-251460"/>
            <a:endParaRPr lang="nb-NO"/>
          </a:p>
        </p:txBody>
      </p:sp>
      <p:sp>
        <p:nvSpPr>
          <p:cNvPr id="7" name="Text Placeholder 3">
            <a:extLst>
              <a:ext uri="{FF2B5EF4-FFF2-40B4-BE49-F238E27FC236}">
                <a16:creationId xmlns:a16="http://schemas.microsoft.com/office/drawing/2014/main" id="{0698405F-5432-79CE-EDCC-002A4825239B}"/>
              </a:ext>
            </a:extLst>
          </p:cNvPr>
          <p:cNvSpPr>
            <a:spLocks noGrp="1"/>
          </p:cNvSpPr>
          <p:nvPr>
            <p:ph type="body" sz="quarter" idx="15"/>
          </p:nvPr>
        </p:nvSpPr>
        <p:spPr>
          <a:xfrm>
            <a:off x="5555848" y="1442352"/>
            <a:ext cx="6304334" cy="830997"/>
          </a:xfrm>
        </p:spPr>
        <p:txBody>
          <a:bodyPr vert="horz" wrap="square" lIns="0" tIns="0" rIns="0" bIns="0" rtlCol="0" anchor="t">
            <a:spAutoFit/>
          </a:bodyPr>
          <a:lstStyle/>
          <a:p>
            <a:r>
              <a:rPr lang="en-US">
                <a:latin typeface="Arial"/>
                <a:cs typeface="Arial"/>
              </a:rPr>
              <a:t>"Det er </a:t>
            </a:r>
            <a:r>
              <a:rPr lang="en-US" err="1">
                <a:latin typeface="Arial"/>
                <a:cs typeface="Arial"/>
              </a:rPr>
              <a:t>urettferdig</a:t>
            </a:r>
            <a:r>
              <a:rPr lang="en-US">
                <a:latin typeface="Arial"/>
                <a:cs typeface="Arial"/>
              </a:rPr>
              <a:t> å </a:t>
            </a:r>
            <a:r>
              <a:rPr lang="en-US" err="1">
                <a:latin typeface="Arial"/>
                <a:cs typeface="Arial"/>
              </a:rPr>
              <a:t>måtte</a:t>
            </a:r>
            <a:r>
              <a:rPr lang="en-US">
                <a:latin typeface="Arial"/>
                <a:cs typeface="Arial"/>
              </a:rPr>
              <a:t> ta </a:t>
            </a:r>
            <a:r>
              <a:rPr lang="en-US" err="1">
                <a:latin typeface="Arial"/>
                <a:cs typeface="Arial"/>
              </a:rPr>
              <a:t>ut</a:t>
            </a:r>
            <a:r>
              <a:rPr lang="en-US">
                <a:latin typeface="Arial"/>
                <a:cs typeface="Arial"/>
              </a:rPr>
              <a:t> </a:t>
            </a:r>
            <a:r>
              <a:rPr lang="en-US" err="1">
                <a:latin typeface="Arial"/>
                <a:cs typeface="Arial"/>
              </a:rPr>
              <a:t>utbytte</a:t>
            </a:r>
            <a:r>
              <a:rPr lang="en-US">
                <a:latin typeface="Arial"/>
                <a:cs typeface="Arial"/>
              </a:rPr>
              <a:t> for å </a:t>
            </a:r>
            <a:r>
              <a:rPr lang="en-US" err="1">
                <a:latin typeface="Arial"/>
                <a:cs typeface="Arial"/>
              </a:rPr>
              <a:t>betale</a:t>
            </a:r>
            <a:r>
              <a:rPr lang="en-US">
                <a:latin typeface="Arial"/>
                <a:cs typeface="Arial"/>
              </a:rPr>
              <a:t> </a:t>
            </a:r>
            <a:r>
              <a:rPr lang="en-US" err="1">
                <a:latin typeface="Arial"/>
                <a:cs typeface="Arial"/>
              </a:rPr>
              <a:t>formuesskatt</a:t>
            </a:r>
            <a:r>
              <a:rPr lang="en-US">
                <a:latin typeface="Arial"/>
                <a:cs typeface="Arial"/>
              </a:rPr>
              <a:t>"</a:t>
            </a:r>
          </a:p>
        </p:txBody>
      </p:sp>
      <p:sp>
        <p:nvSpPr>
          <p:cNvPr id="4" name="Tittel 3">
            <a:extLst>
              <a:ext uri="{FF2B5EF4-FFF2-40B4-BE49-F238E27FC236}">
                <a16:creationId xmlns:a16="http://schemas.microsoft.com/office/drawing/2014/main" id="{5081AB8B-F635-9DD7-43AF-0350AAEF1B60}"/>
              </a:ext>
            </a:extLst>
          </p:cNvPr>
          <p:cNvSpPr>
            <a:spLocks noGrp="1"/>
          </p:cNvSpPr>
          <p:nvPr>
            <p:ph type="title"/>
          </p:nvPr>
        </p:nvSpPr>
        <p:spPr>
          <a:xfrm>
            <a:off x="-1" y="483981"/>
            <a:ext cx="8468127" cy="763200"/>
          </a:xfrm>
        </p:spPr>
        <p:txBody>
          <a:bodyPr anchor="ctr">
            <a:normAutofit/>
          </a:bodyPr>
          <a:lstStyle/>
          <a:p>
            <a:r>
              <a:rPr lang="nb-NO">
                <a:latin typeface="Arial"/>
                <a:cs typeface="Arial"/>
              </a:rPr>
              <a:t>Formuesskatt - myte 5</a:t>
            </a:r>
            <a:endParaRPr lang="nb-NO"/>
          </a:p>
        </p:txBody>
      </p:sp>
      <p:pic>
        <p:nvPicPr>
          <p:cNvPr id="2" name="Plassholder for bilde 1" descr="Pengesekker, Rikdom, Rik, Millionær">
            <a:extLst>
              <a:ext uri="{FF2B5EF4-FFF2-40B4-BE49-F238E27FC236}">
                <a16:creationId xmlns:a16="http://schemas.microsoft.com/office/drawing/2014/main" id="{AAF11D22-521C-B0CB-5BD3-B7AE60D53204}"/>
              </a:ext>
            </a:extLst>
          </p:cNvPr>
          <p:cNvPicPr>
            <a:picLocks noGrp="1" noChangeAspect="1"/>
          </p:cNvPicPr>
          <p:nvPr>
            <p:ph type="pic" sz="quarter" idx="13"/>
          </p:nvPr>
        </p:nvPicPr>
        <p:blipFill rotWithShape="1">
          <a:blip r:embed="rId3"/>
          <a:srcRect t="-976" r="-2684" b="-3100"/>
          <a:stretch/>
        </p:blipFill>
        <p:spPr>
          <a:xfrm>
            <a:off x="433741" y="1493411"/>
            <a:ext cx="4056904" cy="5357932"/>
          </a:xfrm>
        </p:spPr>
      </p:pic>
    </p:spTree>
    <p:extLst>
      <p:ext uri="{BB962C8B-B14F-4D97-AF65-F5344CB8AC3E}">
        <p14:creationId xmlns:p14="http://schemas.microsoft.com/office/powerpoint/2010/main" val="2270626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4A801B8-46B3-F601-14F0-1762D66FA7DB}"/>
              </a:ext>
            </a:extLst>
          </p:cNvPr>
          <p:cNvSpPr>
            <a:spLocks noGrp="1"/>
          </p:cNvSpPr>
          <p:nvPr>
            <p:ph type="body" sz="quarter" idx="14"/>
          </p:nvPr>
        </p:nvSpPr>
        <p:spPr>
          <a:xfrm>
            <a:off x="5555848" y="2578253"/>
            <a:ext cx="6360793" cy="3949868"/>
          </a:xfrm>
        </p:spPr>
        <p:txBody>
          <a:bodyPr vert="horz" lIns="0" tIns="0" rIns="0" bIns="0" rtlCol="0" anchor="t">
            <a:normAutofit/>
          </a:bodyPr>
          <a:lstStyle/>
          <a:p>
            <a:pPr marL="251460" indent="-251460"/>
            <a:r>
              <a:rPr lang="nb-NO">
                <a:latin typeface="Arial"/>
                <a:cs typeface="Arial"/>
              </a:rPr>
              <a:t>Dette sier høyresida hele tiden, men det er ikke noe forskning som tilsier det. </a:t>
            </a:r>
            <a:endParaRPr lang="nb-NO"/>
          </a:p>
          <a:p>
            <a:pPr marL="251460" indent="-251460"/>
            <a:r>
              <a:rPr lang="nb-NO">
                <a:latin typeface="Arial"/>
                <a:cs typeface="Arial"/>
              </a:rPr>
              <a:t>En rapport Erna Solberg selv bestilte konkluderte med det motsatte</a:t>
            </a:r>
          </a:p>
          <a:p>
            <a:pPr marL="251460" indent="-251460"/>
            <a:r>
              <a:rPr lang="nb-NO">
                <a:latin typeface="Arial"/>
                <a:cs typeface="Arial"/>
              </a:rPr>
              <a:t>Høyresida hevder skatten stopper lønnsomme prosjekter, men de har ingen faktiske eksempler på prosjekter som er stoppa</a:t>
            </a:r>
            <a:endParaRPr lang="nb-NO"/>
          </a:p>
          <a:p>
            <a:pPr marL="251460" indent="-251460"/>
            <a:endParaRPr lang="nb-NO"/>
          </a:p>
          <a:p>
            <a:pPr marL="251460" indent="-251460"/>
            <a:endParaRPr lang="nb-NO"/>
          </a:p>
        </p:txBody>
      </p:sp>
      <p:sp>
        <p:nvSpPr>
          <p:cNvPr id="7" name="Text Placeholder 3">
            <a:extLst>
              <a:ext uri="{FF2B5EF4-FFF2-40B4-BE49-F238E27FC236}">
                <a16:creationId xmlns:a16="http://schemas.microsoft.com/office/drawing/2014/main" id="{0698405F-5432-79CE-EDCC-002A4825239B}"/>
              </a:ext>
            </a:extLst>
          </p:cNvPr>
          <p:cNvSpPr>
            <a:spLocks noGrp="1"/>
          </p:cNvSpPr>
          <p:nvPr>
            <p:ph type="body" sz="quarter" idx="15"/>
          </p:nvPr>
        </p:nvSpPr>
        <p:spPr>
          <a:xfrm>
            <a:off x="5555848" y="1611685"/>
            <a:ext cx="6304334" cy="830997"/>
          </a:xfrm>
        </p:spPr>
        <p:txBody>
          <a:bodyPr vert="horz" wrap="square" lIns="0" tIns="0" rIns="0" bIns="0" rtlCol="0" anchor="t">
            <a:spAutoFit/>
          </a:bodyPr>
          <a:lstStyle/>
          <a:p>
            <a:r>
              <a:rPr lang="en-US">
                <a:latin typeface="Arial"/>
                <a:cs typeface="Arial"/>
              </a:rPr>
              <a:t>"</a:t>
            </a:r>
            <a:r>
              <a:rPr lang="en-US" err="1">
                <a:latin typeface="Arial"/>
                <a:cs typeface="Arial"/>
              </a:rPr>
              <a:t>Formuesskatt</a:t>
            </a:r>
            <a:r>
              <a:rPr lang="en-US">
                <a:latin typeface="Arial"/>
                <a:cs typeface="Arial"/>
              </a:rPr>
              <a:t> </a:t>
            </a:r>
            <a:r>
              <a:rPr lang="en-US" err="1">
                <a:latin typeface="Arial"/>
                <a:cs typeface="Arial"/>
              </a:rPr>
              <a:t>hindrer</a:t>
            </a:r>
            <a:r>
              <a:rPr lang="en-US">
                <a:latin typeface="Arial"/>
                <a:cs typeface="Arial"/>
              </a:rPr>
              <a:t> </a:t>
            </a:r>
            <a:r>
              <a:rPr lang="en-US" err="1">
                <a:latin typeface="Arial"/>
                <a:cs typeface="Arial"/>
              </a:rPr>
              <a:t>verdiskapning</a:t>
            </a:r>
            <a:r>
              <a:rPr lang="en-US">
                <a:latin typeface="Arial"/>
                <a:cs typeface="Arial"/>
              </a:rPr>
              <a:t>"</a:t>
            </a:r>
          </a:p>
        </p:txBody>
      </p:sp>
      <p:sp>
        <p:nvSpPr>
          <p:cNvPr id="4" name="Tittel 3">
            <a:extLst>
              <a:ext uri="{FF2B5EF4-FFF2-40B4-BE49-F238E27FC236}">
                <a16:creationId xmlns:a16="http://schemas.microsoft.com/office/drawing/2014/main" id="{5081AB8B-F635-9DD7-43AF-0350AAEF1B60}"/>
              </a:ext>
            </a:extLst>
          </p:cNvPr>
          <p:cNvSpPr>
            <a:spLocks noGrp="1"/>
          </p:cNvSpPr>
          <p:nvPr>
            <p:ph type="title"/>
          </p:nvPr>
        </p:nvSpPr>
        <p:spPr>
          <a:xfrm>
            <a:off x="-1" y="483981"/>
            <a:ext cx="8468127" cy="763200"/>
          </a:xfrm>
        </p:spPr>
        <p:txBody>
          <a:bodyPr anchor="ctr">
            <a:normAutofit/>
          </a:bodyPr>
          <a:lstStyle/>
          <a:p>
            <a:r>
              <a:rPr lang="nb-NO">
                <a:latin typeface="Arial"/>
                <a:cs typeface="Arial"/>
              </a:rPr>
              <a:t>Formuesskatt - myte 6</a:t>
            </a:r>
            <a:endParaRPr lang="nb-NO"/>
          </a:p>
        </p:txBody>
      </p:sp>
      <p:pic>
        <p:nvPicPr>
          <p:cNvPr id="2" name="Plassholder for bilde 1" descr="Løgner, Å Ligge, Sannhet, Pinocchio">
            <a:extLst>
              <a:ext uri="{FF2B5EF4-FFF2-40B4-BE49-F238E27FC236}">
                <a16:creationId xmlns:a16="http://schemas.microsoft.com/office/drawing/2014/main" id="{B5B5A19B-1336-BCEF-8C97-0D218613A807}"/>
              </a:ext>
            </a:extLst>
          </p:cNvPr>
          <p:cNvPicPr>
            <a:picLocks noGrp="1" noChangeAspect="1"/>
          </p:cNvPicPr>
          <p:nvPr>
            <p:ph type="pic" sz="quarter" idx="13"/>
          </p:nvPr>
        </p:nvPicPr>
        <p:blipFill>
          <a:blip r:embed="rId3"/>
          <a:srcRect l="13375" r="13375"/>
          <a:stretch/>
        </p:blipFill>
        <p:spPr/>
      </p:pic>
    </p:spTree>
    <p:extLst>
      <p:ext uri="{BB962C8B-B14F-4D97-AF65-F5344CB8AC3E}">
        <p14:creationId xmlns:p14="http://schemas.microsoft.com/office/powerpoint/2010/main" val="4118135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4A801B8-46B3-F601-14F0-1762D66FA7DB}"/>
              </a:ext>
            </a:extLst>
          </p:cNvPr>
          <p:cNvSpPr>
            <a:spLocks noGrp="1"/>
          </p:cNvSpPr>
          <p:nvPr>
            <p:ph type="body" sz="quarter" idx="14"/>
          </p:nvPr>
        </p:nvSpPr>
        <p:spPr>
          <a:xfrm>
            <a:off x="5555848" y="2606482"/>
            <a:ext cx="6360793" cy="3921639"/>
          </a:xfrm>
        </p:spPr>
        <p:txBody>
          <a:bodyPr vert="horz" lIns="0" tIns="0" rIns="0" bIns="0" rtlCol="0" anchor="t">
            <a:normAutofit/>
          </a:bodyPr>
          <a:lstStyle/>
          <a:p>
            <a:pPr marL="251460" indent="-251460"/>
            <a:r>
              <a:rPr lang="nb-NO" dirty="0">
                <a:latin typeface="Arial"/>
                <a:cs typeface="Arial"/>
              </a:rPr>
              <a:t>Dette stemmer (dessverre) ikke</a:t>
            </a:r>
            <a:endParaRPr lang="nb-NO" dirty="0"/>
          </a:p>
          <a:p>
            <a:pPr marL="251460" indent="-251460"/>
            <a:r>
              <a:rPr lang="nb-NO" dirty="0">
                <a:latin typeface="Arial"/>
                <a:cs typeface="Arial"/>
              </a:rPr>
              <a:t>Formuesskatten i dag er lavere enn i 2013</a:t>
            </a:r>
            <a:endParaRPr lang="nb-NO" dirty="0"/>
          </a:p>
          <a:p>
            <a:pPr marL="251460" indent="-251460"/>
            <a:r>
              <a:rPr lang="nb-NO" dirty="0">
                <a:latin typeface="Arial"/>
                <a:cs typeface="Arial"/>
              </a:rPr>
              <a:t>Bare 2/3 av kuttene til Erna Solberg er blitt reversert</a:t>
            </a:r>
            <a:endParaRPr lang="nb-NO" dirty="0"/>
          </a:p>
          <a:p>
            <a:pPr marL="251460" indent="-251460"/>
            <a:endParaRPr lang="nb-NO" dirty="0"/>
          </a:p>
          <a:p>
            <a:pPr marL="251460" indent="-251460"/>
            <a:endParaRPr lang="nb-NO" dirty="0"/>
          </a:p>
        </p:txBody>
      </p:sp>
      <p:sp>
        <p:nvSpPr>
          <p:cNvPr id="7" name="Text Placeholder 3">
            <a:extLst>
              <a:ext uri="{FF2B5EF4-FFF2-40B4-BE49-F238E27FC236}">
                <a16:creationId xmlns:a16="http://schemas.microsoft.com/office/drawing/2014/main" id="{0698405F-5432-79CE-EDCC-002A4825239B}"/>
              </a:ext>
            </a:extLst>
          </p:cNvPr>
          <p:cNvSpPr>
            <a:spLocks noGrp="1"/>
          </p:cNvSpPr>
          <p:nvPr>
            <p:ph type="body" sz="quarter" idx="15"/>
          </p:nvPr>
        </p:nvSpPr>
        <p:spPr>
          <a:xfrm>
            <a:off x="5555848" y="1611685"/>
            <a:ext cx="6304334" cy="830997"/>
          </a:xfrm>
        </p:spPr>
        <p:txBody>
          <a:bodyPr vert="horz" wrap="square" lIns="0" tIns="0" rIns="0" bIns="0" rtlCol="0" anchor="t">
            <a:spAutoFit/>
          </a:bodyPr>
          <a:lstStyle/>
          <a:p>
            <a:r>
              <a:rPr lang="en-US">
                <a:latin typeface="Arial"/>
                <a:cs typeface="Arial"/>
              </a:rPr>
              <a:t>"SV </a:t>
            </a:r>
            <a:r>
              <a:rPr lang="en-US" err="1">
                <a:latin typeface="Arial"/>
                <a:cs typeface="Arial"/>
              </a:rPr>
              <a:t>og</a:t>
            </a:r>
            <a:r>
              <a:rPr lang="en-US">
                <a:latin typeface="Arial"/>
                <a:cs typeface="Arial"/>
              </a:rPr>
              <a:t> </a:t>
            </a:r>
            <a:r>
              <a:rPr lang="en-US" err="1">
                <a:latin typeface="Arial"/>
                <a:cs typeface="Arial"/>
              </a:rPr>
              <a:t>regjeringen</a:t>
            </a:r>
            <a:r>
              <a:rPr lang="en-US">
                <a:latin typeface="Arial"/>
                <a:cs typeface="Arial"/>
              </a:rPr>
              <a:t> </a:t>
            </a:r>
            <a:r>
              <a:rPr lang="en-US" err="1">
                <a:latin typeface="Arial"/>
                <a:cs typeface="Arial"/>
              </a:rPr>
              <a:t>har</a:t>
            </a:r>
            <a:r>
              <a:rPr lang="en-US">
                <a:latin typeface="Arial"/>
                <a:cs typeface="Arial"/>
              </a:rPr>
              <a:t> </a:t>
            </a:r>
            <a:r>
              <a:rPr lang="en-US" err="1">
                <a:latin typeface="Arial"/>
                <a:cs typeface="Arial"/>
              </a:rPr>
              <a:t>økt</a:t>
            </a:r>
            <a:r>
              <a:rPr lang="en-US">
                <a:latin typeface="Arial"/>
                <a:cs typeface="Arial"/>
              </a:rPr>
              <a:t> </a:t>
            </a:r>
            <a:r>
              <a:rPr lang="en-US" err="1">
                <a:latin typeface="Arial"/>
                <a:cs typeface="Arial"/>
              </a:rPr>
              <a:t>formuesskatten</a:t>
            </a:r>
            <a:r>
              <a:rPr lang="en-US">
                <a:latin typeface="Arial"/>
                <a:cs typeface="Arial"/>
              </a:rPr>
              <a:t> </a:t>
            </a:r>
            <a:r>
              <a:rPr lang="en-US" err="1">
                <a:latin typeface="Arial"/>
                <a:cs typeface="Arial"/>
              </a:rPr>
              <a:t>veldig</a:t>
            </a:r>
            <a:r>
              <a:rPr lang="en-US">
                <a:latin typeface="Arial"/>
                <a:cs typeface="Arial"/>
              </a:rPr>
              <a:t> </a:t>
            </a:r>
            <a:r>
              <a:rPr lang="en-US" err="1">
                <a:latin typeface="Arial"/>
                <a:cs typeface="Arial"/>
              </a:rPr>
              <a:t>mye</a:t>
            </a:r>
            <a:r>
              <a:rPr lang="en-US">
                <a:latin typeface="Arial"/>
                <a:cs typeface="Arial"/>
              </a:rPr>
              <a:t>"</a:t>
            </a:r>
            <a:endParaRPr lang="en-US" err="1">
              <a:latin typeface="Arial"/>
              <a:cs typeface="Arial"/>
            </a:endParaRPr>
          </a:p>
        </p:txBody>
      </p:sp>
      <p:sp>
        <p:nvSpPr>
          <p:cNvPr id="4" name="Tittel 3">
            <a:extLst>
              <a:ext uri="{FF2B5EF4-FFF2-40B4-BE49-F238E27FC236}">
                <a16:creationId xmlns:a16="http://schemas.microsoft.com/office/drawing/2014/main" id="{5081AB8B-F635-9DD7-43AF-0350AAEF1B60}"/>
              </a:ext>
            </a:extLst>
          </p:cNvPr>
          <p:cNvSpPr>
            <a:spLocks noGrp="1"/>
          </p:cNvSpPr>
          <p:nvPr>
            <p:ph type="title"/>
          </p:nvPr>
        </p:nvSpPr>
        <p:spPr>
          <a:xfrm>
            <a:off x="-1" y="483981"/>
            <a:ext cx="8468127" cy="763200"/>
          </a:xfrm>
        </p:spPr>
        <p:txBody>
          <a:bodyPr anchor="ctr">
            <a:normAutofit/>
          </a:bodyPr>
          <a:lstStyle/>
          <a:p>
            <a:r>
              <a:rPr lang="nb-NO">
                <a:latin typeface="Arial"/>
                <a:cs typeface="Arial"/>
              </a:rPr>
              <a:t>Formuesskatt - myte 7</a:t>
            </a:r>
            <a:endParaRPr lang="nb-NO"/>
          </a:p>
        </p:txBody>
      </p:sp>
      <p:pic>
        <p:nvPicPr>
          <p:cNvPr id="10" name="Bilde 9" descr="Penger, Bag, Valuta, Rikdom, Innbetaling">
            <a:extLst>
              <a:ext uri="{FF2B5EF4-FFF2-40B4-BE49-F238E27FC236}">
                <a16:creationId xmlns:a16="http://schemas.microsoft.com/office/drawing/2014/main" id="{9ED9332E-2501-DC26-F81D-C80F317AF7EC}"/>
              </a:ext>
            </a:extLst>
          </p:cNvPr>
          <p:cNvPicPr>
            <a:picLocks noChangeAspect="1"/>
          </p:cNvPicPr>
          <p:nvPr/>
        </p:nvPicPr>
        <p:blipFill>
          <a:blip r:embed="rId4"/>
          <a:stretch>
            <a:fillRect/>
          </a:stretch>
        </p:blipFill>
        <p:spPr>
          <a:xfrm>
            <a:off x="380402" y="1610875"/>
            <a:ext cx="4030697" cy="4822382"/>
          </a:xfrm>
          <a:prstGeom prst="rect">
            <a:avLst/>
          </a:prstGeom>
        </p:spPr>
      </p:pic>
    </p:spTree>
    <p:extLst>
      <p:ext uri="{BB962C8B-B14F-4D97-AF65-F5344CB8AC3E}">
        <p14:creationId xmlns:p14="http://schemas.microsoft.com/office/powerpoint/2010/main" val="3222117372"/>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4A801B8-46B3-F601-14F0-1762D66FA7DB}"/>
              </a:ext>
            </a:extLst>
          </p:cNvPr>
          <p:cNvSpPr>
            <a:spLocks noGrp="1"/>
          </p:cNvSpPr>
          <p:nvPr>
            <p:ph type="body" sz="quarter" idx="14"/>
          </p:nvPr>
        </p:nvSpPr>
        <p:spPr>
          <a:xfrm>
            <a:off x="5400586" y="2352424"/>
            <a:ext cx="6798350" cy="4486213"/>
          </a:xfrm>
        </p:spPr>
        <p:txBody>
          <a:bodyPr vert="horz" lIns="0" tIns="0" rIns="0" bIns="0" rtlCol="0" anchor="t">
            <a:normAutofit lnSpcReduction="10000"/>
          </a:bodyPr>
          <a:lstStyle/>
          <a:p>
            <a:pPr marL="251460" indent="-251460"/>
            <a:r>
              <a:rPr lang="nb-NO">
                <a:latin typeface="Arial"/>
                <a:cs typeface="Arial"/>
              </a:rPr>
              <a:t>Formuesskatt er en personskatt for de som bor i Norge</a:t>
            </a:r>
            <a:endParaRPr lang="nb-NO"/>
          </a:p>
          <a:p>
            <a:pPr marL="251460" indent="-251460"/>
            <a:r>
              <a:rPr lang="nb-NO">
                <a:latin typeface="Arial"/>
                <a:cs typeface="Arial"/>
              </a:rPr>
              <a:t>Utenlandske investorer betaler skatt i landet de bor i</a:t>
            </a:r>
            <a:endParaRPr lang="nb-NO"/>
          </a:p>
          <a:p>
            <a:pPr marL="251460" indent="-251460"/>
            <a:r>
              <a:rPr lang="nb-NO">
                <a:latin typeface="Arial"/>
                <a:cs typeface="Arial"/>
              </a:rPr>
              <a:t>Vi kan ikke bli med på et skadelig skattekappløp til bunnen</a:t>
            </a:r>
            <a:endParaRPr lang="nb-NO"/>
          </a:p>
          <a:p>
            <a:pPr marL="251460" indent="-251460"/>
            <a:r>
              <a:rPr lang="nb-NO">
                <a:latin typeface="Arial"/>
                <a:cs typeface="Arial"/>
              </a:rPr>
              <a:t>Formuesskatten er ikke investeringsfiendtlig</a:t>
            </a:r>
          </a:p>
          <a:p>
            <a:pPr marL="251460" indent="-251460"/>
            <a:r>
              <a:rPr lang="nb-NO">
                <a:latin typeface="Arial"/>
                <a:cs typeface="Arial"/>
              </a:rPr>
              <a:t>Det er bare tull at formuesskatten gjør at nordmenn må selge til utlendinger</a:t>
            </a:r>
            <a:endParaRPr lang="nb-NO"/>
          </a:p>
        </p:txBody>
      </p:sp>
      <p:sp>
        <p:nvSpPr>
          <p:cNvPr id="7" name="Text Placeholder 3">
            <a:extLst>
              <a:ext uri="{FF2B5EF4-FFF2-40B4-BE49-F238E27FC236}">
                <a16:creationId xmlns:a16="http://schemas.microsoft.com/office/drawing/2014/main" id="{0698405F-5432-79CE-EDCC-002A4825239B}"/>
              </a:ext>
            </a:extLst>
          </p:cNvPr>
          <p:cNvSpPr>
            <a:spLocks noGrp="1"/>
          </p:cNvSpPr>
          <p:nvPr>
            <p:ph type="body" sz="quarter" idx="15"/>
          </p:nvPr>
        </p:nvSpPr>
        <p:spPr>
          <a:xfrm>
            <a:off x="5555848" y="1400018"/>
            <a:ext cx="6304334" cy="830997"/>
          </a:xfrm>
        </p:spPr>
        <p:txBody>
          <a:bodyPr vert="horz" wrap="square" lIns="0" tIns="0" rIns="0" bIns="0" rtlCol="0" anchor="t">
            <a:spAutoFit/>
          </a:bodyPr>
          <a:lstStyle/>
          <a:p>
            <a:r>
              <a:rPr lang="en-US">
                <a:latin typeface="Arial"/>
                <a:cs typeface="Arial"/>
              </a:rPr>
              <a:t>"</a:t>
            </a:r>
            <a:r>
              <a:rPr lang="en-US" err="1">
                <a:latin typeface="Arial"/>
                <a:cs typeface="Arial"/>
              </a:rPr>
              <a:t>Formuesskatten</a:t>
            </a:r>
            <a:r>
              <a:rPr lang="en-US">
                <a:latin typeface="Arial"/>
                <a:cs typeface="Arial"/>
              </a:rPr>
              <a:t> </a:t>
            </a:r>
            <a:r>
              <a:rPr lang="en-US" err="1">
                <a:latin typeface="Arial"/>
                <a:cs typeface="Arial"/>
              </a:rPr>
              <a:t>favoriserer</a:t>
            </a:r>
            <a:r>
              <a:rPr lang="en-US">
                <a:latin typeface="Arial"/>
                <a:cs typeface="Arial"/>
              </a:rPr>
              <a:t> </a:t>
            </a:r>
            <a:r>
              <a:rPr lang="en-US" err="1">
                <a:latin typeface="Arial"/>
                <a:cs typeface="Arial"/>
              </a:rPr>
              <a:t>utenlandske</a:t>
            </a:r>
            <a:r>
              <a:rPr lang="en-US">
                <a:latin typeface="Arial"/>
                <a:cs typeface="Arial"/>
              </a:rPr>
              <a:t> </a:t>
            </a:r>
            <a:r>
              <a:rPr lang="en-US" err="1">
                <a:latin typeface="Arial"/>
                <a:cs typeface="Arial"/>
              </a:rPr>
              <a:t>investorer</a:t>
            </a:r>
            <a:r>
              <a:rPr lang="en-US">
                <a:latin typeface="Arial"/>
                <a:cs typeface="Arial"/>
              </a:rPr>
              <a:t>"</a:t>
            </a:r>
          </a:p>
        </p:txBody>
      </p:sp>
      <p:sp>
        <p:nvSpPr>
          <p:cNvPr id="4" name="Tittel 3">
            <a:extLst>
              <a:ext uri="{FF2B5EF4-FFF2-40B4-BE49-F238E27FC236}">
                <a16:creationId xmlns:a16="http://schemas.microsoft.com/office/drawing/2014/main" id="{5081AB8B-F635-9DD7-43AF-0350AAEF1B60}"/>
              </a:ext>
            </a:extLst>
          </p:cNvPr>
          <p:cNvSpPr>
            <a:spLocks noGrp="1"/>
          </p:cNvSpPr>
          <p:nvPr>
            <p:ph type="title"/>
          </p:nvPr>
        </p:nvSpPr>
        <p:spPr>
          <a:xfrm>
            <a:off x="-1" y="483981"/>
            <a:ext cx="8468127" cy="763200"/>
          </a:xfrm>
        </p:spPr>
        <p:txBody>
          <a:bodyPr anchor="ctr">
            <a:normAutofit/>
          </a:bodyPr>
          <a:lstStyle/>
          <a:p>
            <a:r>
              <a:rPr lang="nb-NO">
                <a:latin typeface="Arial"/>
                <a:cs typeface="Arial"/>
              </a:rPr>
              <a:t>Formuesskatt - myte 8</a:t>
            </a:r>
            <a:endParaRPr lang="nb-NO"/>
          </a:p>
        </p:txBody>
      </p:sp>
      <p:pic>
        <p:nvPicPr>
          <p:cNvPr id="2" name="Plassholder for bilde 1" descr="Virksomhet, Rik, Penger, Mann">
            <a:extLst>
              <a:ext uri="{FF2B5EF4-FFF2-40B4-BE49-F238E27FC236}">
                <a16:creationId xmlns:a16="http://schemas.microsoft.com/office/drawing/2014/main" id="{9550000B-D789-4925-81DF-A348947CB2C5}"/>
              </a:ext>
            </a:extLst>
          </p:cNvPr>
          <p:cNvPicPr>
            <a:picLocks noGrp="1" noChangeAspect="1"/>
          </p:cNvPicPr>
          <p:nvPr>
            <p:ph type="pic" sz="quarter" idx="13"/>
          </p:nvPr>
        </p:nvPicPr>
        <p:blipFill>
          <a:blip r:embed="rId3"/>
          <a:srcRect l="1218" r="1218"/>
          <a:stretch/>
        </p:blipFill>
        <p:spPr/>
      </p:pic>
    </p:spTree>
    <p:extLst>
      <p:ext uri="{BB962C8B-B14F-4D97-AF65-F5344CB8AC3E}">
        <p14:creationId xmlns:p14="http://schemas.microsoft.com/office/powerpoint/2010/main" val="4093347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4A801B8-46B3-F601-14F0-1762D66FA7DB}"/>
              </a:ext>
            </a:extLst>
          </p:cNvPr>
          <p:cNvSpPr>
            <a:spLocks noGrp="1"/>
          </p:cNvSpPr>
          <p:nvPr>
            <p:ph type="body" sz="quarter" idx="14"/>
          </p:nvPr>
        </p:nvSpPr>
        <p:spPr>
          <a:xfrm>
            <a:off x="5555848" y="2578254"/>
            <a:ext cx="6360793" cy="4266242"/>
          </a:xfrm>
        </p:spPr>
        <p:txBody>
          <a:bodyPr vert="horz" lIns="0" tIns="0" rIns="0" bIns="0" rtlCol="0" anchor="t">
            <a:normAutofit fontScale="77500" lnSpcReduction="20000"/>
          </a:bodyPr>
          <a:lstStyle/>
          <a:p>
            <a:pPr marL="251460" indent="-251460"/>
            <a:r>
              <a:rPr lang="nb-NO">
                <a:latin typeface="Arial"/>
                <a:cs typeface="Arial"/>
              </a:rPr>
              <a:t>Arbeidende kapital er et veldig rart begrep som høyresida har funnet opp</a:t>
            </a:r>
            <a:endParaRPr lang="nb-NO"/>
          </a:p>
          <a:p>
            <a:pPr marL="251460" indent="-251460"/>
            <a:r>
              <a:rPr lang="nb-NO">
                <a:latin typeface="Arial"/>
                <a:cs typeface="Arial"/>
              </a:rPr>
              <a:t>Egentlig betyr det skatt på aksjer og driftsmidler</a:t>
            </a:r>
          </a:p>
          <a:p>
            <a:pPr marL="251460" indent="-251460"/>
            <a:r>
              <a:rPr lang="nb-NO">
                <a:latin typeface="Arial"/>
                <a:cs typeface="Arial"/>
              </a:rPr>
              <a:t>Og hvem er det som eier aksjer? De aller, aller rikeste. Det er de høyresida vil gi skattekutt</a:t>
            </a:r>
            <a:endParaRPr lang="nb-NO"/>
          </a:p>
          <a:p>
            <a:pPr marL="251460" indent="-251460"/>
            <a:r>
              <a:rPr lang="nb-NO">
                <a:latin typeface="Arial"/>
                <a:cs typeface="Arial"/>
              </a:rPr>
              <a:t>Å fjerne denne skatten vil slå veldig skjevt ut</a:t>
            </a:r>
            <a:endParaRPr lang="nb-NO"/>
          </a:p>
          <a:p>
            <a:pPr marL="251460" indent="-251460"/>
            <a:r>
              <a:rPr lang="nb-NO">
                <a:latin typeface="Arial"/>
                <a:cs typeface="Arial"/>
              </a:rPr>
              <a:t>De 1 % mest formuende vil få 17,4 </a:t>
            </a:r>
            <a:r>
              <a:rPr lang="nb-NO" err="1">
                <a:latin typeface="Arial"/>
                <a:cs typeface="Arial"/>
              </a:rPr>
              <a:t>mrd</a:t>
            </a:r>
            <a:r>
              <a:rPr lang="nb-NO">
                <a:latin typeface="Arial"/>
                <a:cs typeface="Arial"/>
              </a:rPr>
              <a:t> kroner i skattelette, 400 000 kr i snitt per person</a:t>
            </a:r>
            <a:endParaRPr lang="nb-NO"/>
          </a:p>
          <a:p>
            <a:pPr marL="251460" indent="-251460"/>
            <a:r>
              <a:rPr lang="nb-NO">
                <a:latin typeface="Arial"/>
                <a:cs typeface="Arial"/>
              </a:rPr>
              <a:t>Nesten halvparten av lettelsen går til personer med en formue på over 150 millioner kroner</a:t>
            </a:r>
            <a:endParaRPr lang="nb-NO"/>
          </a:p>
          <a:p>
            <a:pPr marL="251460" indent="-251460"/>
            <a:endParaRPr lang="nb-NO"/>
          </a:p>
          <a:p>
            <a:pPr marL="251460" indent="-251460"/>
            <a:endParaRPr lang="nb-NO"/>
          </a:p>
        </p:txBody>
      </p:sp>
      <p:sp>
        <p:nvSpPr>
          <p:cNvPr id="7" name="Text Placeholder 3">
            <a:extLst>
              <a:ext uri="{FF2B5EF4-FFF2-40B4-BE49-F238E27FC236}">
                <a16:creationId xmlns:a16="http://schemas.microsoft.com/office/drawing/2014/main" id="{0698405F-5432-79CE-EDCC-002A4825239B}"/>
              </a:ext>
            </a:extLst>
          </p:cNvPr>
          <p:cNvSpPr>
            <a:spLocks noGrp="1"/>
          </p:cNvSpPr>
          <p:nvPr>
            <p:ph type="body" sz="quarter" idx="15"/>
          </p:nvPr>
        </p:nvSpPr>
        <p:spPr>
          <a:xfrm>
            <a:off x="5555848" y="1611685"/>
            <a:ext cx="6304334" cy="830997"/>
          </a:xfrm>
        </p:spPr>
        <p:txBody>
          <a:bodyPr vert="horz" wrap="square" lIns="0" tIns="0" rIns="0" bIns="0" rtlCol="0" anchor="t">
            <a:spAutoFit/>
          </a:bodyPr>
          <a:lstStyle/>
          <a:p>
            <a:r>
              <a:rPr lang="en-US">
                <a:latin typeface="Arial"/>
                <a:cs typeface="Arial"/>
              </a:rPr>
              <a:t>"</a:t>
            </a:r>
            <a:r>
              <a:rPr lang="en-US" err="1">
                <a:latin typeface="Arial"/>
                <a:cs typeface="Arial"/>
              </a:rPr>
              <a:t>Formuesskatt</a:t>
            </a:r>
            <a:r>
              <a:rPr lang="en-US">
                <a:latin typeface="Arial"/>
                <a:cs typeface="Arial"/>
              </a:rPr>
              <a:t> </a:t>
            </a:r>
            <a:r>
              <a:rPr lang="en-US" err="1">
                <a:latin typeface="Arial"/>
                <a:cs typeface="Arial"/>
              </a:rPr>
              <a:t>på</a:t>
            </a:r>
            <a:r>
              <a:rPr lang="en-US">
                <a:latin typeface="Arial"/>
                <a:cs typeface="Arial"/>
              </a:rPr>
              <a:t> </a:t>
            </a:r>
            <a:r>
              <a:rPr lang="en-US" err="1">
                <a:latin typeface="Arial"/>
                <a:cs typeface="Arial"/>
              </a:rPr>
              <a:t>arbeidende</a:t>
            </a:r>
            <a:r>
              <a:rPr lang="en-US">
                <a:latin typeface="Arial"/>
                <a:cs typeface="Arial"/>
              </a:rPr>
              <a:t> </a:t>
            </a:r>
            <a:r>
              <a:rPr lang="en-US" err="1">
                <a:latin typeface="Arial"/>
                <a:cs typeface="Arial"/>
              </a:rPr>
              <a:t>kapital</a:t>
            </a:r>
            <a:r>
              <a:rPr lang="en-US">
                <a:latin typeface="Arial"/>
                <a:cs typeface="Arial"/>
              </a:rPr>
              <a:t> er </a:t>
            </a:r>
            <a:r>
              <a:rPr lang="en-US" err="1">
                <a:latin typeface="Arial"/>
                <a:cs typeface="Arial"/>
              </a:rPr>
              <a:t>skadelig</a:t>
            </a:r>
            <a:r>
              <a:rPr lang="en-US">
                <a:latin typeface="Arial"/>
                <a:cs typeface="Arial"/>
              </a:rPr>
              <a:t>"</a:t>
            </a:r>
          </a:p>
        </p:txBody>
      </p:sp>
      <p:sp>
        <p:nvSpPr>
          <p:cNvPr id="4" name="Tittel 3">
            <a:extLst>
              <a:ext uri="{FF2B5EF4-FFF2-40B4-BE49-F238E27FC236}">
                <a16:creationId xmlns:a16="http://schemas.microsoft.com/office/drawing/2014/main" id="{5081AB8B-F635-9DD7-43AF-0350AAEF1B60}"/>
              </a:ext>
            </a:extLst>
          </p:cNvPr>
          <p:cNvSpPr>
            <a:spLocks noGrp="1"/>
          </p:cNvSpPr>
          <p:nvPr>
            <p:ph type="title"/>
          </p:nvPr>
        </p:nvSpPr>
        <p:spPr>
          <a:xfrm>
            <a:off x="-1" y="483981"/>
            <a:ext cx="8468127" cy="763200"/>
          </a:xfrm>
        </p:spPr>
        <p:txBody>
          <a:bodyPr anchor="ctr">
            <a:normAutofit/>
          </a:bodyPr>
          <a:lstStyle/>
          <a:p>
            <a:r>
              <a:rPr lang="nb-NO">
                <a:latin typeface="Arial"/>
                <a:cs typeface="Arial"/>
              </a:rPr>
              <a:t>Formuesskatt - myte 9</a:t>
            </a:r>
            <a:endParaRPr lang="nb-NO"/>
          </a:p>
        </p:txBody>
      </p:sp>
      <p:pic>
        <p:nvPicPr>
          <p:cNvPr id="2" name="Plassholder for bilde 1" descr="Business and stock exchange data on the screen. stock photo">
            <a:extLst>
              <a:ext uri="{FF2B5EF4-FFF2-40B4-BE49-F238E27FC236}">
                <a16:creationId xmlns:a16="http://schemas.microsoft.com/office/drawing/2014/main" id="{E904B532-6A97-EE01-C7DD-D513D093628D}"/>
              </a:ext>
            </a:extLst>
          </p:cNvPr>
          <p:cNvPicPr>
            <a:picLocks noGrp="1" noChangeAspect="1"/>
          </p:cNvPicPr>
          <p:nvPr>
            <p:ph type="pic" sz="quarter" idx="13"/>
          </p:nvPr>
        </p:nvPicPr>
        <p:blipFill>
          <a:blip r:embed="rId4"/>
          <a:srcRect l="21544" r="21544"/>
          <a:stretch/>
        </p:blipFill>
        <p:spPr/>
      </p:pic>
    </p:spTree>
    <p:extLst>
      <p:ext uri="{BB962C8B-B14F-4D97-AF65-F5344CB8AC3E}">
        <p14:creationId xmlns:p14="http://schemas.microsoft.com/office/powerpoint/2010/main" val="3924319294"/>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4A801B8-46B3-F601-14F0-1762D66FA7DB}"/>
              </a:ext>
            </a:extLst>
          </p:cNvPr>
          <p:cNvSpPr>
            <a:spLocks noGrp="1"/>
          </p:cNvSpPr>
          <p:nvPr>
            <p:ph type="body" sz="quarter" idx="14"/>
          </p:nvPr>
        </p:nvSpPr>
        <p:spPr>
          <a:xfrm>
            <a:off x="5555848" y="2578254"/>
            <a:ext cx="6360793" cy="3949867"/>
          </a:xfrm>
        </p:spPr>
        <p:txBody>
          <a:bodyPr vert="horz" lIns="0" tIns="0" rIns="0" bIns="0" rtlCol="0" anchor="t">
            <a:normAutofit/>
          </a:bodyPr>
          <a:lstStyle/>
          <a:p>
            <a:pPr marL="251460" indent="-251460"/>
            <a:r>
              <a:rPr lang="nb-NO">
                <a:latin typeface="Arial"/>
                <a:cs typeface="Arial"/>
              </a:rPr>
              <a:t>Det er bare tull</a:t>
            </a:r>
            <a:endParaRPr lang="nb-NO"/>
          </a:p>
          <a:p>
            <a:pPr marL="251460" indent="-251460"/>
            <a:r>
              <a:rPr lang="nb-NO">
                <a:latin typeface="Arial"/>
                <a:cs typeface="Arial"/>
              </a:rPr>
              <a:t>Å fjerne formuesskatten vil bare øke forskjellene</a:t>
            </a:r>
            <a:endParaRPr lang="nb-NO"/>
          </a:p>
          <a:p>
            <a:pPr marL="251460" indent="-251460"/>
            <a:r>
              <a:rPr lang="nb-NO">
                <a:latin typeface="Arial"/>
                <a:cs typeface="Arial"/>
              </a:rPr>
              <a:t>Det gir ingen mening at de aller rikeste skal betale mindre for klimaomstillingen</a:t>
            </a:r>
            <a:endParaRPr lang="nb-NO"/>
          </a:p>
          <a:p>
            <a:pPr marL="251460" indent="-251460"/>
            <a:r>
              <a:rPr lang="nb-NO">
                <a:latin typeface="Arial"/>
                <a:cs typeface="Arial"/>
              </a:rPr>
              <a:t>Vi må kutte både utslippene og forskjellene for å få folk med på laget</a:t>
            </a:r>
            <a:endParaRPr lang="nb-NO"/>
          </a:p>
          <a:p>
            <a:pPr marL="0" indent="0">
              <a:buNone/>
            </a:pPr>
            <a:endParaRPr lang="nb-NO"/>
          </a:p>
          <a:p>
            <a:pPr marL="251460" indent="-251460"/>
            <a:endParaRPr lang="nb-NO"/>
          </a:p>
          <a:p>
            <a:pPr marL="251460" indent="-251460"/>
            <a:endParaRPr lang="nb-NO"/>
          </a:p>
        </p:txBody>
      </p:sp>
      <p:sp>
        <p:nvSpPr>
          <p:cNvPr id="7" name="Text Placeholder 3">
            <a:extLst>
              <a:ext uri="{FF2B5EF4-FFF2-40B4-BE49-F238E27FC236}">
                <a16:creationId xmlns:a16="http://schemas.microsoft.com/office/drawing/2014/main" id="{0698405F-5432-79CE-EDCC-002A4825239B}"/>
              </a:ext>
            </a:extLst>
          </p:cNvPr>
          <p:cNvSpPr>
            <a:spLocks noGrp="1"/>
          </p:cNvSpPr>
          <p:nvPr>
            <p:ph type="body" sz="quarter" idx="15"/>
          </p:nvPr>
        </p:nvSpPr>
        <p:spPr>
          <a:xfrm>
            <a:off x="5555848" y="1611685"/>
            <a:ext cx="6304334" cy="830997"/>
          </a:xfrm>
        </p:spPr>
        <p:txBody>
          <a:bodyPr vert="horz" wrap="square" lIns="0" tIns="0" rIns="0" bIns="0" rtlCol="0" anchor="t">
            <a:spAutoFit/>
          </a:bodyPr>
          <a:lstStyle/>
          <a:p>
            <a:r>
              <a:rPr lang="en-US">
                <a:latin typeface="Arial"/>
                <a:cs typeface="Arial"/>
              </a:rPr>
              <a:t>Å </a:t>
            </a:r>
            <a:r>
              <a:rPr lang="en-US" err="1">
                <a:latin typeface="Arial"/>
                <a:cs typeface="Arial"/>
              </a:rPr>
              <a:t>fjerne</a:t>
            </a:r>
            <a:r>
              <a:rPr lang="en-US">
                <a:latin typeface="Arial"/>
                <a:cs typeface="Arial"/>
              </a:rPr>
              <a:t> </a:t>
            </a:r>
            <a:r>
              <a:rPr lang="en-US" err="1">
                <a:latin typeface="Arial"/>
                <a:cs typeface="Arial"/>
              </a:rPr>
              <a:t>formuesskatten</a:t>
            </a:r>
            <a:r>
              <a:rPr lang="en-US">
                <a:latin typeface="Arial"/>
                <a:cs typeface="Arial"/>
              </a:rPr>
              <a:t> er bra for </a:t>
            </a:r>
            <a:r>
              <a:rPr lang="en-US" err="1">
                <a:latin typeface="Arial"/>
                <a:cs typeface="Arial"/>
              </a:rPr>
              <a:t>grønn</a:t>
            </a:r>
            <a:r>
              <a:rPr lang="en-US">
                <a:latin typeface="Arial"/>
                <a:cs typeface="Arial"/>
              </a:rPr>
              <a:t> </a:t>
            </a:r>
            <a:r>
              <a:rPr lang="en-US" err="1">
                <a:latin typeface="Arial"/>
                <a:cs typeface="Arial"/>
              </a:rPr>
              <a:t>omstilling</a:t>
            </a:r>
          </a:p>
        </p:txBody>
      </p:sp>
      <p:sp>
        <p:nvSpPr>
          <p:cNvPr id="4" name="Tittel 3">
            <a:extLst>
              <a:ext uri="{FF2B5EF4-FFF2-40B4-BE49-F238E27FC236}">
                <a16:creationId xmlns:a16="http://schemas.microsoft.com/office/drawing/2014/main" id="{5081AB8B-F635-9DD7-43AF-0350AAEF1B60}"/>
              </a:ext>
            </a:extLst>
          </p:cNvPr>
          <p:cNvSpPr>
            <a:spLocks noGrp="1"/>
          </p:cNvSpPr>
          <p:nvPr>
            <p:ph type="title"/>
          </p:nvPr>
        </p:nvSpPr>
        <p:spPr>
          <a:xfrm>
            <a:off x="-1" y="483981"/>
            <a:ext cx="8468127" cy="763200"/>
          </a:xfrm>
        </p:spPr>
        <p:txBody>
          <a:bodyPr anchor="ctr">
            <a:normAutofit/>
          </a:bodyPr>
          <a:lstStyle/>
          <a:p>
            <a:r>
              <a:rPr lang="nb-NO">
                <a:latin typeface="Arial"/>
                <a:cs typeface="Arial"/>
              </a:rPr>
              <a:t>Formuesskatt - myte 10</a:t>
            </a:r>
            <a:endParaRPr lang="nb-NO"/>
          </a:p>
        </p:txBody>
      </p:sp>
      <p:pic>
        <p:nvPicPr>
          <p:cNvPr id="2" name="Plassholder for bilde 1" descr="MDG-lestleder Lan Marie Berg sier nei til å fjerne formuesskatten helt –  Dagsavisen">
            <a:extLst>
              <a:ext uri="{FF2B5EF4-FFF2-40B4-BE49-F238E27FC236}">
                <a16:creationId xmlns:a16="http://schemas.microsoft.com/office/drawing/2014/main" id="{A1DA72C6-33A4-6BA2-BC71-3DA3C24E5579}"/>
              </a:ext>
            </a:extLst>
          </p:cNvPr>
          <p:cNvPicPr>
            <a:picLocks noGrp="1" noChangeAspect="1"/>
          </p:cNvPicPr>
          <p:nvPr>
            <p:ph type="pic" sz="quarter" idx="13"/>
          </p:nvPr>
        </p:nvPicPr>
        <p:blipFill rotWithShape="1">
          <a:blip r:embed="rId3"/>
          <a:srcRect l="12573" r="36321" b="-222"/>
          <a:stretch/>
        </p:blipFill>
        <p:spPr>
          <a:xfrm>
            <a:off x="1" y="1247182"/>
            <a:ext cx="5149724" cy="5292680"/>
          </a:xfrm>
        </p:spPr>
      </p:pic>
    </p:spTree>
    <p:extLst>
      <p:ext uri="{BB962C8B-B14F-4D97-AF65-F5344CB8AC3E}">
        <p14:creationId xmlns:p14="http://schemas.microsoft.com/office/powerpoint/2010/main" val="640220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F165-9143-32A8-580E-8F90C659782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A0D945F-13DB-9689-3910-E102483F94E7}"/>
              </a:ext>
            </a:extLst>
          </p:cNvPr>
          <p:cNvSpPr>
            <a:spLocks noGrp="1"/>
          </p:cNvSpPr>
          <p:nvPr>
            <p:ph type="ctrTitle"/>
          </p:nvPr>
        </p:nvSpPr>
        <p:spPr/>
        <p:txBody>
          <a:bodyPr/>
          <a:lstStyle/>
          <a:p>
            <a:r>
              <a:rPr lang="nb-NO" dirty="0"/>
              <a:t>Takk for meg!</a:t>
            </a:r>
          </a:p>
        </p:txBody>
      </p:sp>
      <p:sp>
        <p:nvSpPr>
          <p:cNvPr id="3" name="Undertittel 2">
            <a:extLst>
              <a:ext uri="{FF2B5EF4-FFF2-40B4-BE49-F238E27FC236}">
                <a16:creationId xmlns:a16="http://schemas.microsoft.com/office/drawing/2014/main" id="{0A5028CB-740B-24C2-D8E2-762D354EBE80}"/>
              </a:ext>
            </a:extLst>
          </p:cNvPr>
          <p:cNvSpPr>
            <a:spLocks noGrp="1"/>
          </p:cNvSpPr>
          <p:nvPr>
            <p:ph type="subTitle" idx="1"/>
          </p:nvPr>
        </p:nvSpPr>
        <p:spPr/>
        <p:txBody>
          <a:bodyPr/>
          <a:lstStyle/>
          <a:p>
            <a:endParaRPr lang="nb-NO"/>
          </a:p>
        </p:txBody>
      </p:sp>
      <p:sp>
        <p:nvSpPr>
          <p:cNvPr id="4" name="Plassholder for bilde 3">
            <a:extLst>
              <a:ext uri="{FF2B5EF4-FFF2-40B4-BE49-F238E27FC236}">
                <a16:creationId xmlns:a16="http://schemas.microsoft.com/office/drawing/2014/main" id="{2E30F81D-58E2-FB49-964E-38F70CA8E71A}"/>
              </a:ext>
            </a:extLst>
          </p:cNvPr>
          <p:cNvSpPr>
            <a:spLocks noGrp="1"/>
          </p:cNvSpPr>
          <p:nvPr>
            <p:ph type="pic" sz="quarter" idx="13"/>
          </p:nvPr>
        </p:nvSpPr>
        <p:spPr/>
        <p:txBody>
          <a:bodyPr/>
          <a:lstStyle/>
          <a:p>
            <a:endParaRPr lang="nb-NO"/>
          </a:p>
        </p:txBody>
      </p:sp>
      <p:sp>
        <p:nvSpPr>
          <p:cNvPr id="5" name="Plassholder for innhold 4">
            <a:extLst>
              <a:ext uri="{FF2B5EF4-FFF2-40B4-BE49-F238E27FC236}">
                <a16:creationId xmlns:a16="http://schemas.microsoft.com/office/drawing/2014/main" id="{DFED97F9-4653-AD2C-0800-A4D6F106C0E9}"/>
              </a:ext>
            </a:extLst>
          </p:cNvPr>
          <p:cNvSpPr>
            <a:spLocks noGrp="1"/>
          </p:cNvSpPr>
          <p:nvPr>
            <p:ph idx="14"/>
          </p:nvPr>
        </p:nvSpPr>
        <p:spPr/>
        <p:txBody>
          <a:bodyPr/>
          <a:lstStyle/>
          <a:p>
            <a:endParaRPr lang="nb-NO"/>
          </a:p>
        </p:txBody>
      </p:sp>
    </p:spTree>
    <p:extLst>
      <p:ext uri="{BB962C8B-B14F-4D97-AF65-F5344CB8AC3E}">
        <p14:creationId xmlns:p14="http://schemas.microsoft.com/office/powerpoint/2010/main" val="2485981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00FC7CE-E675-62CD-D3DE-11D9B3757FB3}"/>
              </a:ext>
            </a:extLst>
          </p:cNvPr>
          <p:cNvSpPr>
            <a:spLocks noGrp="1"/>
          </p:cNvSpPr>
          <p:nvPr>
            <p:ph idx="1"/>
          </p:nvPr>
        </p:nvSpPr>
        <p:spPr/>
        <p:txBody>
          <a:bodyPr/>
          <a:lstStyle/>
          <a:p>
            <a:r>
              <a:rPr lang="nb-NO" dirty="0"/>
              <a:t>Ulikhet </a:t>
            </a:r>
          </a:p>
          <a:p>
            <a:pPr lvl="1"/>
            <a:r>
              <a:rPr lang="nb-NO" dirty="0"/>
              <a:t>Skatt!</a:t>
            </a:r>
          </a:p>
          <a:p>
            <a:pPr lvl="1"/>
            <a:endParaRPr lang="nb-NO" dirty="0"/>
          </a:p>
          <a:p>
            <a:r>
              <a:rPr lang="nb-NO" dirty="0"/>
              <a:t>Hva skal jeg ikke snakke om?</a:t>
            </a:r>
          </a:p>
          <a:p>
            <a:pPr lvl="1"/>
            <a:r>
              <a:rPr lang="nb-NO" dirty="0"/>
              <a:t>Grønn omstilling</a:t>
            </a:r>
          </a:p>
          <a:p>
            <a:pPr lvl="1"/>
            <a:r>
              <a:rPr lang="nb-NO" dirty="0"/>
              <a:t>Generell næringspolitikk</a:t>
            </a:r>
          </a:p>
          <a:p>
            <a:pPr lvl="1"/>
            <a:r>
              <a:rPr lang="nb-NO" dirty="0"/>
              <a:t>Alle våre gode politiske saker innafor velferd og arbeidsliv</a:t>
            </a:r>
          </a:p>
          <a:p>
            <a:pPr lvl="1"/>
            <a:endParaRPr lang="nb-NO" dirty="0"/>
          </a:p>
        </p:txBody>
      </p:sp>
      <p:sp>
        <p:nvSpPr>
          <p:cNvPr id="3" name="Tittel 2">
            <a:extLst>
              <a:ext uri="{FF2B5EF4-FFF2-40B4-BE49-F238E27FC236}">
                <a16:creationId xmlns:a16="http://schemas.microsoft.com/office/drawing/2014/main" id="{8ED5D6A1-AF05-E03A-1E44-9ACCF3E24432}"/>
              </a:ext>
            </a:extLst>
          </p:cNvPr>
          <p:cNvSpPr>
            <a:spLocks noGrp="1"/>
          </p:cNvSpPr>
          <p:nvPr>
            <p:ph type="title"/>
          </p:nvPr>
        </p:nvSpPr>
        <p:spPr/>
        <p:txBody>
          <a:bodyPr/>
          <a:lstStyle/>
          <a:p>
            <a:r>
              <a:rPr lang="nb-NO" dirty="0"/>
              <a:t>Hva skal jeg snakke om? </a:t>
            </a:r>
          </a:p>
        </p:txBody>
      </p:sp>
    </p:spTree>
    <p:extLst>
      <p:ext uri="{BB962C8B-B14F-4D97-AF65-F5344CB8AC3E}">
        <p14:creationId xmlns:p14="http://schemas.microsoft.com/office/powerpoint/2010/main" val="2918745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1518DA15-389E-1B7C-DAE8-0BA8757D6EE2}"/>
              </a:ext>
            </a:extLst>
          </p:cNvPr>
          <p:cNvSpPr>
            <a:spLocks noGrp="1"/>
          </p:cNvSpPr>
          <p:nvPr>
            <p:ph type="subTitle" idx="1"/>
          </p:nvPr>
        </p:nvSpPr>
        <p:spPr/>
        <p:txBody>
          <a:bodyPr/>
          <a:lstStyle/>
          <a:p>
            <a:r>
              <a:rPr lang="nb-NO">
                <a:latin typeface="Arial"/>
                <a:cs typeface="Arial"/>
              </a:rPr>
              <a:t>SVs økonomiske politikk</a:t>
            </a:r>
            <a:endParaRPr lang="nb-NO"/>
          </a:p>
        </p:txBody>
      </p:sp>
      <p:sp>
        <p:nvSpPr>
          <p:cNvPr id="3" name="Plassholder for bilde 2">
            <a:extLst>
              <a:ext uri="{FF2B5EF4-FFF2-40B4-BE49-F238E27FC236}">
                <a16:creationId xmlns:a16="http://schemas.microsoft.com/office/drawing/2014/main" id="{F44F83FF-7949-8AAD-D498-5DC1884B85C1}"/>
              </a:ext>
            </a:extLst>
          </p:cNvPr>
          <p:cNvSpPr>
            <a:spLocks noGrp="1"/>
          </p:cNvSpPr>
          <p:nvPr>
            <p:ph type="pic" sz="quarter" idx="10"/>
          </p:nvPr>
        </p:nvSpPr>
        <p:spPr/>
        <p:txBody>
          <a:bodyPr/>
          <a:lstStyle/>
          <a:p>
            <a:endParaRPr lang="nb-NO"/>
          </a:p>
        </p:txBody>
      </p:sp>
    </p:spTree>
    <p:extLst>
      <p:ext uri="{BB962C8B-B14F-4D97-AF65-F5344CB8AC3E}">
        <p14:creationId xmlns:p14="http://schemas.microsoft.com/office/powerpoint/2010/main" val="2867803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klær, person, Menneskeansikt, smil&#10;&#10;Automatisk generert beskrivelse">
            <a:extLst>
              <a:ext uri="{FF2B5EF4-FFF2-40B4-BE49-F238E27FC236}">
                <a16:creationId xmlns:a16="http://schemas.microsoft.com/office/drawing/2014/main" id="{639268EE-39D7-B6AA-E541-834673989D09}"/>
              </a:ext>
            </a:extLst>
          </p:cNvPr>
          <p:cNvPicPr>
            <a:picLocks noGrp="1" noChangeAspect="1"/>
          </p:cNvPicPr>
          <p:nvPr>
            <p:ph sz="half" idx="1"/>
          </p:nvPr>
        </p:nvPicPr>
        <p:blipFill rotWithShape="1">
          <a:blip r:embed="rId3"/>
          <a:srcRect l="11027" r="12007" b="3"/>
          <a:stretch/>
        </p:blipFill>
        <p:spPr>
          <a:xfrm>
            <a:off x="277793" y="1782502"/>
            <a:ext cx="5458708" cy="4734046"/>
          </a:xfrm>
          <a:noFill/>
        </p:spPr>
      </p:pic>
      <p:sp>
        <p:nvSpPr>
          <p:cNvPr id="3" name="Plassholder for tekst 2">
            <a:extLst>
              <a:ext uri="{FF2B5EF4-FFF2-40B4-BE49-F238E27FC236}">
                <a16:creationId xmlns:a16="http://schemas.microsoft.com/office/drawing/2014/main" id="{34C66E89-11EF-6D42-E8CD-390BC2D5BA42}"/>
              </a:ext>
            </a:extLst>
          </p:cNvPr>
          <p:cNvSpPr>
            <a:spLocks noGrp="1"/>
          </p:cNvSpPr>
          <p:nvPr>
            <p:ph sz="half" idx="10"/>
          </p:nvPr>
        </p:nvSpPr>
        <p:spPr>
          <a:xfrm>
            <a:off x="6458674" y="1782502"/>
            <a:ext cx="5458708" cy="4734046"/>
          </a:xfrm>
        </p:spPr>
        <p:txBody>
          <a:bodyPr vert="horz" lIns="0" tIns="0" rIns="0" bIns="0" rtlCol="0">
            <a:normAutofit/>
          </a:bodyPr>
          <a:lstStyle/>
          <a:p>
            <a:pPr marL="251460" indent="-251460"/>
            <a:r>
              <a:rPr lang="nb-NO" dirty="0"/>
              <a:t>Folk skal få bedre råd</a:t>
            </a:r>
          </a:p>
          <a:p>
            <a:pPr marL="251460" indent="-251460"/>
            <a:r>
              <a:rPr lang="nb-NO" dirty="0"/>
              <a:t>Vi skal omstille økonomien for å nå klimamålene</a:t>
            </a:r>
          </a:p>
          <a:p>
            <a:pPr marL="251460" indent="-251460"/>
            <a:r>
              <a:rPr lang="nb-NO" dirty="0"/>
              <a:t>Vi trenger mer penger til sykehus og annen velferd framover</a:t>
            </a:r>
          </a:p>
          <a:p>
            <a:pPr marL="251460" indent="-251460"/>
            <a:r>
              <a:rPr lang="nb-NO" dirty="0"/>
              <a:t>Det betyr at de rikeste må betale mer, og det er også helt nødvendig for å redusere forskjellene i samfunnet</a:t>
            </a:r>
          </a:p>
          <a:p>
            <a:pPr marL="251460" indent="-251460"/>
            <a:endParaRPr lang="nb-NO" dirty="0"/>
          </a:p>
        </p:txBody>
      </p:sp>
      <p:sp>
        <p:nvSpPr>
          <p:cNvPr id="4" name="Tittel 3">
            <a:extLst>
              <a:ext uri="{FF2B5EF4-FFF2-40B4-BE49-F238E27FC236}">
                <a16:creationId xmlns:a16="http://schemas.microsoft.com/office/drawing/2014/main" id="{3234AAAB-1798-9A7C-9C8E-0414973A1EB6}"/>
              </a:ext>
            </a:extLst>
          </p:cNvPr>
          <p:cNvSpPr>
            <a:spLocks noGrp="1"/>
          </p:cNvSpPr>
          <p:nvPr>
            <p:ph type="title"/>
          </p:nvPr>
        </p:nvSpPr>
        <p:spPr>
          <a:xfrm>
            <a:off x="-1" y="483981"/>
            <a:ext cx="8468127" cy="763200"/>
          </a:xfrm>
        </p:spPr>
        <p:txBody>
          <a:bodyPr anchor="ctr">
            <a:normAutofit/>
          </a:bodyPr>
          <a:lstStyle/>
          <a:p>
            <a:r>
              <a:rPr lang="nb-NO"/>
              <a:t>Hva vil SV? </a:t>
            </a:r>
          </a:p>
        </p:txBody>
      </p:sp>
    </p:spTree>
    <p:extLst>
      <p:ext uri="{BB962C8B-B14F-4D97-AF65-F5344CB8AC3E}">
        <p14:creationId xmlns:p14="http://schemas.microsoft.com/office/powerpoint/2010/main" val="2490981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1F30713-7580-2C76-A5C1-AC72EAAE949F}"/>
              </a:ext>
            </a:extLst>
          </p:cNvPr>
          <p:cNvSpPr>
            <a:spLocks noGrp="1"/>
          </p:cNvSpPr>
          <p:nvPr>
            <p:ph sz="half" idx="1"/>
          </p:nvPr>
        </p:nvSpPr>
        <p:spPr>
          <a:xfrm>
            <a:off x="277793" y="1782502"/>
            <a:ext cx="5458708" cy="4734046"/>
          </a:xfrm>
        </p:spPr>
        <p:txBody>
          <a:bodyPr vert="horz" lIns="0" tIns="0" rIns="0" bIns="0" rtlCol="0">
            <a:normAutofit/>
          </a:bodyPr>
          <a:lstStyle/>
          <a:p>
            <a:pPr marL="251460" indent="-251460"/>
            <a:r>
              <a:rPr lang="nb-NO"/>
              <a:t>Vi øker skattene for de aller rikeste</a:t>
            </a:r>
          </a:p>
          <a:p>
            <a:pPr marL="251460" indent="-251460"/>
            <a:r>
              <a:rPr lang="nb-NO"/>
              <a:t>Gir oss mer penger til SFO, barnehage, studiestøtte og sjukehus</a:t>
            </a:r>
          </a:p>
          <a:p>
            <a:pPr marL="251460" indent="-251460"/>
            <a:r>
              <a:rPr lang="nb-NO"/>
              <a:t>Vi viser at det er mulig å nå klimamålene</a:t>
            </a:r>
          </a:p>
          <a:p>
            <a:pPr marL="251460" indent="-251460"/>
            <a:r>
              <a:rPr lang="nb-NO"/>
              <a:t>8 av 10 får lavere skatt</a:t>
            </a:r>
          </a:p>
          <a:p>
            <a:pPr marL="251460" indent="-251460"/>
            <a:r>
              <a:rPr lang="nb-NO"/>
              <a:t>Sånn får vi folk med oss</a:t>
            </a:r>
          </a:p>
          <a:p>
            <a:pPr marL="0" indent="0">
              <a:buNone/>
            </a:pPr>
            <a:endParaRPr lang="nb-NO"/>
          </a:p>
        </p:txBody>
      </p:sp>
      <p:pic>
        <p:nvPicPr>
          <p:cNvPr id="5" name="Plassholder for bilde 4" descr="Et bilde som inneholder klær, lekeplass, person, sko&#10;&#10;Automatisk generert beskrivelse">
            <a:extLst>
              <a:ext uri="{FF2B5EF4-FFF2-40B4-BE49-F238E27FC236}">
                <a16:creationId xmlns:a16="http://schemas.microsoft.com/office/drawing/2014/main" id="{A6C90114-D62B-B69E-DF7B-057D8896D97D}"/>
              </a:ext>
            </a:extLst>
          </p:cNvPr>
          <p:cNvPicPr>
            <a:picLocks noGrp="1" noChangeAspect="1"/>
          </p:cNvPicPr>
          <p:nvPr>
            <p:ph sz="half" idx="10"/>
          </p:nvPr>
        </p:nvPicPr>
        <p:blipFill rotWithShape="1">
          <a:blip r:embed="rId3"/>
          <a:srcRect l="13378" r="9656" b="3"/>
          <a:stretch/>
        </p:blipFill>
        <p:spPr>
          <a:xfrm>
            <a:off x="6458674" y="1782502"/>
            <a:ext cx="5458708" cy="4734046"/>
          </a:xfrm>
          <a:noFill/>
        </p:spPr>
      </p:pic>
      <p:sp>
        <p:nvSpPr>
          <p:cNvPr id="4" name="Tittel 3">
            <a:extLst>
              <a:ext uri="{FF2B5EF4-FFF2-40B4-BE49-F238E27FC236}">
                <a16:creationId xmlns:a16="http://schemas.microsoft.com/office/drawing/2014/main" id="{18E858C2-6C20-FCDD-945A-5A9C2404E07E}"/>
              </a:ext>
            </a:extLst>
          </p:cNvPr>
          <p:cNvSpPr>
            <a:spLocks noGrp="1"/>
          </p:cNvSpPr>
          <p:nvPr>
            <p:ph type="title"/>
          </p:nvPr>
        </p:nvSpPr>
        <p:spPr>
          <a:xfrm>
            <a:off x="-1" y="483981"/>
            <a:ext cx="8468127" cy="763200"/>
          </a:xfrm>
        </p:spPr>
        <p:txBody>
          <a:bodyPr anchor="ctr">
            <a:normAutofit/>
          </a:bodyPr>
          <a:lstStyle/>
          <a:p>
            <a:r>
              <a:rPr lang="nb-NO"/>
              <a:t>Hvordan?</a:t>
            </a:r>
          </a:p>
        </p:txBody>
      </p:sp>
    </p:spTree>
    <p:extLst>
      <p:ext uri="{BB962C8B-B14F-4D97-AF65-F5344CB8AC3E}">
        <p14:creationId xmlns:p14="http://schemas.microsoft.com/office/powerpoint/2010/main" val="3310350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C7DF75D-7C40-E9CC-E738-1AD2E336EF5C}"/>
              </a:ext>
            </a:extLst>
          </p:cNvPr>
          <p:cNvSpPr>
            <a:spLocks noGrp="1"/>
          </p:cNvSpPr>
          <p:nvPr>
            <p:ph sz="half" idx="1"/>
          </p:nvPr>
        </p:nvSpPr>
        <p:spPr>
          <a:xfrm>
            <a:off x="277793" y="1782502"/>
            <a:ext cx="5458708" cy="4734046"/>
          </a:xfrm>
        </p:spPr>
        <p:txBody>
          <a:bodyPr vert="horz" lIns="0" tIns="0" rIns="0" bIns="0" rtlCol="0">
            <a:normAutofit/>
          </a:bodyPr>
          <a:lstStyle/>
          <a:p>
            <a:pPr marL="251460" indent="-251460"/>
            <a:r>
              <a:rPr lang="nb-NO"/>
              <a:t>Det er ikke mer penger til de aller rikeste som gir gode lokalsamfunn og skaper mest verdier</a:t>
            </a:r>
          </a:p>
          <a:p>
            <a:pPr marL="251460" indent="-251460"/>
            <a:r>
              <a:rPr lang="nb-NO"/>
              <a:t>Det er et samfunn med små forskjeller og gode skoler, barnehager og sjukehus</a:t>
            </a:r>
          </a:p>
          <a:p>
            <a:pPr marL="251460" indent="-251460"/>
            <a:r>
              <a:rPr lang="nb-NO"/>
              <a:t>Der staten viser vei i klimaomstillingen</a:t>
            </a:r>
          </a:p>
          <a:p>
            <a:pPr marL="251460" indent="-251460"/>
            <a:endParaRPr lang="nb-NO"/>
          </a:p>
        </p:txBody>
      </p:sp>
      <p:pic>
        <p:nvPicPr>
          <p:cNvPr id="5" name="Plassholder for bilde 4" descr="Et bilde som inneholder klær, person, jeans, konstruksjon&#10;&#10;Automatisk generert beskrivelse">
            <a:extLst>
              <a:ext uri="{FF2B5EF4-FFF2-40B4-BE49-F238E27FC236}">
                <a16:creationId xmlns:a16="http://schemas.microsoft.com/office/drawing/2014/main" id="{13A91263-578B-EEBB-60E2-3EC8B6213672}"/>
              </a:ext>
            </a:extLst>
          </p:cNvPr>
          <p:cNvPicPr>
            <a:picLocks noGrp="1" noChangeAspect="1"/>
          </p:cNvPicPr>
          <p:nvPr>
            <p:ph sz="half" idx="10"/>
          </p:nvPr>
        </p:nvPicPr>
        <p:blipFill rotWithShape="1">
          <a:blip r:embed="rId3"/>
          <a:srcRect l="15298" r="7736" b="3"/>
          <a:stretch/>
        </p:blipFill>
        <p:spPr>
          <a:xfrm>
            <a:off x="6458674" y="1782502"/>
            <a:ext cx="5458708" cy="4734046"/>
          </a:xfrm>
          <a:noFill/>
        </p:spPr>
      </p:pic>
      <p:sp>
        <p:nvSpPr>
          <p:cNvPr id="10" name="Title 3">
            <a:extLst>
              <a:ext uri="{FF2B5EF4-FFF2-40B4-BE49-F238E27FC236}">
                <a16:creationId xmlns:a16="http://schemas.microsoft.com/office/drawing/2014/main" id="{F6BE9990-B33C-4ECC-C5A0-4771E2C62DE7}"/>
              </a:ext>
            </a:extLst>
          </p:cNvPr>
          <p:cNvSpPr>
            <a:spLocks noGrp="1"/>
          </p:cNvSpPr>
          <p:nvPr>
            <p:ph type="title"/>
          </p:nvPr>
        </p:nvSpPr>
        <p:spPr>
          <a:xfrm>
            <a:off x="-1" y="483981"/>
            <a:ext cx="8468127" cy="763200"/>
          </a:xfrm>
        </p:spPr>
        <p:txBody>
          <a:bodyPr/>
          <a:lstStyle/>
          <a:p>
            <a:endParaRPr lang="en-US"/>
          </a:p>
        </p:txBody>
      </p:sp>
    </p:spTree>
    <p:extLst>
      <p:ext uri="{BB962C8B-B14F-4D97-AF65-F5344CB8AC3E}">
        <p14:creationId xmlns:p14="http://schemas.microsoft.com/office/powerpoint/2010/main" val="3328051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rullestol, klær, hjul, person&#10;&#10;Automatisk generert beskrivelse">
            <a:extLst>
              <a:ext uri="{FF2B5EF4-FFF2-40B4-BE49-F238E27FC236}">
                <a16:creationId xmlns:a16="http://schemas.microsoft.com/office/drawing/2014/main" id="{8E15FAEC-5830-C8BC-2631-E895D690113E}"/>
              </a:ext>
            </a:extLst>
          </p:cNvPr>
          <p:cNvPicPr>
            <a:picLocks noGrp="1" noChangeAspect="1"/>
          </p:cNvPicPr>
          <p:nvPr>
            <p:ph type="pic" sz="quarter" idx="13"/>
          </p:nvPr>
        </p:nvPicPr>
        <p:blipFill>
          <a:blip r:embed="rId3"/>
          <a:srcRect/>
          <a:stretch/>
        </p:blipFill>
        <p:spPr/>
      </p:pic>
      <p:sp>
        <p:nvSpPr>
          <p:cNvPr id="3" name="Plassholder for tekst 2">
            <a:extLst>
              <a:ext uri="{FF2B5EF4-FFF2-40B4-BE49-F238E27FC236}">
                <a16:creationId xmlns:a16="http://schemas.microsoft.com/office/drawing/2014/main" id="{4CF3A3EC-1C21-173B-46D4-C9CC36AF55DA}"/>
              </a:ext>
            </a:extLst>
          </p:cNvPr>
          <p:cNvSpPr>
            <a:spLocks noGrp="1"/>
          </p:cNvSpPr>
          <p:nvPr>
            <p:ph type="body" sz="quarter" idx="14"/>
          </p:nvPr>
        </p:nvSpPr>
        <p:spPr/>
        <p:txBody>
          <a:bodyPr vert="horz" lIns="0" tIns="0" rIns="0" bIns="0" rtlCol="0" anchor="t">
            <a:normAutofit fontScale="92500" lnSpcReduction="20000"/>
          </a:bodyPr>
          <a:lstStyle/>
          <a:p>
            <a:pPr marL="251460" indent="-251460"/>
            <a:r>
              <a:rPr lang="nb-NO">
                <a:latin typeface="Arial"/>
                <a:cs typeface="Arial"/>
              </a:rPr>
              <a:t>Når høyresida kutter skattene for de rikeste gir det mindre penger til velferd</a:t>
            </a:r>
          </a:p>
          <a:p>
            <a:pPr marL="251460" indent="-251460"/>
            <a:r>
              <a:rPr lang="nb-NO">
                <a:latin typeface="Arial"/>
                <a:cs typeface="Arial"/>
              </a:rPr>
              <a:t>Med eldrebølgen vet vi at vi kommer til å trenge mer penger til helse framover</a:t>
            </a:r>
          </a:p>
          <a:p>
            <a:pPr marL="251460" indent="-251460"/>
            <a:r>
              <a:rPr lang="nb-NO">
                <a:latin typeface="Arial"/>
                <a:cs typeface="Arial"/>
              </a:rPr>
              <a:t>Likevel vil Høyre kutte skattene, som gir oss enda mindre penger</a:t>
            </a:r>
          </a:p>
          <a:p>
            <a:pPr marL="251460" indent="-251460"/>
            <a:r>
              <a:rPr lang="nb-NO">
                <a:latin typeface="Arial"/>
                <a:cs typeface="Arial"/>
              </a:rPr>
              <a:t>Høyre mener også at helsevesenet skal klare seg med like mange folk som i dag </a:t>
            </a:r>
            <a:r>
              <a:rPr lang="nb-NO" err="1">
                <a:latin typeface="Arial"/>
                <a:cs typeface="Arial"/>
              </a:rPr>
              <a:t>sjølv</a:t>
            </a:r>
            <a:r>
              <a:rPr lang="nb-NO">
                <a:latin typeface="Arial"/>
                <a:cs typeface="Arial"/>
              </a:rPr>
              <a:t> om de får mange </a:t>
            </a:r>
            <a:r>
              <a:rPr lang="nb-NO" err="1">
                <a:latin typeface="Arial"/>
                <a:cs typeface="Arial"/>
              </a:rPr>
              <a:t>fleire</a:t>
            </a:r>
            <a:r>
              <a:rPr lang="nb-NO">
                <a:latin typeface="Arial"/>
                <a:cs typeface="Arial"/>
              </a:rPr>
              <a:t> å passe på. Det er helt </a:t>
            </a:r>
            <a:r>
              <a:rPr lang="nb-NO" err="1">
                <a:latin typeface="Arial"/>
                <a:cs typeface="Arial"/>
              </a:rPr>
              <a:t>sinnsykt</a:t>
            </a:r>
            <a:r>
              <a:rPr lang="nb-NO">
                <a:latin typeface="Arial"/>
                <a:cs typeface="Arial"/>
              </a:rPr>
              <a:t> og vil kraftig svekke helsetilbudet til folk</a:t>
            </a:r>
          </a:p>
          <a:p>
            <a:pPr marL="251460" indent="-251460"/>
            <a:r>
              <a:rPr lang="nb-NO">
                <a:latin typeface="Arial"/>
                <a:cs typeface="Arial"/>
              </a:rPr>
              <a:t>Skal lommeboka bestemme helsetjenestene du får? </a:t>
            </a:r>
          </a:p>
        </p:txBody>
      </p:sp>
      <p:sp>
        <p:nvSpPr>
          <p:cNvPr id="4" name="Tittel 3">
            <a:extLst>
              <a:ext uri="{FF2B5EF4-FFF2-40B4-BE49-F238E27FC236}">
                <a16:creationId xmlns:a16="http://schemas.microsoft.com/office/drawing/2014/main" id="{C87752A5-0004-B4A9-1B71-767CF72679CC}"/>
              </a:ext>
            </a:extLst>
          </p:cNvPr>
          <p:cNvSpPr>
            <a:spLocks noGrp="1"/>
          </p:cNvSpPr>
          <p:nvPr>
            <p:ph type="title"/>
          </p:nvPr>
        </p:nvSpPr>
        <p:spPr/>
        <p:txBody>
          <a:bodyPr/>
          <a:lstStyle/>
          <a:p>
            <a:r>
              <a:rPr lang="nb-NO">
                <a:latin typeface="Arial"/>
                <a:cs typeface="Arial"/>
              </a:rPr>
              <a:t>Viktig å vite om høyresida</a:t>
            </a:r>
          </a:p>
        </p:txBody>
      </p:sp>
    </p:spTree>
    <p:extLst>
      <p:ext uri="{BB962C8B-B14F-4D97-AF65-F5344CB8AC3E}">
        <p14:creationId xmlns:p14="http://schemas.microsoft.com/office/powerpoint/2010/main" val="3470996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Et bilde som inneholder person, bok, klær, finger&#10;&#10;Automatisk generert beskrivelse">
            <a:extLst>
              <a:ext uri="{FF2B5EF4-FFF2-40B4-BE49-F238E27FC236}">
                <a16:creationId xmlns:a16="http://schemas.microsoft.com/office/drawing/2014/main" id="{B2C4A6E8-EE40-FDD1-4694-1192689C400D}"/>
              </a:ext>
            </a:extLst>
          </p:cNvPr>
          <p:cNvPicPr>
            <a:picLocks noGrp="1" noChangeAspect="1"/>
          </p:cNvPicPr>
          <p:nvPr>
            <p:ph type="pic" sz="quarter" idx="13"/>
          </p:nvPr>
        </p:nvPicPr>
        <p:blipFill rotWithShape="1">
          <a:blip r:embed="rId3"/>
          <a:srcRect l="27380" r="5890"/>
          <a:stretch/>
        </p:blipFill>
        <p:spPr>
          <a:xfrm>
            <a:off x="7454096" y="1782501"/>
            <a:ext cx="4741080" cy="4742477"/>
          </a:xfrm>
          <a:noFill/>
        </p:spPr>
      </p:pic>
      <p:sp>
        <p:nvSpPr>
          <p:cNvPr id="3" name="Plassholder for tekst 2">
            <a:extLst>
              <a:ext uri="{FF2B5EF4-FFF2-40B4-BE49-F238E27FC236}">
                <a16:creationId xmlns:a16="http://schemas.microsoft.com/office/drawing/2014/main" id="{395BB068-7D78-3116-BB2F-90244F42C14B}"/>
              </a:ext>
            </a:extLst>
          </p:cNvPr>
          <p:cNvSpPr>
            <a:spLocks noGrp="1"/>
          </p:cNvSpPr>
          <p:nvPr>
            <p:ph type="body" sz="quarter" idx="14"/>
          </p:nvPr>
        </p:nvSpPr>
        <p:spPr>
          <a:xfrm>
            <a:off x="451413" y="1782501"/>
            <a:ext cx="6192455" cy="4742477"/>
          </a:xfrm>
        </p:spPr>
        <p:txBody>
          <a:bodyPr vert="horz" lIns="0" tIns="0" rIns="0" bIns="0" rtlCol="0">
            <a:normAutofit/>
          </a:bodyPr>
          <a:lstStyle/>
          <a:p>
            <a:pPr marL="251460" indent="-251460"/>
            <a:r>
              <a:rPr lang="nb-NO" sz="2400"/>
              <a:t>Samtidig som de rike blir rikere og fortsetter å kjøpe </a:t>
            </a:r>
            <a:r>
              <a:rPr lang="nb-NO" sz="2400" err="1"/>
              <a:t>lukusboliger</a:t>
            </a:r>
            <a:r>
              <a:rPr lang="nb-NO" sz="2400"/>
              <a:t> merker mange andre dyrtida på kroppen</a:t>
            </a:r>
          </a:p>
          <a:p>
            <a:pPr marL="251460" indent="-251460"/>
            <a:r>
              <a:rPr lang="nb-NO" sz="2400"/>
              <a:t>Vanlige folk har fått mindre å rutte med siden 2021. Prisene har økt men lønningene har ikke økt like mye</a:t>
            </a:r>
          </a:p>
          <a:p>
            <a:pPr marL="251460" indent="-251460"/>
            <a:r>
              <a:rPr lang="nb-NO" sz="2400"/>
              <a:t>Renta i Norge hjelper ikke så mye på prisene når problemet er prisvekst i utlandet. Men det slår hardt inn i folks økonomi</a:t>
            </a:r>
          </a:p>
          <a:p>
            <a:pPr marL="251460" indent="-251460"/>
            <a:r>
              <a:rPr lang="nb-NO" sz="2400"/>
              <a:t>Hva gjør SV for at folk skal få bedre råd? </a:t>
            </a:r>
          </a:p>
          <a:p>
            <a:pPr marL="251460" indent="-251460"/>
            <a:endParaRPr lang="nb-NO" sz="2400"/>
          </a:p>
        </p:txBody>
      </p:sp>
      <p:sp>
        <p:nvSpPr>
          <p:cNvPr id="4" name="Tittel 3">
            <a:extLst>
              <a:ext uri="{FF2B5EF4-FFF2-40B4-BE49-F238E27FC236}">
                <a16:creationId xmlns:a16="http://schemas.microsoft.com/office/drawing/2014/main" id="{F0849706-7AE9-F4CA-D408-01F407492EA2}"/>
              </a:ext>
            </a:extLst>
          </p:cNvPr>
          <p:cNvSpPr>
            <a:spLocks noGrp="1"/>
          </p:cNvSpPr>
          <p:nvPr>
            <p:ph type="title"/>
          </p:nvPr>
        </p:nvSpPr>
        <p:spPr>
          <a:xfrm>
            <a:off x="-1" y="483981"/>
            <a:ext cx="8468127" cy="763200"/>
          </a:xfrm>
        </p:spPr>
        <p:txBody>
          <a:bodyPr anchor="ctr">
            <a:normAutofit/>
          </a:bodyPr>
          <a:lstStyle/>
          <a:p>
            <a:r>
              <a:rPr lang="nb-NO"/>
              <a:t>Hverdagsøkonomi</a:t>
            </a:r>
          </a:p>
        </p:txBody>
      </p:sp>
    </p:spTree>
    <p:extLst>
      <p:ext uri="{BB962C8B-B14F-4D97-AF65-F5344CB8AC3E}">
        <p14:creationId xmlns:p14="http://schemas.microsoft.com/office/powerpoint/2010/main" val="3978074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klær, utendørs, person, smårolling&#10;&#10;Automatisk generert beskrivelse">
            <a:extLst>
              <a:ext uri="{FF2B5EF4-FFF2-40B4-BE49-F238E27FC236}">
                <a16:creationId xmlns:a16="http://schemas.microsoft.com/office/drawing/2014/main" id="{F89FFC6A-6914-4368-09C2-49F9B93F497A}"/>
              </a:ext>
            </a:extLst>
          </p:cNvPr>
          <p:cNvPicPr>
            <a:picLocks noGrp="1" noChangeAspect="1"/>
          </p:cNvPicPr>
          <p:nvPr>
            <p:ph type="pic" sz="quarter" idx="13"/>
          </p:nvPr>
        </p:nvPicPr>
        <p:blipFill>
          <a:blip r:embed="rId3"/>
          <a:srcRect t="16667" b="16667"/>
          <a:stretch/>
        </p:blipFill>
        <p:spPr/>
      </p:pic>
      <p:sp>
        <p:nvSpPr>
          <p:cNvPr id="3" name="Plassholder for tekst 2">
            <a:extLst>
              <a:ext uri="{FF2B5EF4-FFF2-40B4-BE49-F238E27FC236}">
                <a16:creationId xmlns:a16="http://schemas.microsoft.com/office/drawing/2014/main" id="{62501AD9-4EF4-F4CB-0DEB-60A6E9A8816B}"/>
              </a:ext>
            </a:extLst>
          </p:cNvPr>
          <p:cNvSpPr>
            <a:spLocks noGrp="1"/>
          </p:cNvSpPr>
          <p:nvPr>
            <p:ph type="body" sz="quarter" idx="14"/>
          </p:nvPr>
        </p:nvSpPr>
        <p:spPr/>
        <p:txBody>
          <a:bodyPr vert="horz" lIns="0" tIns="0" rIns="0" bIns="0" rtlCol="0" anchor="t">
            <a:normAutofit lnSpcReduction="10000"/>
          </a:bodyPr>
          <a:lstStyle/>
          <a:p>
            <a:pPr marL="251460" indent="-251460"/>
            <a:r>
              <a:rPr lang="nb-NO">
                <a:latin typeface="Arial"/>
                <a:cs typeface="Arial"/>
              </a:rPr>
              <a:t>Reduserer barnehageprisene med 1000 kroner i måneden</a:t>
            </a:r>
            <a:endParaRPr lang="nb-NO"/>
          </a:p>
          <a:p>
            <a:pPr marL="251460" indent="-251460"/>
            <a:r>
              <a:rPr lang="nb-NO">
                <a:latin typeface="Arial"/>
                <a:cs typeface="Arial"/>
              </a:rPr>
              <a:t>Gratis SFO for 1.-3. klasse sparer familiene for 20 000 kroner i året per barn. Høyre vil kutte</a:t>
            </a:r>
          </a:p>
          <a:p>
            <a:pPr marL="251460" indent="-251460"/>
            <a:r>
              <a:rPr lang="nb-NO">
                <a:latin typeface="Arial"/>
                <a:cs typeface="Arial"/>
              </a:rPr>
              <a:t>Barnetrygden har lenge stått på stedet hvil, og aller verst for barna over 6 år</a:t>
            </a:r>
          </a:p>
          <a:p>
            <a:pPr marL="251460" indent="-251460"/>
            <a:r>
              <a:rPr lang="nb-NO">
                <a:latin typeface="Arial"/>
                <a:cs typeface="Arial"/>
              </a:rPr>
              <a:t>Nå har vi økt barnetrygden for disse barna med nesten 5000 kroner siden januar i fjor</a:t>
            </a:r>
            <a:endParaRPr lang="nb-NO"/>
          </a:p>
        </p:txBody>
      </p:sp>
      <p:sp>
        <p:nvSpPr>
          <p:cNvPr id="4" name="Tittel 3">
            <a:extLst>
              <a:ext uri="{FF2B5EF4-FFF2-40B4-BE49-F238E27FC236}">
                <a16:creationId xmlns:a16="http://schemas.microsoft.com/office/drawing/2014/main" id="{5FC48C2C-51AF-40BF-4AB5-C185659FBC79}"/>
              </a:ext>
            </a:extLst>
          </p:cNvPr>
          <p:cNvSpPr>
            <a:spLocks noGrp="1"/>
          </p:cNvSpPr>
          <p:nvPr>
            <p:ph type="title"/>
          </p:nvPr>
        </p:nvSpPr>
        <p:spPr/>
        <p:txBody>
          <a:bodyPr>
            <a:normAutofit/>
          </a:bodyPr>
          <a:lstStyle/>
          <a:p>
            <a:r>
              <a:rPr lang="nb-NO">
                <a:latin typeface="Arial"/>
                <a:cs typeface="Arial"/>
              </a:rPr>
              <a:t>Barnefamiliene </a:t>
            </a:r>
          </a:p>
        </p:txBody>
      </p:sp>
    </p:spTree>
    <p:extLst>
      <p:ext uri="{BB962C8B-B14F-4D97-AF65-F5344CB8AC3E}">
        <p14:creationId xmlns:p14="http://schemas.microsoft.com/office/powerpoint/2010/main" val="1261379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D089E15-88EA-4CBA-68FE-D37BC11B689F}"/>
              </a:ext>
            </a:extLst>
          </p:cNvPr>
          <p:cNvSpPr>
            <a:spLocks noGrp="1"/>
          </p:cNvSpPr>
          <p:nvPr>
            <p:ph sz="half" idx="1"/>
          </p:nvPr>
        </p:nvSpPr>
        <p:spPr>
          <a:xfrm>
            <a:off x="277793" y="1782502"/>
            <a:ext cx="5458708" cy="4734046"/>
          </a:xfrm>
        </p:spPr>
        <p:txBody>
          <a:bodyPr vert="horz" lIns="0" tIns="0" rIns="0" bIns="0" rtlCol="0">
            <a:normAutofit/>
          </a:bodyPr>
          <a:lstStyle/>
          <a:p>
            <a:pPr marL="251460" indent="-251460"/>
            <a:r>
              <a:rPr lang="nb-NO"/>
              <a:t>Studiestøtten er økt med over 20 000 kroner</a:t>
            </a:r>
          </a:p>
          <a:p>
            <a:pPr marL="251460" indent="-251460"/>
            <a:r>
              <a:rPr lang="nb-NO"/>
              <a:t>Mye billigere tannlege opp til 24 år</a:t>
            </a:r>
          </a:p>
          <a:p>
            <a:pPr marL="251460" indent="-251460"/>
            <a:r>
              <a:rPr lang="nb-NO"/>
              <a:t>Økt frikortgrensa til 70 000 kroner</a:t>
            </a:r>
          </a:p>
          <a:p>
            <a:pPr marL="251460" indent="-251460"/>
            <a:endParaRPr lang="nb-NO"/>
          </a:p>
        </p:txBody>
      </p:sp>
      <p:pic>
        <p:nvPicPr>
          <p:cNvPr id="5" name="Plassholder for bilde 4" descr="Et bilde som inneholder Menneskeansikt, person, klær, utendørs&#10;&#10;Automatisk generert beskrivelse">
            <a:extLst>
              <a:ext uri="{FF2B5EF4-FFF2-40B4-BE49-F238E27FC236}">
                <a16:creationId xmlns:a16="http://schemas.microsoft.com/office/drawing/2014/main" id="{8F4121FC-C34A-1F43-DD71-8FC313D2F35C}"/>
              </a:ext>
            </a:extLst>
          </p:cNvPr>
          <p:cNvPicPr>
            <a:picLocks noGrp="1" noChangeAspect="1"/>
          </p:cNvPicPr>
          <p:nvPr>
            <p:ph sz="half" idx="10"/>
          </p:nvPr>
        </p:nvPicPr>
        <p:blipFill rotWithShape="1">
          <a:blip r:embed="rId3"/>
          <a:srcRect l="14018" r="9016" b="3"/>
          <a:stretch/>
        </p:blipFill>
        <p:spPr>
          <a:xfrm>
            <a:off x="6458674" y="1782502"/>
            <a:ext cx="5458708" cy="4734046"/>
          </a:xfrm>
          <a:noFill/>
        </p:spPr>
      </p:pic>
      <p:sp>
        <p:nvSpPr>
          <p:cNvPr id="4" name="Tittel 3">
            <a:extLst>
              <a:ext uri="{FF2B5EF4-FFF2-40B4-BE49-F238E27FC236}">
                <a16:creationId xmlns:a16="http://schemas.microsoft.com/office/drawing/2014/main" id="{91410A4B-6578-5907-4042-48903AA54254}"/>
              </a:ext>
            </a:extLst>
          </p:cNvPr>
          <p:cNvSpPr>
            <a:spLocks noGrp="1"/>
          </p:cNvSpPr>
          <p:nvPr>
            <p:ph type="title"/>
          </p:nvPr>
        </p:nvSpPr>
        <p:spPr>
          <a:xfrm>
            <a:off x="-1" y="483981"/>
            <a:ext cx="8468127" cy="763200"/>
          </a:xfrm>
        </p:spPr>
        <p:txBody>
          <a:bodyPr anchor="ctr">
            <a:normAutofit/>
          </a:bodyPr>
          <a:lstStyle/>
          <a:p>
            <a:r>
              <a:rPr lang="nb-NO"/>
              <a:t>Økonomien til de unge</a:t>
            </a:r>
          </a:p>
        </p:txBody>
      </p:sp>
    </p:spTree>
    <p:extLst>
      <p:ext uri="{BB962C8B-B14F-4D97-AF65-F5344CB8AC3E}">
        <p14:creationId xmlns:p14="http://schemas.microsoft.com/office/powerpoint/2010/main" val="2139762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clip art, illustrasjon, tegnefilm, design&#10;&#10;Automatisk generert beskrivelse">
            <a:extLst>
              <a:ext uri="{FF2B5EF4-FFF2-40B4-BE49-F238E27FC236}">
                <a16:creationId xmlns:a16="http://schemas.microsoft.com/office/drawing/2014/main" id="{CA285A65-B07A-308A-209E-9EE31D90B298}"/>
              </a:ext>
            </a:extLst>
          </p:cNvPr>
          <p:cNvPicPr>
            <a:picLocks noGrp="1" noChangeAspect="1"/>
          </p:cNvPicPr>
          <p:nvPr>
            <p:ph type="pic" sz="quarter" idx="13"/>
          </p:nvPr>
        </p:nvPicPr>
        <p:blipFill>
          <a:blip r:embed="rId3"/>
          <a:srcRect/>
          <a:stretch/>
        </p:blipFill>
        <p:spPr/>
      </p:pic>
      <p:sp>
        <p:nvSpPr>
          <p:cNvPr id="3" name="Plassholder for tekst 2">
            <a:extLst>
              <a:ext uri="{FF2B5EF4-FFF2-40B4-BE49-F238E27FC236}">
                <a16:creationId xmlns:a16="http://schemas.microsoft.com/office/drawing/2014/main" id="{D22B044B-A826-2C8D-A6E0-6C3661190F71}"/>
              </a:ext>
            </a:extLst>
          </p:cNvPr>
          <p:cNvSpPr>
            <a:spLocks noGrp="1"/>
          </p:cNvSpPr>
          <p:nvPr>
            <p:ph type="body" sz="quarter" idx="14"/>
          </p:nvPr>
        </p:nvSpPr>
        <p:spPr/>
        <p:txBody>
          <a:bodyPr vert="horz" lIns="0" tIns="0" rIns="0" bIns="0" rtlCol="0" anchor="t">
            <a:normAutofit/>
          </a:bodyPr>
          <a:lstStyle/>
          <a:p>
            <a:pPr marL="251460" indent="-251460"/>
            <a:r>
              <a:rPr lang="nb-NO">
                <a:latin typeface="Arial"/>
                <a:cs typeface="Arial"/>
              </a:rPr>
              <a:t>Sliter mer enn før, og særlig med boutgifter</a:t>
            </a:r>
          </a:p>
          <a:p>
            <a:pPr marL="251460" indent="-251460"/>
            <a:r>
              <a:rPr lang="nb-NO">
                <a:latin typeface="Arial"/>
                <a:cs typeface="Arial"/>
              </a:rPr>
              <a:t>SVs gjennomslag har hjulpet, men vi må gjøre enda mer</a:t>
            </a:r>
          </a:p>
          <a:p>
            <a:pPr marL="251460" indent="-251460"/>
            <a:r>
              <a:rPr lang="nb-NO">
                <a:latin typeface="Arial"/>
                <a:cs typeface="Arial"/>
              </a:rPr>
              <a:t>Strømstøtte, sosialhjelp, uføretrygd, bostøtte, barnetrygd og minstepensjon</a:t>
            </a:r>
          </a:p>
          <a:p>
            <a:pPr marL="251460" indent="-251460"/>
            <a:endParaRPr lang="nb-NO">
              <a:latin typeface="Arial"/>
              <a:cs typeface="Arial"/>
            </a:endParaRPr>
          </a:p>
        </p:txBody>
      </p:sp>
      <p:sp>
        <p:nvSpPr>
          <p:cNvPr id="4" name="Tittel 3">
            <a:extLst>
              <a:ext uri="{FF2B5EF4-FFF2-40B4-BE49-F238E27FC236}">
                <a16:creationId xmlns:a16="http://schemas.microsoft.com/office/drawing/2014/main" id="{DBE4B78D-C89E-4141-EBBF-2FCC31D1D459}"/>
              </a:ext>
            </a:extLst>
          </p:cNvPr>
          <p:cNvSpPr>
            <a:spLocks noGrp="1"/>
          </p:cNvSpPr>
          <p:nvPr>
            <p:ph type="title"/>
          </p:nvPr>
        </p:nvSpPr>
        <p:spPr/>
        <p:txBody>
          <a:bodyPr/>
          <a:lstStyle/>
          <a:p>
            <a:r>
              <a:rPr lang="nb-NO">
                <a:latin typeface="Arial"/>
                <a:cs typeface="Arial"/>
              </a:rPr>
              <a:t>De som har minst</a:t>
            </a:r>
            <a:endParaRPr lang="nb-NO"/>
          </a:p>
        </p:txBody>
      </p:sp>
    </p:spTree>
    <p:extLst>
      <p:ext uri="{BB962C8B-B14F-4D97-AF65-F5344CB8AC3E}">
        <p14:creationId xmlns:p14="http://schemas.microsoft.com/office/powerpoint/2010/main" val="1485844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Slik fikser vi boligpolitikken</a:t>
            </a:r>
          </a:p>
        </p:txBody>
      </p:sp>
      <p:sp>
        <p:nvSpPr>
          <p:cNvPr id="3" name="Content Placeholder 2"/>
          <p:cNvSpPr>
            <a:spLocks noGrp="1"/>
          </p:cNvSpPr>
          <p:nvPr>
            <p:ph type="body" sz="quarter" idx="14"/>
          </p:nvPr>
        </p:nvSpPr>
        <p:spPr>
          <a:xfrm>
            <a:off x="6608963" y="1676271"/>
            <a:ext cx="4133023" cy="4869062"/>
          </a:xfrm>
        </p:spPr>
        <p:txBody>
          <a:bodyPr>
            <a:normAutofit/>
          </a:bodyPr>
          <a:lstStyle/>
          <a:p>
            <a:pPr>
              <a:spcBef>
                <a:spcPts val="0"/>
              </a:spcBef>
              <a:spcAft>
                <a:spcPts val="1800"/>
              </a:spcAft>
            </a:pPr>
            <a:r>
              <a:rPr lang="en-US" dirty="0"/>
              <a:t>Fra </a:t>
            </a:r>
            <a:r>
              <a:rPr lang="en-US" dirty="0" err="1"/>
              <a:t>skatt</a:t>
            </a:r>
            <a:r>
              <a:rPr lang="en-US" dirty="0"/>
              <a:t> </a:t>
            </a:r>
            <a:r>
              <a:rPr lang="en-US" dirty="0" err="1"/>
              <a:t>på</a:t>
            </a:r>
            <a:r>
              <a:rPr lang="en-US" dirty="0"/>
              <a:t> </a:t>
            </a:r>
            <a:r>
              <a:rPr lang="en-US" dirty="0" err="1"/>
              <a:t>inntekt</a:t>
            </a:r>
            <a:r>
              <a:rPr lang="en-US" dirty="0"/>
              <a:t> </a:t>
            </a:r>
            <a:r>
              <a:rPr lang="en-US" dirty="0" err="1"/>
              <a:t>til</a:t>
            </a:r>
            <a:r>
              <a:rPr lang="en-US" dirty="0"/>
              <a:t> </a:t>
            </a:r>
            <a:r>
              <a:rPr lang="en-US" dirty="0" err="1"/>
              <a:t>skatt</a:t>
            </a:r>
            <a:r>
              <a:rPr lang="en-US" dirty="0"/>
              <a:t> </a:t>
            </a:r>
            <a:r>
              <a:rPr lang="en-US" dirty="0" err="1"/>
              <a:t>på</a:t>
            </a:r>
            <a:r>
              <a:rPr lang="en-US" dirty="0"/>
              <a:t> </a:t>
            </a:r>
            <a:r>
              <a:rPr lang="en-US" dirty="0" err="1"/>
              <a:t>eiendom</a:t>
            </a:r>
            <a:endParaRPr lang="en-US" dirty="0"/>
          </a:p>
          <a:p>
            <a:pPr>
              <a:spcBef>
                <a:spcPts val="0"/>
              </a:spcBef>
              <a:spcAft>
                <a:spcPts val="1800"/>
              </a:spcAft>
            </a:pPr>
            <a:r>
              <a:rPr lang="en-US" dirty="0" err="1"/>
              <a:t>Flere</a:t>
            </a:r>
            <a:r>
              <a:rPr lang="en-US" dirty="0"/>
              <a:t> </a:t>
            </a:r>
            <a:r>
              <a:rPr lang="en-US" dirty="0" err="1"/>
              <a:t>veier</a:t>
            </a:r>
            <a:r>
              <a:rPr lang="en-US" dirty="0"/>
              <a:t> inn </a:t>
            </a:r>
            <a:r>
              <a:rPr lang="en-US" dirty="0" err="1"/>
              <a:t>i</a:t>
            </a:r>
            <a:r>
              <a:rPr lang="en-US" dirty="0"/>
              <a:t> </a:t>
            </a:r>
            <a:r>
              <a:rPr lang="en-US" dirty="0" err="1"/>
              <a:t>boligmarkedet</a:t>
            </a:r>
            <a:endParaRPr lang="en-US" dirty="0"/>
          </a:p>
          <a:p>
            <a:pPr>
              <a:spcBef>
                <a:spcPts val="0"/>
              </a:spcBef>
              <a:spcAft>
                <a:spcPts val="1800"/>
              </a:spcAft>
            </a:pPr>
            <a:r>
              <a:rPr lang="en-US" dirty="0" err="1"/>
              <a:t>Mer</a:t>
            </a:r>
            <a:r>
              <a:rPr lang="en-US" dirty="0"/>
              <a:t> </a:t>
            </a:r>
            <a:r>
              <a:rPr lang="en-US" dirty="0" err="1"/>
              <a:t>mangfoldig</a:t>
            </a:r>
            <a:r>
              <a:rPr lang="en-US" dirty="0"/>
              <a:t> </a:t>
            </a:r>
            <a:r>
              <a:rPr lang="en-US" dirty="0" err="1"/>
              <a:t>leiemarked</a:t>
            </a:r>
            <a:endParaRPr lang="en-US" dirty="0"/>
          </a:p>
          <a:p>
            <a:pPr>
              <a:spcBef>
                <a:spcPts val="0"/>
              </a:spcBef>
              <a:spcAft>
                <a:spcPts val="1800"/>
              </a:spcAft>
            </a:pPr>
            <a:r>
              <a:rPr lang="en-US" dirty="0" err="1"/>
              <a:t>Det</a:t>
            </a:r>
            <a:r>
              <a:rPr lang="en-US" dirty="0"/>
              <a:t> </a:t>
            </a:r>
            <a:r>
              <a:rPr lang="en-US" dirty="0" err="1"/>
              <a:t>offentlige</a:t>
            </a:r>
            <a:r>
              <a:rPr lang="en-US" dirty="0"/>
              <a:t> </a:t>
            </a:r>
            <a:r>
              <a:rPr lang="en-US" dirty="0" err="1"/>
              <a:t>må</a:t>
            </a:r>
            <a:r>
              <a:rPr lang="en-US" dirty="0"/>
              <a:t> ta en </a:t>
            </a:r>
            <a:r>
              <a:rPr lang="en-US" dirty="0" err="1"/>
              <a:t>større</a:t>
            </a:r>
            <a:r>
              <a:rPr lang="en-US" dirty="0"/>
              <a:t> </a:t>
            </a:r>
            <a:r>
              <a:rPr lang="en-US" dirty="0" err="1"/>
              <a:t>rolle</a:t>
            </a:r>
            <a:endParaRPr lang="en-US" dirty="0"/>
          </a:p>
          <a:p>
            <a:pPr marL="408104" indent="-408104">
              <a:spcBef>
                <a:spcPts val="0"/>
              </a:spcBef>
              <a:spcAft>
                <a:spcPts val="1800"/>
              </a:spcAft>
              <a:buClr>
                <a:srgbClr val="DC0028"/>
              </a:buClr>
              <a:buFont typeface="Arial"/>
              <a:buChar char="•"/>
            </a:pPr>
            <a:endParaRPr lang="nb-NO" dirty="0">
              <a:solidFill>
                <a:schemeClr val="tx1">
                  <a:lumMod val="75000"/>
                  <a:lumOff val="25000"/>
                </a:schemeClr>
              </a:solidFill>
            </a:endParaRPr>
          </a:p>
        </p:txBody>
      </p:sp>
      <p:pic>
        <p:nvPicPr>
          <p:cNvPr id="5" name="Plassholder for bilde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9172" r="19172"/>
          <a:stretch>
            <a:fillRect/>
          </a:stretch>
        </p:blipFill>
        <p:spPr>
          <a:xfrm>
            <a:off x="1034144" y="1427222"/>
            <a:ext cx="4588843" cy="4961221"/>
          </a:xfrm>
        </p:spPr>
      </p:pic>
    </p:spTree>
    <p:extLst>
      <p:ext uri="{BB962C8B-B14F-4D97-AF65-F5344CB8AC3E}">
        <p14:creationId xmlns:p14="http://schemas.microsoft.com/office/powerpoint/2010/main" val="912787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8A95BA4-0010-D2E6-684C-13FF7F1A2069}"/>
              </a:ext>
            </a:extLst>
          </p:cNvPr>
          <p:cNvSpPr>
            <a:spLocks noGrp="1"/>
          </p:cNvSpPr>
          <p:nvPr>
            <p:ph idx="1"/>
          </p:nvPr>
        </p:nvSpPr>
        <p:spPr>
          <a:xfrm>
            <a:off x="7559039" y="1802160"/>
            <a:ext cx="4236721" cy="4619167"/>
          </a:xfrm>
        </p:spPr>
        <p:txBody>
          <a:bodyPr>
            <a:normAutofit fontScale="92500" lnSpcReduction="10000"/>
          </a:bodyPr>
          <a:lstStyle/>
          <a:p>
            <a:r>
              <a:rPr lang="nb-NO" dirty="0"/>
              <a:t>Ulikhet i makt og rikdom øker i Norge</a:t>
            </a:r>
          </a:p>
          <a:p>
            <a:r>
              <a:rPr lang="nb-NO" dirty="0"/>
              <a:t>Det kan gi negative spiraler som truer framtidig velferd og fordeling</a:t>
            </a:r>
          </a:p>
          <a:p>
            <a:r>
              <a:rPr lang="nb-NO" dirty="0"/>
              <a:t>Rettferdig fordeling gjennom: </a:t>
            </a:r>
          </a:p>
          <a:p>
            <a:pPr lvl="1"/>
            <a:r>
              <a:rPr lang="nb-NO" dirty="0"/>
              <a:t>Rettferdig skatt og lønn</a:t>
            </a:r>
          </a:p>
          <a:p>
            <a:pPr lvl="1"/>
            <a:r>
              <a:rPr lang="nb-NO" dirty="0"/>
              <a:t>Bedre velferd</a:t>
            </a:r>
          </a:p>
          <a:p>
            <a:pPr lvl="1"/>
            <a:r>
              <a:rPr lang="nb-NO" dirty="0"/>
              <a:t>Jobb til alle </a:t>
            </a:r>
          </a:p>
          <a:p>
            <a:pPr lvl="1"/>
            <a:r>
              <a:rPr lang="nb-NO" dirty="0"/>
              <a:t>Bolig til å bo i </a:t>
            </a:r>
          </a:p>
        </p:txBody>
      </p:sp>
      <p:sp>
        <p:nvSpPr>
          <p:cNvPr id="3" name="Tittel 2">
            <a:extLst>
              <a:ext uri="{FF2B5EF4-FFF2-40B4-BE49-F238E27FC236}">
                <a16:creationId xmlns:a16="http://schemas.microsoft.com/office/drawing/2014/main" id="{FC053110-2C3B-3AD3-1B55-81F7CD3C5D80}"/>
              </a:ext>
            </a:extLst>
          </p:cNvPr>
          <p:cNvSpPr>
            <a:spLocks noGrp="1"/>
          </p:cNvSpPr>
          <p:nvPr>
            <p:ph type="title"/>
          </p:nvPr>
        </p:nvSpPr>
        <p:spPr/>
        <p:txBody>
          <a:bodyPr/>
          <a:lstStyle/>
          <a:p>
            <a:r>
              <a:rPr lang="nb-NO" dirty="0"/>
              <a:t>Ulikhet i makt og rikdom</a:t>
            </a:r>
          </a:p>
        </p:txBody>
      </p:sp>
      <p:pic>
        <p:nvPicPr>
          <p:cNvPr id="5" name="Bilde 4">
            <a:extLst>
              <a:ext uri="{FF2B5EF4-FFF2-40B4-BE49-F238E27FC236}">
                <a16:creationId xmlns:a16="http://schemas.microsoft.com/office/drawing/2014/main" id="{7D8BE6B0-DFF6-6F4D-55D2-8C92585BC241}"/>
              </a:ext>
            </a:extLst>
          </p:cNvPr>
          <p:cNvPicPr>
            <a:picLocks noChangeAspect="1"/>
          </p:cNvPicPr>
          <p:nvPr/>
        </p:nvPicPr>
        <p:blipFill rotWithShape="1">
          <a:blip r:embed="rId3"/>
          <a:srcRect l="11560" t="22103" r="73882" b="17691"/>
          <a:stretch/>
        </p:blipFill>
        <p:spPr>
          <a:xfrm>
            <a:off x="-1" y="1579978"/>
            <a:ext cx="3627120" cy="4841349"/>
          </a:xfrm>
          <a:prstGeom prst="rect">
            <a:avLst/>
          </a:prstGeom>
        </p:spPr>
      </p:pic>
      <p:pic>
        <p:nvPicPr>
          <p:cNvPr id="1026" name="Picture 2">
            <a:extLst>
              <a:ext uri="{FF2B5EF4-FFF2-40B4-BE49-F238E27FC236}">
                <a16:creationId xmlns:a16="http://schemas.microsoft.com/office/drawing/2014/main" id="{010A1B6A-7D7F-2E43-EC3B-ADCA7273FB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9" t="6625" r="43514" b="4924"/>
          <a:stretch/>
        </p:blipFill>
        <p:spPr bwMode="auto">
          <a:xfrm>
            <a:off x="3627119" y="1897533"/>
            <a:ext cx="3700017" cy="210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342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0FED4E24-1A4E-8B08-CB2F-08293242E0F5}"/>
              </a:ext>
            </a:extLst>
          </p:cNvPr>
          <p:cNvPicPr>
            <a:picLocks noGrp="1" noChangeAspect="1"/>
          </p:cNvPicPr>
          <p:nvPr>
            <p:ph type="pic" sz="quarter" idx="13"/>
          </p:nvPr>
        </p:nvPicPr>
        <p:blipFill>
          <a:blip r:embed="rId2"/>
          <a:stretch/>
        </p:blipFill>
        <p:spPr>
          <a:xfrm>
            <a:off x="1" y="1312285"/>
            <a:ext cx="5150733" cy="5150733"/>
          </a:xfrm>
          <a:noFill/>
        </p:spPr>
      </p:pic>
      <p:sp>
        <p:nvSpPr>
          <p:cNvPr id="3" name="Plassholder for tekst 2">
            <a:extLst>
              <a:ext uri="{FF2B5EF4-FFF2-40B4-BE49-F238E27FC236}">
                <a16:creationId xmlns:a16="http://schemas.microsoft.com/office/drawing/2014/main" id="{4D04EC27-BBD3-959A-A750-85A5AE6A3273}"/>
              </a:ext>
            </a:extLst>
          </p:cNvPr>
          <p:cNvSpPr>
            <a:spLocks noGrp="1"/>
          </p:cNvSpPr>
          <p:nvPr>
            <p:ph type="body" sz="quarter" idx="14"/>
          </p:nvPr>
        </p:nvSpPr>
        <p:spPr>
          <a:xfrm>
            <a:off x="5555848" y="2212584"/>
            <a:ext cx="6304334" cy="4315537"/>
          </a:xfrm>
        </p:spPr>
        <p:txBody>
          <a:bodyPr vert="horz" lIns="0" tIns="0" rIns="0" bIns="0" rtlCol="0">
            <a:normAutofit/>
          </a:bodyPr>
          <a:lstStyle/>
          <a:p>
            <a:pPr marL="251460" indent="-251460"/>
            <a:r>
              <a:rPr lang="nb-NO"/>
              <a:t>Skatt på arv</a:t>
            </a:r>
          </a:p>
          <a:p>
            <a:pPr marL="251460" indent="-251460"/>
            <a:r>
              <a:rPr lang="nb-NO"/>
              <a:t>Skatt på inntektene fra våre felles naturressurser (grunnrenteskatt)</a:t>
            </a:r>
          </a:p>
          <a:p>
            <a:pPr marL="251460" indent="-251460"/>
            <a:r>
              <a:rPr lang="nb-NO"/>
              <a:t>Oljeskattepakka</a:t>
            </a:r>
          </a:p>
          <a:p>
            <a:pPr marL="251460" indent="-251460"/>
            <a:r>
              <a:rPr lang="nb-NO"/>
              <a:t>Bankene</a:t>
            </a:r>
          </a:p>
        </p:txBody>
      </p:sp>
      <p:sp>
        <p:nvSpPr>
          <p:cNvPr id="4" name="Tittel 3">
            <a:extLst>
              <a:ext uri="{FF2B5EF4-FFF2-40B4-BE49-F238E27FC236}">
                <a16:creationId xmlns:a16="http://schemas.microsoft.com/office/drawing/2014/main" id="{881A4D81-C661-B4A5-1873-F1A9DE4D06A2}"/>
              </a:ext>
            </a:extLst>
          </p:cNvPr>
          <p:cNvSpPr>
            <a:spLocks noGrp="1"/>
          </p:cNvSpPr>
          <p:nvPr>
            <p:ph type="title"/>
          </p:nvPr>
        </p:nvSpPr>
        <p:spPr>
          <a:xfrm>
            <a:off x="-1" y="483981"/>
            <a:ext cx="8468127" cy="763200"/>
          </a:xfrm>
        </p:spPr>
        <p:txBody>
          <a:bodyPr anchor="ctr">
            <a:normAutofit/>
          </a:bodyPr>
          <a:lstStyle/>
          <a:p>
            <a:r>
              <a:rPr lang="nb-NO" sz="3200"/>
              <a:t>4 caser for et rettferdig skattesystem</a:t>
            </a:r>
          </a:p>
        </p:txBody>
      </p:sp>
    </p:spTree>
    <p:extLst>
      <p:ext uri="{BB962C8B-B14F-4D97-AF65-F5344CB8AC3E}">
        <p14:creationId xmlns:p14="http://schemas.microsoft.com/office/powerpoint/2010/main" val="3521894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ssholder for bilde 4" descr="Dollar, Flyr, Konsept, Virksomhet">
            <a:extLst>
              <a:ext uri="{FF2B5EF4-FFF2-40B4-BE49-F238E27FC236}">
                <a16:creationId xmlns:a16="http://schemas.microsoft.com/office/drawing/2014/main" id="{FDC350D3-3A29-9EC9-13C3-6108298A3DC6}"/>
              </a:ext>
            </a:extLst>
          </p:cNvPr>
          <p:cNvPicPr>
            <a:picLocks noGrp="1" noChangeAspect="1"/>
          </p:cNvPicPr>
          <p:nvPr>
            <p:ph sz="half" idx="1"/>
          </p:nvPr>
        </p:nvPicPr>
        <p:blipFill rotWithShape="1">
          <a:blip r:embed="rId2"/>
          <a:srcRect l="6382" r="7136" b="-1"/>
          <a:stretch/>
        </p:blipFill>
        <p:spPr>
          <a:xfrm>
            <a:off x="277793" y="1782502"/>
            <a:ext cx="5458708" cy="4734046"/>
          </a:xfrm>
          <a:noFill/>
        </p:spPr>
      </p:pic>
      <p:sp>
        <p:nvSpPr>
          <p:cNvPr id="3" name="Plassholder for tekst 2">
            <a:extLst>
              <a:ext uri="{FF2B5EF4-FFF2-40B4-BE49-F238E27FC236}">
                <a16:creationId xmlns:a16="http://schemas.microsoft.com/office/drawing/2014/main" id="{BE1918ED-3B6A-1E3F-AB9E-2D4011D462AB}"/>
              </a:ext>
            </a:extLst>
          </p:cNvPr>
          <p:cNvSpPr>
            <a:spLocks noGrp="1"/>
          </p:cNvSpPr>
          <p:nvPr>
            <p:ph sz="half" idx="10"/>
          </p:nvPr>
        </p:nvSpPr>
        <p:spPr>
          <a:xfrm>
            <a:off x="6458674" y="1782502"/>
            <a:ext cx="5458708" cy="4734046"/>
          </a:xfrm>
        </p:spPr>
        <p:txBody>
          <a:bodyPr vert="horz" lIns="0" tIns="0" rIns="0" bIns="0" rtlCol="0">
            <a:normAutofit/>
          </a:bodyPr>
          <a:lstStyle/>
          <a:p>
            <a:pPr marL="251460" indent="-251460"/>
            <a:r>
              <a:rPr lang="nb-NO" sz="2200" err="1"/>
              <a:t>Ca</a:t>
            </a:r>
            <a:r>
              <a:rPr lang="nb-NO" sz="2200"/>
              <a:t> 2/3 av de aller rikeste i Norge er arvinger</a:t>
            </a:r>
          </a:p>
          <a:p>
            <a:pPr marL="251460" indent="-251460"/>
            <a:r>
              <a:rPr lang="nb-NO" sz="2200"/>
              <a:t>Det er mye mer lønnsomt å arve enn å arbeide</a:t>
            </a:r>
          </a:p>
          <a:p>
            <a:pPr marL="251460" indent="-251460"/>
            <a:r>
              <a:rPr lang="nb-NO" sz="2200"/>
              <a:t>Flertallet av rike land har en skatt på arv</a:t>
            </a:r>
          </a:p>
          <a:p>
            <a:pPr marL="251460" indent="-251460"/>
            <a:r>
              <a:rPr lang="nb-NO" sz="2200"/>
              <a:t>En av de mest omfordelende skattereformene vi kan ha</a:t>
            </a:r>
          </a:p>
          <a:p>
            <a:pPr marL="251460" indent="-251460"/>
            <a:r>
              <a:rPr lang="nb-NO" sz="2200"/>
              <a:t>Reduserer ulikhet og hindrer at ulikhet går i arv</a:t>
            </a:r>
          </a:p>
          <a:p>
            <a:pPr marL="251460" indent="-251460"/>
            <a:r>
              <a:rPr lang="nb-NO" sz="2200"/>
              <a:t>SV vil ha et høyt bunnfradrag, for å skjerme vanlige folk, og ha høyere satser på de største formuene</a:t>
            </a:r>
          </a:p>
        </p:txBody>
      </p:sp>
      <p:sp>
        <p:nvSpPr>
          <p:cNvPr id="4" name="Tittel 3">
            <a:extLst>
              <a:ext uri="{FF2B5EF4-FFF2-40B4-BE49-F238E27FC236}">
                <a16:creationId xmlns:a16="http://schemas.microsoft.com/office/drawing/2014/main" id="{76F3C44A-FFDA-56C4-B51E-4442EA1ADCE2}"/>
              </a:ext>
            </a:extLst>
          </p:cNvPr>
          <p:cNvSpPr>
            <a:spLocks noGrp="1"/>
          </p:cNvSpPr>
          <p:nvPr>
            <p:ph type="title"/>
          </p:nvPr>
        </p:nvSpPr>
        <p:spPr>
          <a:xfrm>
            <a:off x="-1" y="483981"/>
            <a:ext cx="8468127" cy="763200"/>
          </a:xfrm>
        </p:spPr>
        <p:txBody>
          <a:bodyPr anchor="ctr">
            <a:normAutofit/>
          </a:bodyPr>
          <a:lstStyle/>
          <a:p>
            <a:r>
              <a:rPr lang="nb-NO"/>
              <a:t>Skatt på arv</a:t>
            </a:r>
          </a:p>
        </p:txBody>
      </p:sp>
    </p:spTree>
    <p:extLst>
      <p:ext uri="{BB962C8B-B14F-4D97-AF65-F5344CB8AC3E}">
        <p14:creationId xmlns:p14="http://schemas.microsoft.com/office/powerpoint/2010/main" val="1584386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ssholder for bilde 4" descr="Norge, Lakseoppdrett, Nordlige Hav">
            <a:extLst>
              <a:ext uri="{FF2B5EF4-FFF2-40B4-BE49-F238E27FC236}">
                <a16:creationId xmlns:a16="http://schemas.microsoft.com/office/drawing/2014/main" id="{BCA6EC58-D4B2-74F6-FC60-D27D5B7569AF}"/>
              </a:ext>
            </a:extLst>
          </p:cNvPr>
          <p:cNvPicPr>
            <a:picLocks noGrp="1" noChangeAspect="1"/>
          </p:cNvPicPr>
          <p:nvPr>
            <p:ph type="pic" sz="quarter" idx="13"/>
          </p:nvPr>
        </p:nvPicPr>
        <p:blipFill>
          <a:blip r:embed="rId3"/>
          <a:srcRect l="16680" r="16680"/>
          <a:stretch/>
        </p:blipFill>
        <p:spPr/>
      </p:pic>
      <p:sp>
        <p:nvSpPr>
          <p:cNvPr id="3" name="Plassholder for tekst 2">
            <a:extLst>
              <a:ext uri="{FF2B5EF4-FFF2-40B4-BE49-F238E27FC236}">
                <a16:creationId xmlns:a16="http://schemas.microsoft.com/office/drawing/2014/main" id="{841FB213-975C-6742-7D8E-5FA4F39D78D9}"/>
              </a:ext>
            </a:extLst>
          </p:cNvPr>
          <p:cNvSpPr>
            <a:spLocks noGrp="1"/>
          </p:cNvSpPr>
          <p:nvPr>
            <p:ph type="body" sz="quarter" idx="14"/>
          </p:nvPr>
        </p:nvSpPr>
        <p:spPr/>
        <p:txBody>
          <a:bodyPr vert="horz" lIns="0" tIns="0" rIns="0" bIns="0" rtlCol="0" anchor="t">
            <a:normAutofit/>
          </a:bodyPr>
          <a:lstStyle/>
          <a:p>
            <a:pPr marL="251460" indent="-251460"/>
            <a:r>
              <a:rPr lang="nb-NO">
                <a:latin typeface="Arial"/>
                <a:cs typeface="Arial"/>
              </a:rPr>
              <a:t>Skatt på inntektene fra våre felles naturressurser, som oppdrett, olje, vannkraft og vindkraft</a:t>
            </a:r>
          </a:p>
          <a:p>
            <a:pPr marL="251460" indent="-251460"/>
            <a:r>
              <a:rPr lang="nb-NO">
                <a:latin typeface="Arial"/>
                <a:cs typeface="Arial"/>
              </a:rPr>
              <a:t>I dag er skatten på oppdrett altfor lav og med flere hull</a:t>
            </a:r>
            <a:endParaRPr lang="nb-NO"/>
          </a:p>
          <a:p>
            <a:pPr marL="251460" indent="-251460"/>
            <a:r>
              <a:rPr lang="nb-NO">
                <a:latin typeface="Arial"/>
                <a:cs typeface="Arial"/>
              </a:rPr>
              <a:t>Det er veldig lønnsomt å drive med oppdrett</a:t>
            </a:r>
            <a:endParaRPr lang="nb-NO"/>
          </a:p>
          <a:p>
            <a:pPr marL="251460" indent="-251460"/>
            <a:r>
              <a:rPr lang="nb-NO">
                <a:latin typeface="Arial"/>
                <a:cs typeface="Arial"/>
              </a:rPr>
              <a:t>Disse inntektene skal komme alle til gode</a:t>
            </a:r>
            <a:endParaRPr lang="nb-NO"/>
          </a:p>
          <a:p>
            <a:pPr marL="251460" indent="-251460"/>
            <a:endParaRPr lang="nb-NO"/>
          </a:p>
          <a:p>
            <a:pPr marL="251460" indent="-251460"/>
            <a:endParaRPr lang="nb-NO"/>
          </a:p>
          <a:p>
            <a:pPr marL="251460" indent="-251460"/>
            <a:endParaRPr lang="nb-NO"/>
          </a:p>
        </p:txBody>
      </p:sp>
      <p:sp>
        <p:nvSpPr>
          <p:cNvPr id="4" name="Tittel 3">
            <a:extLst>
              <a:ext uri="{FF2B5EF4-FFF2-40B4-BE49-F238E27FC236}">
                <a16:creationId xmlns:a16="http://schemas.microsoft.com/office/drawing/2014/main" id="{8FA4DAF1-C578-ADF6-9B33-3610E0943615}"/>
              </a:ext>
            </a:extLst>
          </p:cNvPr>
          <p:cNvSpPr>
            <a:spLocks noGrp="1"/>
          </p:cNvSpPr>
          <p:nvPr>
            <p:ph type="title"/>
          </p:nvPr>
        </p:nvSpPr>
        <p:spPr/>
        <p:txBody>
          <a:bodyPr/>
          <a:lstStyle/>
          <a:p>
            <a:r>
              <a:rPr lang="nb-NO">
                <a:latin typeface="Arial"/>
                <a:cs typeface="Arial"/>
              </a:rPr>
              <a:t>Grunnrenteskatt</a:t>
            </a:r>
            <a:endParaRPr lang="nb-NO"/>
          </a:p>
        </p:txBody>
      </p:sp>
    </p:spTree>
    <p:extLst>
      <p:ext uri="{BB962C8B-B14F-4D97-AF65-F5344CB8AC3E}">
        <p14:creationId xmlns:p14="http://schemas.microsoft.com/office/powerpoint/2010/main" val="2174780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ssholder for bilde 4" descr="The WilPhoenix Offshore Oil Rig">
            <a:extLst>
              <a:ext uri="{FF2B5EF4-FFF2-40B4-BE49-F238E27FC236}">
                <a16:creationId xmlns:a16="http://schemas.microsoft.com/office/drawing/2014/main" id="{D5BD930A-4D23-657E-5C0D-7F196FEA2172}"/>
              </a:ext>
            </a:extLst>
          </p:cNvPr>
          <p:cNvPicPr>
            <a:picLocks noGrp="1" noChangeAspect="1"/>
          </p:cNvPicPr>
          <p:nvPr>
            <p:ph type="pic" sz="quarter" idx="13"/>
          </p:nvPr>
        </p:nvPicPr>
        <p:blipFill rotWithShape="1">
          <a:blip r:embed="rId2"/>
          <a:srcRect l="7026" r="36742" b="2"/>
          <a:stretch/>
        </p:blipFill>
        <p:spPr>
          <a:xfrm>
            <a:off x="7454096" y="1782501"/>
            <a:ext cx="4741080" cy="4742477"/>
          </a:xfrm>
          <a:noFill/>
        </p:spPr>
      </p:pic>
      <p:sp>
        <p:nvSpPr>
          <p:cNvPr id="3" name="Plassholder for tekst 2">
            <a:extLst>
              <a:ext uri="{FF2B5EF4-FFF2-40B4-BE49-F238E27FC236}">
                <a16:creationId xmlns:a16="http://schemas.microsoft.com/office/drawing/2014/main" id="{F213387D-E412-E2F5-D463-5D3CED4D7BBD}"/>
              </a:ext>
            </a:extLst>
          </p:cNvPr>
          <p:cNvSpPr>
            <a:spLocks noGrp="1"/>
          </p:cNvSpPr>
          <p:nvPr>
            <p:ph type="body" sz="quarter" idx="14"/>
          </p:nvPr>
        </p:nvSpPr>
        <p:spPr>
          <a:xfrm>
            <a:off x="451413" y="1782501"/>
            <a:ext cx="6192455" cy="4742477"/>
          </a:xfrm>
        </p:spPr>
        <p:txBody>
          <a:bodyPr vert="horz" lIns="0" tIns="0" rIns="0" bIns="0" rtlCol="0">
            <a:normAutofit/>
          </a:bodyPr>
          <a:lstStyle/>
          <a:p>
            <a:pPr marL="251460" indent="-251460"/>
            <a:r>
              <a:rPr lang="nb-NO" sz="2600"/>
              <a:t>Oljeselskapene er de eneste som fortsatt får koronastøtte, selv om det går så det griner</a:t>
            </a:r>
          </a:p>
          <a:p>
            <a:pPr marL="251460" indent="-251460"/>
            <a:r>
              <a:rPr lang="nb-NO" sz="2600"/>
              <a:t>Støtten kommer til å vare helt fram til rundt 2030</a:t>
            </a:r>
          </a:p>
          <a:p>
            <a:pPr marL="251460" indent="-251460"/>
            <a:r>
              <a:rPr lang="nb-NO" sz="2600"/>
              <a:t>Erna Solberg har gått ut og angret, men ingen vil snu selv om det er mulig</a:t>
            </a:r>
          </a:p>
          <a:p>
            <a:pPr marL="251460" indent="-251460"/>
            <a:r>
              <a:rPr lang="nb-NO" sz="2600"/>
              <a:t>Det er absurd at vi skal fortsette å hive milliarder etter miljøfiendtlig oljeboring som vi er nødt til å slutte med</a:t>
            </a:r>
          </a:p>
        </p:txBody>
      </p:sp>
      <p:sp>
        <p:nvSpPr>
          <p:cNvPr id="4" name="Tittel 3">
            <a:extLst>
              <a:ext uri="{FF2B5EF4-FFF2-40B4-BE49-F238E27FC236}">
                <a16:creationId xmlns:a16="http://schemas.microsoft.com/office/drawing/2014/main" id="{5F10EB50-E330-D292-252F-336385AA7674}"/>
              </a:ext>
            </a:extLst>
          </p:cNvPr>
          <p:cNvSpPr>
            <a:spLocks noGrp="1"/>
          </p:cNvSpPr>
          <p:nvPr>
            <p:ph type="title"/>
          </p:nvPr>
        </p:nvSpPr>
        <p:spPr>
          <a:xfrm>
            <a:off x="-1" y="483981"/>
            <a:ext cx="8468127" cy="763200"/>
          </a:xfrm>
        </p:spPr>
        <p:txBody>
          <a:bodyPr anchor="ctr">
            <a:normAutofit/>
          </a:bodyPr>
          <a:lstStyle/>
          <a:p>
            <a:r>
              <a:rPr lang="nb-NO"/>
              <a:t>Oljeskattepakka</a:t>
            </a:r>
          </a:p>
        </p:txBody>
      </p:sp>
    </p:spTree>
    <p:extLst>
      <p:ext uri="{BB962C8B-B14F-4D97-AF65-F5344CB8AC3E}">
        <p14:creationId xmlns:p14="http://schemas.microsoft.com/office/powerpoint/2010/main" val="3997938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ssholder for bilde 4" descr="Et bilde som inneholder tekst, klær, skjermbilde, kvinne&#10;&#10;Automatisk generert beskrivelse">
            <a:extLst>
              <a:ext uri="{FF2B5EF4-FFF2-40B4-BE49-F238E27FC236}">
                <a16:creationId xmlns:a16="http://schemas.microsoft.com/office/drawing/2014/main" id="{15F04FA5-77AA-2F8C-F778-20CB7C2472F2}"/>
              </a:ext>
            </a:extLst>
          </p:cNvPr>
          <p:cNvPicPr>
            <a:picLocks noGrp="1" noChangeAspect="1"/>
          </p:cNvPicPr>
          <p:nvPr>
            <p:ph idx="1"/>
          </p:nvPr>
        </p:nvPicPr>
        <p:blipFill rotWithShape="1">
          <a:blip r:embed="rId3"/>
          <a:srcRect l="22321" t="14286" r="23214" b="5215"/>
          <a:stretch/>
        </p:blipFill>
        <p:spPr>
          <a:xfrm>
            <a:off x="6033974" y="1803966"/>
            <a:ext cx="5668023" cy="4712585"/>
          </a:xfrm>
          <a:noFill/>
        </p:spPr>
      </p:pic>
      <p:sp>
        <p:nvSpPr>
          <p:cNvPr id="10" name="Title 2">
            <a:extLst>
              <a:ext uri="{FF2B5EF4-FFF2-40B4-BE49-F238E27FC236}">
                <a16:creationId xmlns:a16="http://schemas.microsoft.com/office/drawing/2014/main" id="{1B87887D-EB48-64ED-697E-FA1E3217B33F}"/>
              </a:ext>
            </a:extLst>
          </p:cNvPr>
          <p:cNvSpPr>
            <a:spLocks noGrp="1"/>
          </p:cNvSpPr>
          <p:nvPr>
            <p:ph type="title"/>
          </p:nvPr>
        </p:nvSpPr>
        <p:spPr>
          <a:xfrm>
            <a:off x="-1" y="483981"/>
            <a:ext cx="8468127" cy="763200"/>
          </a:xfrm>
        </p:spPr>
        <p:txBody>
          <a:bodyPr/>
          <a:lstStyle/>
          <a:p>
            <a:r>
              <a:rPr lang="en-US">
                <a:latin typeface="Arial"/>
                <a:cs typeface="Arial"/>
              </a:rPr>
              <a:t>Renta </a:t>
            </a:r>
            <a:r>
              <a:rPr lang="en-US" err="1">
                <a:latin typeface="Arial"/>
                <a:cs typeface="Arial"/>
              </a:rPr>
              <a:t>og</a:t>
            </a:r>
            <a:r>
              <a:rPr lang="en-US">
                <a:latin typeface="Arial"/>
                <a:cs typeface="Arial"/>
              </a:rPr>
              <a:t> </a:t>
            </a:r>
            <a:r>
              <a:rPr lang="en-US" err="1">
                <a:latin typeface="Arial"/>
                <a:cs typeface="Arial"/>
              </a:rPr>
              <a:t>inflasjon</a:t>
            </a:r>
            <a:endParaRPr lang="en-US" err="1"/>
          </a:p>
        </p:txBody>
      </p:sp>
      <p:pic>
        <p:nvPicPr>
          <p:cNvPr id="2" name="Bilde 1" descr="Et bilde som inneholder tekst, skjermbilde, programvare, Dataikon&#10;&#10;Automatisk generert beskrivelse">
            <a:extLst>
              <a:ext uri="{FF2B5EF4-FFF2-40B4-BE49-F238E27FC236}">
                <a16:creationId xmlns:a16="http://schemas.microsoft.com/office/drawing/2014/main" id="{A8A053E8-1671-4161-16A0-C190716B899E}"/>
              </a:ext>
            </a:extLst>
          </p:cNvPr>
          <p:cNvPicPr>
            <a:picLocks noChangeAspect="1"/>
          </p:cNvPicPr>
          <p:nvPr/>
        </p:nvPicPr>
        <p:blipFill rotWithShape="1">
          <a:blip r:embed="rId4"/>
          <a:srcRect l="16063" t="25022" r="38672" b="32792"/>
          <a:stretch/>
        </p:blipFill>
        <p:spPr>
          <a:xfrm>
            <a:off x="266286" y="2503421"/>
            <a:ext cx="5515867" cy="2893117"/>
          </a:xfrm>
          <a:prstGeom prst="rect">
            <a:avLst/>
          </a:prstGeom>
        </p:spPr>
      </p:pic>
    </p:spTree>
    <p:extLst>
      <p:ext uri="{BB962C8B-B14F-4D97-AF65-F5344CB8AC3E}">
        <p14:creationId xmlns:p14="http://schemas.microsoft.com/office/powerpoint/2010/main" val="317387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E1B4937-DEF1-763E-3500-27665E20707F}"/>
              </a:ext>
            </a:extLst>
          </p:cNvPr>
          <p:cNvSpPr>
            <a:spLocks noGrp="1"/>
          </p:cNvSpPr>
          <p:nvPr>
            <p:ph idx="1"/>
          </p:nvPr>
        </p:nvSpPr>
        <p:spPr/>
        <p:txBody>
          <a:bodyPr vert="horz" lIns="0" tIns="0" rIns="0" bIns="0" rtlCol="0" anchor="t">
            <a:normAutofit lnSpcReduction="10000"/>
          </a:bodyPr>
          <a:lstStyle/>
          <a:p>
            <a:pPr marL="251460" indent="-251460"/>
            <a:r>
              <a:rPr lang="nb-NO">
                <a:latin typeface="Arial"/>
                <a:cs typeface="Arial"/>
              </a:rPr>
              <a:t>Prisveksten skyldes i hovedsak energipriser og utenlandske forhold </a:t>
            </a:r>
            <a:endParaRPr lang="nb-NO"/>
          </a:p>
          <a:p>
            <a:pPr marL="251460" indent="-251460"/>
            <a:r>
              <a:rPr lang="nb-NO">
                <a:latin typeface="Arial"/>
                <a:cs typeface="Arial"/>
              </a:rPr>
              <a:t>Økt oljepengebruk har lite å si for inflasjon og rente.</a:t>
            </a:r>
          </a:p>
          <a:p>
            <a:pPr marL="251460" indent="-251460"/>
            <a:r>
              <a:rPr lang="nb-NO">
                <a:latin typeface="Arial"/>
                <a:cs typeface="Arial"/>
              </a:rPr>
              <a:t>Økt rente virker dårlig og tregt mot prisvekst. Men det kan føre til økt arbeidsledighet, helt unødvendig. </a:t>
            </a:r>
            <a:endParaRPr lang="nb-NO"/>
          </a:p>
          <a:p>
            <a:pPr marL="251460" indent="-251460"/>
            <a:r>
              <a:rPr lang="nb-NO">
                <a:latin typeface="Arial"/>
                <a:cs typeface="Arial"/>
              </a:rPr>
              <a:t>Vi bør ikke bekymre oss for at økte lønninger eller økte ytelser driver opp inflasjon - klassekamp</a:t>
            </a:r>
          </a:p>
          <a:p>
            <a:pPr marL="251460" indent="-251460"/>
            <a:r>
              <a:rPr lang="nb-NO">
                <a:latin typeface="Arial"/>
                <a:cs typeface="Arial"/>
              </a:rPr>
              <a:t>Svak krone skyldes ikke Sveits-flytterne, «politisk risiko»</a:t>
            </a:r>
          </a:p>
          <a:p>
            <a:pPr marL="251460" indent="-251460"/>
            <a:r>
              <a:rPr lang="nb-NO">
                <a:latin typeface="Arial"/>
                <a:cs typeface="Arial"/>
              </a:rPr>
              <a:t>Pengepolitikken, rentesettinga, må endres framover i møte med nye utfordringer</a:t>
            </a:r>
            <a:endParaRPr lang="nb-NO"/>
          </a:p>
          <a:p>
            <a:pPr marL="251460" indent="-251460"/>
            <a:endParaRPr lang="nb-NO"/>
          </a:p>
        </p:txBody>
      </p:sp>
      <p:sp>
        <p:nvSpPr>
          <p:cNvPr id="3" name="Tittel 2">
            <a:extLst>
              <a:ext uri="{FF2B5EF4-FFF2-40B4-BE49-F238E27FC236}">
                <a16:creationId xmlns:a16="http://schemas.microsoft.com/office/drawing/2014/main" id="{22E44A46-01A9-02AC-D14A-908FDAE6C5F4}"/>
              </a:ext>
            </a:extLst>
          </p:cNvPr>
          <p:cNvSpPr>
            <a:spLocks noGrp="1"/>
          </p:cNvSpPr>
          <p:nvPr>
            <p:ph type="title"/>
          </p:nvPr>
        </p:nvSpPr>
        <p:spPr/>
        <p:txBody>
          <a:bodyPr/>
          <a:lstStyle/>
          <a:p>
            <a:r>
              <a:rPr lang="nb-NO"/>
              <a:t>SVs analyse</a:t>
            </a:r>
          </a:p>
        </p:txBody>
      </p:sp>
    </p:spTree>
    <p:extLst>
      <p:ext uri="{BB962C8B-B14F-4D97-AF65-F5344CB8AC3E}">
        <p14:creationId xmlns:p14="http://schemas.microsoft.com/office/powerpoint/2010/main" val="326986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0191AC9-7158-E5B4-9BC7-328D77861576}"/>
              </a:ext>
            </a:extLst>
          </p:cNvPr>
          <p:cNvPicPr>
            <a:picLocks noChangeAspect="1"/>
          </p:cNvPicPr>
          <p:nvPr/>
        </p:nvPicPr>
        <p:blipFill>
          <a:blip r:embed="rId3"/>
          <a:stretch>
            <a:fillRect/>
          </a:stretch>
        </p:blipFill>
        <p:spPr>
          <a:xfrm>
            <a:off x="172274" y="530352"/>
            <a:ext cx="8441374" cy="2128353"/>
          </a:xfrm>
          <a:prstGeom prst="rect">
            <a:avLst/>
          </a:prstGeom>
        </p:spPr>
      </p:pic>
      <p:pic>
        <p:nvPicPr>
          <p:cNvPr id="7" name="Bilde 6">
            <a:extLst>
              <a:ext uri="{FF2B5EF4-FFF2-40B4-BE49-F238E27FC236}">
                <a16:creationId xmlns:a16="http://schemas.microsoft.com/office/drawing/2014/main" id="{9C1A2FBF-0A63-D0BE-EDB7-3C182C0E6E89}"/>
              </a:ext>
            </a:extLst>
          </p:cNvPr>
          <p:cNvPicPr>
            <a:picLocks noChangeAspect="1"/>
          </p:cNvPicPr>
          <p:nvPr/>
        </p:nvPicPr>
        <p:blipFill>
          <a:blip r:embed="rId4"/>
          <a:stretch>
            <a:fillRect/>
          </a:stretch>
        </p:blipFill>
        <p:spPr>
          <a:xfrm>
            <a:off x="7048683" y="2854516"/>
            <a:ext cx="4356844" cy="4005072"/>
          </a:xfrm>
          <a:prstGeom prst="rect">
            <a:avLst/>
          </a:prstGeom>
        </p:spPr>
      </p:pic>
      <p:pic>
        <p:nvPicPr>
          <p:cNvPr id="2" name="Bilde 1" descr="Et bilde som inneholder tekst, hjelm, skjermbilde, klær&#10;&#10;Automatisk generert beskrivelse">
            <a:extLst>
              <a:ext uri="{FF2B5EF4-FFF2-40B4-BE49-F238E27FC236}">
                <a16:creationId xmlns:a16="http://schemas.microsoft.com/office/drawing/2014/main" id="{E8A0ABD4-6B21-E320-168C-1EE285D8BDC2}"/>
              </a:ext>
            </a:extLst>
          </p:cNvPr>
          <p:cNvPicPr>
            <a:picLocks noChangeAspect="1"/>
          </p:cNvPicPr>
          <p:nvPr/>
        </p:nvPicPr>
        <p:blipFill rotWithShape="1">
          <a:blip r:embed="rId5"/>
          <a:srcRect l="19134" t="11078" r="26639" b="8297"/>
          <a:stretch/>
        </p:blipFill>
        <p:spPr>
          <a:xfrm>
            <a:off x="1289065" y="2822001"/>
            <a:ext cx="4428700" cy="3704302"/>
          </a:xfrm>
          <a:prstGeom prst="rect">
            <a:avLst/>
          </a:prstGeom>
        </p:spPr>
      </p:pic>
    </p:spTree>
    <p:extLst>
      <p:ext uri="{BB962C8B-B14F-4D97-AF65-F5344CB8AC3E}">
        <p14:creationId xmlns:p14="http://schemas.microsoft.com/office/powerpoint/2010/main" val="3641096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9EE6593B-AB31-A6BD-808C-5D568BD0C0E0}"/>
              </a:ext>
            </a:extLst>
          </p:cNvPr>
          <p:cNvSpPr>
            <a:spLocks noGrp="1"/>
          </p:cNvSpPr>
          <p:nvPr>
            <p:ph type="body" sz="quarter" idx="14"/>
          </p:nvPr>
        </p:nvSpPr>
        <p:spPr>
          <a:xfrm>
            <a:off x="451413" y="3364376"/>
            <a:ext cx="11499081" cy="3160602"/>
          </a:xfrm>
        </p:spPr>
        <p:txBody>
          <a:bodyPr vert="horz" lIns="0" tIns="0" rIns="0" bIns="0" rtlCol="0" anchor="t">
            <a:normAutofit fontScale="92500" lnSpcReduction="20000"/>
          </a:bodyPr>
          <a:lstStyle/>
          <a:p>
            <a:pPr marL="251460" indent="-251460"/>
            <a:r>
              <a:rPr lang="nb-NO">
                <a:latin typeface="Arial"/>
                <a:cs typeface="Arial"/>
              </a:rPr>
              <a:t>Rentefest i DNB: 25 milliarder kroner i utbytte til eierne </a:t>
            </a:r>
            <a:endParaRPr lang="nb-NO"/>
          </a:p>
          <a:p>
            <a:pPr marL="251460" indent="-251460"/>
            <a:r>
              <a:rPr lang="nb-NO">
                <a:latin typeface="Arial"/>
                <a:cs typeface="Arial"/>
              </a:rPr>
              <a:t>Det er mer enn alle familier får i barnetrygd på et år</a:t>
            </a:r>
          </a:p>
          <a:p>
            <a:pPr marL="251460" indent="-251460"/>
            <a:r>
              <a:rPr lang="nb-NO">
                <a:latin typeface="Arial"/>
                <a:cs typeface="Arial"/>
              </a:rPr>
              <a:t>Disse pengene kommer fra folk som trenger et sted å bo</a:t>
            </a:r>
            <a:endParaRPr lang="nb-NO"/>
          </a:p>
          <a:p>
            <a:pPr marL="251460" indent="-251460"/>
            <a:r>
              <a:rPr lang="nb-NO">
                <a:latin typeface="Arial"/>
                <a:cs typeface="Arial"/>
              </a:rPr>
              <a:t>Bankene tjener penger på forskjellen mellom renten de får på penger i banken og rente på boliglån</a:t>
            </a:r>
          </a:p>
          <a:p>
            <a:pPr marL="251460" indent="-251460"/>
            <a:r>
              <a:rPr lang="nb-NO">
                <a:latin typeface="Arial"/>
                <a:cs typeface="Arial"/>
              </a:rPr>
              <a:t>Når folk har store lån gir det enorme renteinntekter til banken</a:t>
            </a:r>
            <a:endParaRPr lang="nb-NO"/>
          </a:p>
          <a:p>
            <a:pPr marL="251460" indent="-251460"/>
            <a:r>
              <a:rPr lang="nb-NO">
                <a:latin typeface="Arial"/>
                <a:cs typeface="Arial"/>
              </a:rPr>
              <a:t>Og nordmenn har </a:t>
            </a:r>
            <a:r>
              <a:rPr lang="nb-NO" i="1">
                <a:latin typeface="Arial"/>
                <a:cs typeface="Arial"/>
              </a:rPr>
              <a:t>store </a:t>
            </a:r>
            <a:r>
              <a:rPr lang="nb-NO">
                <a:latin typeface="Arial"/>
                <a:cs typeface="Arial"/>
              </a:rPr>
              <a:t>lån </a:t>
            </a:r>
            <a:endParaRPr lang="nb-NO"/>
          </a:p>
          <a:p>
            <a:pPr marL="251460" indent="-251460"/>
            <a:endParaRPr lang="nb-NO"/>
          </a:p>
          <a:p>
            <a:pPr marL="251460" indent="-251460"/>
            <a:endParaRPr lang="nb-NO"/>
          </a:p>
        </p:txBody>
      </p:sp>
      <p:sp>
        <p:nvSpPr>
          <p:cNvPr id="4" name="Tittel 3">
            <a:extLst>
              <a:ext uri="{FF2B5EF4-FFF2-40B4-BE49-F238E27FC236}">
                <a16:creationId xmlns:a16="http://schemas.microsoft.com/office/drawing/2014/main" id="{BC9021AB-D97B-BE44-0451-C532E9539240}"/>
              </a:ext>
            </a:extLst>
          </p:cNvPr>
          <p:cNvSpPr>
            <a:spLocks noGrp="1"/>
          </p:cNvSpPr>
          <p:nvPr>
            <p:ph type="title"/>
          </p:nvPr>
        </p:nvSpPr>
        <p:spPr/>
        <p:txBody>
          <a:bodyPr>
            <a:noAutofit/>
          </a:bodyPr>
          <a:lstStyle/>
          <a:p>
            <a:r>
              <a:rPr lang="nb-NO" sz="2800">
                <a:latin typeface="Arial"/>
                <a:cs typeface="Arial"/>
              </a:rPr>
              <a:t>Bankene må reguleres til forbrukernes beste </a:t>
            </a:r>
            <a:endParaRPr lang="nb-NO" sz="3600"/>
          </a:p>
        </p:txBody>
      </p:sp>
      <p:pic>
        <p:nvPicPr>
          <p:cNvPr id="8" name="Bilde 7" descr="Et bilde som inneholder tekst, Font, Grafikk, logo&#10;&#10;Automatisk generert beskrivelse">
            <a:extLst>
              <a:ext uri="{FF2B5EF4-FFF2-40B4-BE49-F238E27FC236}">
                <a16:creationId xmlns:a16="http://schemas.microsoft.com/office/drawing/2014/main" id="{CBDBBD30-7DFC-9711-B226-FCC7F117BE3A}"/>
              </a:ext>
            </a:extLst>
          </p:cNvPr>
          <p:cNvPicPr>
            <a:picLocks noChangeAspect="1"/>
          </p:cNvPicPr>
          <p:nvPr/>
        </p:nvPicPr>
        <p:blipFill>
          <a:blip r:embed="rId3"/>
          <a:stretch>
            <a:fillRect/>
          </a:stretch>
        </p:blipFill>
        <p:spPr>
          <a:xfrm>
            <a:off x="457483" y="1526157"/>
            <a:ext cx="6791521" cy="1447800"/>
          </a:xfrm>
          <a:prstGeom prst="rect">
            <a:avLst/>
          </a:prstGeom>
        </p:spPr>
      </p:pic>
    </p:spTree>
    <p:extLst>
      <p:ext uri="{BB962C8B-B14F-4D97-AF65-F5344CB8AC3E}">
        <p14:creationId xmlns:p14="http://schemas.microsoft.com/office/powerpoint/2010/main" val="4059287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2C241C-0151-F376-4D95-AD38FEEC078A}"/>
              </a:ext>
            </a:extLst>
          </p:cNvPr>
          <p:cNvSpPr>
            <a:spLocks noGrp="1"/>
          </p:cNvSpPr>
          <p:nvPr>
            <p:ph type="ctrTitle"/>
          </p:nvPr>
        </p:nvSpPr>
        <p:spPr/>
        <p:txBody>
          <a:bodyPr/>
          <a:lstStyle/>
          <a:p>
            <a:r>
              <a:rPr lang="nb-NO" dirty="0"/>
              <a:t>Takk for meg!</a:t>
            </a:r>
          </a:p>
        </p:txBody>
      </p:sp>
      <p:sp>
        <p:nvSpPr>
          <p:cNvPr id="3" name="Undertittel 2">
            <a:extLst>
              <a:ext uri="{FF2B5EF4-FFF2-40B4-BE49-F238E27FC236}">
                <a16:creationId xmlns:a16="http://schemas.microsoft.com/office/drawing/2014/main" id="{A6D1EAFB-17E5-8F8C-A7C4-9BAA07CE0900}"/>
              </a:ext>
            </a:extLst>
          </p:cNvPr>
          <p:cNvSpPr>
            <a:spLocks noGrp="1"/>
          </p:cNvSpPr>
          <p:nvPr>
            <p:ph type="subTitle" idx="1"/>
          </p:nvPr>
        </p:nvSpPr>
        <p:spPr/>
        <p:txBody>
          <a:bodyPr/>
          <a:lstStyle/>
          <a:p>
            <a:endParaRPr lang="nb-NO"/>
          </a:p>
        </p:txBody>
      </p:sp>
      <p:sp>
        <p:nvSpPr>
          <p:cNvPr id="4" name="Plassholder for bilde 3">
            <a:extLst>
              <a:ext uri="{FF2B5EF4-FFF2-40B4-BE49-F238E27FC236}">
                <a16:creationId xmlns:a16="http://schemas.microsoft.com/office/drawing/2014/main" id="{8BC8735E-59ED-807E-2643-73816C28CF72}"/>
              </a:ext>
            </a:extLst>
          </p:cNvPr>
          <p:cNvSpPr>
            <a:spLocks noGrp="1"/>
          </p:cNvSpPr>
          <p:nvPr>
            <p:ph type="pic" sz="quarter" idx="13"/>
          </p:nvPr>
        </p:nvSpPr>
        <p:spPr/>
        <p:txBody>
          <a:bodyPr/>
          <a:lstStyle/>
          <a:p>
            <a:endParaRPr lang="nb-NO"/>
          </a:p>
        </p:txBody>
      </p:sp>
      <p:sp>
        <p:nvSpPr>
          <p:cNvPr id="5" name="Plassholder for innhold 4">
            <a:extLst>
              <a:ext uri="{FF2B5EF4-FFF2-40B4-BE49-F238E27FC236}">
                <a16:creationId xmlns:a16="http://schemas.microsoft.com/office/drawing/2014/main" id="{ACDB5668-5882-F7A5-61EB-4499C283D40B}"/>
              </a:ext>
            </a:extLst>
          </p:cNvPr>
          <p:cNvSpPr>
            <a:spLocks noGrp="1"/>
          </p:cNvSpPr>
          <p:nvPr>
            <p:ph idx="14"/>
          </p:nvPr>
        </p:nvSpPr>
        <p:spPr/>
        <p:txBody>
          <a:bodyPr/>
          <a:lstStyle/>
          <a:p>
            <a:endParaRPr lang="nb-NO"/>
          </a:p>
        </p:txBody>
      </p:sp>
    </p:spTree>
    <p:extLst>
      <p:ext uri="{BB962C8B-B14F-4D97-AF65-F5344CB8AC3E}">
        <p14:creationId xmlns:p14="http://schemas.microsoft.com/office/powerpoint/2010/main" val="1504488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a:normAutofit/>
          </a:bodyPr>
          <a:lstStyle/>
          <a:p>
            <a:r>
              <a:rPr lang="nb-NO" dirty="0"/>
              <a:t>To typer likhet:</a:t>
            </a:r>
          </a:p>
          <a:p>
            <a:pPr marL="730372" lvl="1" indent="-514350">
              <a:buAutoNum type="arabicParenR"/>
            </a:pPr>
            <a:r>
              <a:rPr lang="nb-NO" dirty="0"/>
              <a:t>Sjanselikhet – «ulike mennesker, like muligheter» </a:t>
            </a:r>
          </a:p>
          <a:p>
            <a:pPr marL="730372" lvl="1" indent="-514350">
              <a:buAutoNum type="arabicParenR"/>
            </a:pPr>
            <a:r>
              <a:rPr lang="nb-NO" dirty="0"/>
              <a:t>Resultatlikhet – selve fordelingen har noe å si</a:t>
            </a:r>
          </a:p>
          <a:p>
            <a:pPr marL="432044" lvl="2" indent="0">
              <a:buNone/>
            </a:pPr>
            <a:r>
              <a:rPr lang="nb-NO" sz="2000" dirty="0"/>
              <a:t>- Vi hjelper vanskeligstilte, uansett grunn til at de har havnet der de er</a:t>
            </a:r>
          </a:p>
          <a:p>
            <a:pPr marL="432044" lvl="2" indent="0">
              <a:buNone/>
            </a:pPr>
            <a:r>
              <a:rPr lang="nb-NO" sz="2000" dirty="0"/>
              <a:t>- Vi ønsker et system der «premiene» er mer like </a:t>
            </a:r>
          </a:p>
          <a:p>
            <a:pPr marL="432044" lvl="2" indent="0">
              <a:buNone/>
            </a:pPr>
            <a:r>
              <a:rPr lang="nb-NO" sz="2000" dirty="0"/>
              <a:t>- Større resultatlikhet gjør det lettere å oppnå sjanselikhet</a:t>
            </a:r>
          </a:p>
          <a:p>
            <a:pPr marL="216022" lvl="1" indent="0">
              <a:buNone/>
            </a:pPr>
            <a:endParaRPr lang="nb-NO" dirty="0"/>
          </a:p>
          <a:p>
            <a:pPr marL="216022" lvl="1" indent="0">
              <a:buNone/>
            </a:pPr>
            <a:r>
              <a:rPr lang="nb-NO" dirty="0"/>
              <a:t>	</a:t>
            </a:r>
          </a:p>
        </p:txBody>
      </p:sp>
      <p:sp>
        <p:nvSpPr>
          <p:cNvPr id="3" name="Tittel 2"/>
          <p:cNvSpPr>
            <a:spLocks noGrp="1"/>
          </p:cNvSpPr>
          <p:nvPr>
            <p:ph type="title"/>
          </p:nvPr>
        </p:nvSpPr>
        <p:spPr/>
        <p:txBody>
          <a:bodyPr/>
          <a:lstStyle/>
          <a:p>
            <a:r>
              <a:rPr lang="nb-NO"/>
              <a:t>Hva vil vi oppnå?</a:t>
            </a:r>
          </a:p>
        </p:txBody>
      </p:sp>
      <p:pic>
        <p:nvPicPr>
          <p:cNvPr id="4" name="Bilde 3"/>
          <p:cNvPicPr>
            <a:picLocks noChangeAspect="1"/>
          </p:cNvPicPr>
          <p:nvPr/>
        </p:nvPicPr>
        <p:blipFill>
          <a:blip r:embed="rId3"/>
          <a:stretch>
            <a:fillRect/>
          </a:stretch>
        </p:blipFill>
        <p:spPr>
          <a:xfrm>
            <a:off x="8576133" y="4023429"/>
            <a:ext cx="2138155" cy="2548723"/>
          </a:xfrm>
          <a:prstGeom prst="rect">
            <a:avLst/>
          </a:prstGeom>
        </p:spPr>
      </p:pic>
      <p:pic>
        <p:nvPicPr>
          <p:cNvPr id="5" name="Bilde 4"/>
          <p:cNvPicPr>
            <a:picLocks noChangeAspect="1"/>
          </p:cNvPicPr>
          <p:nvPr/>
        </p:nvPicPr>
        <p:blipFill>
          <a:blip r:embed="rId4"/>
          <a:stretch>
            <a:fillRect/>
          </a:stretch>
        </p:blipFill>
        <p:spPr>
          <a:xfrm>
            <a:off x="2318220" y="4658498"/>
            <a:ext cx="4391105" cy="1969260"/>
          </a:xfrm>
          <a:prstGeom prst="rect">
            <a:avLst/>
          </a:prstGeom>
        </p:spPr>
      </p:pic>
    </p:spTree>
    <p:extLst>
      <p:ext uri="{BB962C8B-B14F-4D97-AF65-F5344CB8AC3E}">
        <p14:creationId xmlns:p14="http://schemas.microsoft.com/office/powerpoint/2010/main" val="3019422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Et bilde som inneholder skulptur, konstruksjon, monument, utendørs&#10;&#10;Automatisk generert beskrivelse">
            <a:extLst>
              <a:ext uri="{FF2B5EF4-FFF2-40B4-BE49-F238E27FC236}">
                <a16:creationId xmlns:a16="http://schemas.microsoft.com/office/drawing/2014/main" id="{8CBA59C7-2FEC-C4E2-834B-6527B5A1EB68}"/>
              </a:ext>
            </a:extLst>
          </p:cNvPr>
          <p:cNvPicPr>
            <a:picLocks noGrp="1" noChangeAspect="1"/>
          </p:cNvPicPr>
          <p:nvPr>
            <p:ph sz="half" idx="1"/>
          </p:nvPr>
        </p:nvPicPr>
        <p:blipFill rotWithShape="1">
          <a:blip r:embed="rId3"/>
          <a:srcRect l="17968" r="17171" b="-1"/>
          <a:stretch/>
        </p:blipFill>
        <p:spPr>
          <a:xfrm>
            <a:off x="277793" y="1782502"/>
            <a:ext cx="5458708" cy="4734046"/>
          </a:xfrm>
          <a:noFill/>
        </p:spPr>
      </p:pic>
      <p:sp>
        <p:nvSpPr>
          <p:cNvPr id="3" name="Plassholder for tekst 2">
            <a:extLst>
              <a:ext uri="{FF2B5EF4-FFF2-40B4-BE49-F238E27FC236}">
                <a16:creationId xmlns:a16="http://schemas.microsoft.com/office/drawing/2014/main" id="{1FB25B3B-3A0D-6661-0DFB-51314039EA12}"/>
              </a:ext>
            </a:extLst>
          </p:cNvPr>
          <p:cNvSpPr>
            <a:spLocks noGrp="1"/>
          </p:cNvSpPr>
          <p:nvPr>
            <p:ph sz="half" idx="10"/>
          </p:nvPr>
        </p:nvSpPr>
        <p:spPr>
          <a:xfrm>
            <a:off x="6458674" y="1782502"/>
            <a:ext cx="5458708" cy="4734046"/>
          </a:xfrm>
        </p:spPr>
        <p:txBody>
          <a:bodyPr vert="horz" lIns="0" tIns="0" rIns="0" bIns="0" rtlCol="0">
            <a:normAutofit/>
          </a:bodyPr>
          <a:lstStyle/>
          <a:p>
            <a:pPr marL="251460" indent="-251460"/>
            <a:r>
              <a:rPr lang="nb-NO" dirty="0"/>
              <a:t>Mange tror at Norge er et land med små forskjeller</a:t>
            </a:r>
          </a:p>
          <a:p>
            <a:pPr marL="251460" indent="-251460"/>
            <a:r>
              <a:rPr lang="nb-NO" dirty="0"/>
              <a:t>Men inntektsulikheten i Norge er like stor som i USA </a:t>
            </a:r>
          </a:p>
          <a:p>
            <a:pPr marL="251460" indent="-251460"/>
            <a:endParaRPr lang="nb-NO" dirty="0"/>
          </a:p>
          <a:p>
            <a:pPr marL="251460" indent="-251460"/>
            <a:endParaRPr lang="nb-NO" dirty="0"/>
          </a:p>
          <a:p>
            <a:pPr marL="251460" indent="-251460"/>
            <a:endParaRPr lang="nb-NO" dirty="0"/>
          </a:p>
        </p:txBody>
      </p:sp>
      <p:sp>
        <p:nvSpPr>
          <p:cNvPr id="4" name="Tittel 3">
            <a:extLst>
              <a:ext uri="{FF2B5EF4-FFF2-40B4-BE49-F238E27FC236}">
                <a16:creationId xmlns:a16="http://schemas.microsoft.com/office/drawing/2014/main" id="{A0C03F22-13A5-E5FF-EA88-8988B3EDCC06}"/>
              </a:ext>
            </a:extLst>
          </p:cNvPr>
          <p:cNvSpPr>
            <a:spLocks noGrp="1"/>
          </p:cNvSpPr>
          <p:nvPr>
            <p:ph type="title"/>
          </p:nvPr>
        </p:nvSpPr>
        <p:spPr>
          <a:xfrm>
            <a:off x="-1" y="483981"/>
            <a:ext cx="8468127" cy="763200"/>
          </a:xfrm>
        </p:spPr>
        <p:txBody>
          <a:bodyPr anchor="ctr">
            <a:normAutofit/>
          </a:bodyPr>
          <a:lstStyle/>
          <a:p>
            <a:r>
              <a:rPr lang="nb-NO" dirty="0"/>
              <a:t>Og hva med Norge? </a:t>
            </a:r>
          </a:p>
        </p:txBody>
      </p:sp>
    </p:spTree>
    <p:extLst>
      <p:ext uri="{BB962C8B-B14F-4D97-AF65-F5344CB8AC3E}">
        <p14:creationId xmlns:p14="http://schemas.microsoft.com/office/powerpoint/2010/main" val="71406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a:normAutofit lnSpcReduction="10000"/>
          </a:bodyPr>
          <a:lstStyle/>
          <a:p>
            <a:endParaRPr lang="nb-NO"/>
          </a:p>
          <a:p>
            <a:endParaRPr lang="nb-NO"/>
          </a:p>
          <a:p>
            <a:endParaRPr lang="nb-NO"/>
          </a:p>
          <a:p>
            <a:endParaRPr lang="nb-NO"/>
          </a:p>
          <a:p>
            <a:endParaRPr lang="nb-NO"/>
          </a:p>
          <a:p>
            <a:endParaRPr lang="nb-NO"/>
          </a:p>
          <a:p>
            <a:endParaRPr lang="nb-NO"/>
          </a:p>
          <a:p>
            <a:endParaRPr lang="nb-NO"/>
          </a:p>
          <a:p>
            <a:pPr marL="0" indent="0" algn="ctr">
              <a:buNone/>
            </a:pPr>
            <a:r>
              <a:rPr lang="nb-NO" sz="1800"/>
              <a:t>Kilde: Perspektivmeldingen 2021</a:t>
            </a:r>
          </a:p>
          <a:p>
            <a:endParaRPr lang="nb-NO"/>
          </a:p>
        </p:txBody>
      </p:sp>
      <p:sp>
        <p:nvSpPr>
          <p:cNvPr id="3" name="Tittel 2"/>
          <p:cNvSpPr>
            <a:spLocks noGrp="1"/>
          </p:cNvSpPr>
          <p:nvPr>
            <p:ph type="title"/>
          </p:nvPr>
        </p:nvSpPr>
        <p:spPr/>
        <p:txBody>
          <a:bodyPr/>
          <a:lstStyle/>
          <a:p>
            <a:r>
              <a:rPr lang="nb-NO"/>
              <a:t>Norge – relativt lav ulikhet?</a:t>
            </a:r>
          </a:p>
        </p:txBody>
      </p:sp>
      <p:pic>
        <p:nvPicPr>
          <p:cNvPr id="6" name="Bilde 5"/>
          <p:cNvPicPr>
            <a:picLocks noChangeAspect="1"/>
          </p:cNvPicPr>
          <p:nvPr/>
        </p:nvPicPr>
        <p:blipFill>
          <a:blip r:embed="rId3"/>
          <a:stretch>
            <a:fillRect/>
          </a:stretch>
        </p:blipFill>
        <p:spPr>
          <a:xfrm>
            <a:off x="1349544" y="1413316"/>
            <a:ext cx="8755155" cy="4382004"/>
          </a:xfrm>
          <a:prstGeom prst="rect">
            <a:avLst/>
          </a:prstGeom>
        </p:spPr>
      </p:pic>
    </p:spTree>
    <p:extLst>
      <p:ext uri="{BB962C8B-B14F-4D97-AF65-F5344CB8AC3E}">
        <p14:creationId xmlns:p14="http://schemas.microsoft.com/office/powerpoint/2010/main" val="4282730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a:t>Ulikheten stiger</a:t>
            </a:r>
          </a:p>
        </p:txBody>
      </p:sp>
      <p:pic>
        <p:nvPicPr>
          <p:cNvPr id="4" name="Bilde 3"/>
          <p:cNvPicPr>
            <a:picLocks noChangeAspect="1"/>
          </p:cNvPicPr>
          <p:nvPr/>
        </p:nvPicPr>
        <p:blipFill>
          <a:blip r:embed="rId3"/>
          <a:stretch>
            <a:fillRect/>
          </a:stretch>
        </p:blipFill>
        <p:spPr>
          <a:xfrm>
            <a:off x="1020273" y="1729729"/>
            <a:ext cx="9791887" cy="4513362"/>
          </a:xfrm>
          <a:prstGeom prst="rect">
            <a:avLst/>
          </a:prstGeom>
        </p:spPr>
      </p:pic>
    </p:spTree>
    <p:extLst>
      <p:ext uri="{BB962C8B-B14F-4D97-AF65-F5344CB8AC3E}">
        <p14:creationId xmlns:p14="http://schemas.microsoft.com/office/powerpoint/2010/main" val="1841644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1"/>
          </p:nvPr>
        </p:nvPicPr>
        <p:blipFill>
          <a:blip r:embed="rId3"/>
          <a:stretch>
            <a:fillRect/>
          </a:stretch>
        </p:blipFill>
        <p:spPr>
          <a:xfrm>
            <a:off x="0" y="86498"/>
            <a:ext cx="7137767" cy="2222614"/>
          </a:xfrm>
          <a:prstGeom prst="rect">
            <a:avLst/>
          </a:prstGeom>
        </p:spPr>
      </p:pic>
      <p:pic>
        <p:nvPicPr>
          <p:cNvPr id="4" name="Bilde 3"/>
          <p:cNvPicPr>
            <a:picLocks noChangeAspect="1"/>
          </p:cNvPicPr>
          <p:nvPr/>
        </p:nvPicPr>
        <p:blipFill>
          <a:blip r:embed="rId4"/>
          <a:stretch>
            <a:fillRect/>
          </a:stretch>
        </p:blipFill>
        <p:spPr>
          <a:xfrm>
            <a:off x="4485503" y="1504989"/>
            <a:ext cx="7574209" cy="5441097"/>
          </a:xfrm>
          <a:prstGeom prst="rect">
            <a:avLst/>
          </a:prstGeom>
        </p:spPr>
      </p:pic>
    </p:spTree>
    <p:extLst>
      <p:ext uri="{BB962C8B-B14F-4D97-AF65-F5344CB8AC3E}">
        <p14:creationId xmlns:p14="http://schemas.microsoft.com/office/powerpoint/2010/main" val="2495762749"/>
      </p:ext>
    </p:extLst>
  </p:cSld>
  <p:clrMapOvr>
    <a:masterClrMapping/>
  </p:clrMapOvr>
</p:sld>
</file>

<file path=ppt/theme/theme1.xml><?xml version="1.0" encoding="utf-8"?>
<a:theme xmlns:a="http://schemas.openxmlformats.org/drawingml/2006/main" name="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kmål2023" id="{FDE92AEC-4CFC-F248-A327-A529239E787E}" vid="{88B22309-6FDA-8D49-B74E-45B93DA377A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eb9ecfb-c725-4f2f-975e-6f6f854a1c91"/>
    <lcf76f155ced4ddcb4097134ff3c332f xmlns="9165982d-596d-40b1-9ff9-828b72347fb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2B1272B09769A40860FFCE5BA2EFB21" ma:contentTypeVersion="18" ma:contentTypeDescription="Opprett et nytt dokument." ma:contentTypeScope="" ma:versionID="eccbac62c9137d2f9e42d7694fa13140">
  <xsd:schema xmlns:xsd="http://www.w3.org/2001/XMLSchema" xmlns:xs="http://www.w3.org/2001/XMLSchema" xmlns:p="http://schemas.microsoft.com/office/2006/metadata/properties" xmlns:ns2="9165982d-596d-40b1-9ff9-828b72347fba" xmlns:ns3="1eb9ecfb-c725-4f2f-975e-6f6f854a1c91" targetNamespace="http://schemas.microsoft.com/office/2006/metadata/properties" ma:root="true" ma:fieldsID="111cdcc7d896b549f979d788e867c269" ns2:_="" ns3:_="">
    <xsd:import namespace="9165982d-596d-40b1-9ff9-828b72347fba"/>
    <xsd:import namespace="1eb9ecfb-c725-4f2f-975e-6f6f854a1c91"/>
    <xsd:element name="properties">
      <xsd:complexType>
        <xsd:sequence>
          <xsd:element name="documentManagement">
            <xsd:complexType>
              <xsd:all>
                <xsd:element ref="ns2:MediaServiceAutoTags" minOccurs="0"/>
                <xsd:element ref="ns2:MediaServiceOCR"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65982d-596d-40b1-9ff9-828b72347fba" elementFormDefault="qualified">
    <xsd:import namespace="http://schemas.microsoft.com/office/2006/documentManagement/types"/>
    <xsd:import namespace="http://schemas.microsoft.com/office/infopath/2007/PartnerControls"/>
    <xsd:element name="MediaServiceAutoTags" ma:index="8" nillable="true" ma:displayName="Tags" ma:description="" ma:internalName="MediaServiceAutoTags" ma:readOnly="true">
      <xsd:simpleType>
        <xsd:restriction base="dms:Text"/>
      </xsd:simpleType>
    </xsd:element>
    <xsd:element name="MediaServiceOCR" ma:index="9" nillable="true" ma:displayName="Extracted Text" ma:description="" ma:internalName="MediaServiceOCR" ma:readOnly="true">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b029f158-55f0-4782-8078-31d5a0a9e1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b9ecfb-c725-4f2f-975e-6f6f854a1c91"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74e9a30f-2c08-4aca-be77-a88757a36161}" ma:internalName="TaxCatchAll" ma:showField="CatchAllData" ma:web="1eb9ecfb-c725-4f2f-975e-6f6f854a1c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062EAA-BBB8-42CD-9393-C3253A0A07E3}">
  <ds:schemaRefs>
    <ds:schemaRef ds:uri="http://schemas.openxmlformats.org/package/2006/metadata/core-properties"/>
    <ds:schemaRef ds:uri="http://purl.org/dc/elements/1.1/"/>
    <ds:schemaRef ds:uri="http://schemas.microsoft.com/office/2006/metadata/properties"/>
    <ds:schemaRef ds:uri="9165982d-596d-40b1-9ff9-828b72347fba"/>
    <ds:schemaRef ds:uri="http://purl.org/dc/terms/"/>
    <ds:schemaRef ds:uri="http://schemas.microsoft.com/office/2006/documentManagement/types"/>
    <ds:schemaRef ds:uri="http://schemas.microsoft.com/office/infopath/2007/PartnerControls"/>
    <ds:schemaRef ds:uri="1eb9ecfb-c725-4f2f-975e-6f6f854a1c91"/>
    <ds:schemaRef ds:uri="http://www.w3.org/XML/1998/namespace"/>
    <ds:schemaRef ds:uri="http://purl.org/dc/dcmitype/"/>
  </ds:schemaRefs>
</ds:datastoreItem>
</file>

<file path=customXml/itemProps2.xml><?xml version="1.0" encoding="utf-8"?>
<ds:datastoreItem xmlns:ds="http://schemas.openxmlformats.org/officeDocument/2006/customXml" ds:itemID="{E1AC2034-44D5-4B13-A2ED-18DD899823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65982d-596d-40b1-9ff9-828b72347fba"/>
    <ds:schemaRef ds:uri="1eb9ecfb-c725-4f2f-975e-6f6f854a1c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DCE405-F2CA-453D-8686-05ADDAC388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bokmål202357</Template>
  <TotalTime>64</TotalTime>
  <Words>7083</Words>
  <Application>Microsoft Office PowerPoint</Application>
  <PresentationFormat>Egendefinert</PresentationFormat>
  <Paragraphs>540</Paragraphs>
  <Slides>48</Slides>
  <Notes>42</Notes>
  <HiddenSlides>9</HiddenSlides>
  <MMClips>0</MMClips>
  <ScaleCrop>false</ScaleCrop>
  <HeadingPairs>
    <vt:vector size="4" baseType="variant">
      <vt:variant>
        <vt:lpstr>Tema</vt:lpstr>
      </vt:variant>
      <vt:variant>
        <vt:i4>1</vt:i4>
      </vt:variant>
      <vt:variant>
        <vt:lpstr>Lysbildetitler</vt:lpstr>
      </vt:variant>
      <vt:variant>
        <vt:i4>48</vt:i4>
      </vt:variant>
    </vt:vector>
  </HeadingPairs>
  <TitlesOfParts>
    <vt:vector size="49" baseType="lpstr">
      <vt:lpstr>Profil2020</vt:lpstr>
      <vt:lpstr>Ulikhet og økonomisk politikk  på 1-2-3</vt:lpstr>
      <vt:lpstr>Hva er målet for vår økonomiske politikk?</vt:lpstr>
      <vt:lpstr>Hva skal jeg snakke om? </vt:lpstr>
      <vt:lpstr>Ulikhet i makt og rikdom</vt:lpstr>
      <vt:lpstr>Hva vil vi oppnå?</vt:lpstr>
      <vt:lpstr>Og hva med Norge? </vt:lpstr>
      <vt:lpstr>Norge – relativt lav ulikhet?</vt:lpstr>
      <vt:lpstr>Ulikheten stiger</vt:lpstr>
      <vt:lpstr>PowerPoint-presentasjon</vt:lpstr>
      <vt:lpstr>Stor ulikhet i formue</vt:lpstr>
      <vt:lpstr>Fattigdom – rikdommens speilbilde</vt:lpstr>
      <vt:lpstr>De rikeste betaler mindre skatt</vt:lpstr>
      <vt:lpstr>Hvorfor lønner det seg å være rik?</vt:lpstr>
      <vt:lpstr>De rikeste skjuler pengene sine</vt:lpstr>
      <vt:lpstr>PowerPoint-presentasjon</vt:lpstr>
      <vt:lpstr>Sveits – hvorfor flytter de rikeste?</vt:lpstr>
      <vt:lpstr>PowerPoint-presentasjon</vt:lpstr>
      <vt:lpstr>Myteknusing om formuesskatt</vt:lpstr>
      <vt:lpstr>Formuesskatt - myte 1</vt:lpstr>
      <vt:lpstr>Formuesskatt - myte 2</vt:lpstr>
      <vt:lpstr>Formuesskatt - myte 3</vt:lpstr>
      <vt:lpstr>Formuesskatt - myte 4</vt:lpstr>
      <vt:lpstr>Formuesskatt - myte 5</vt:lpstr>
      <vt:lpstr>Formuesskatt - myte 6</vt:lpstr>
      <vt:lpstr>Formuesskatt - myte 7</vt:lpstr>
      <vt:lpstr>Formuesskatt - myte 8</vt:lpstr>
      <vt:lpstr>Formuesskatt - myte 9</vt:lpstr>
      <vt:lpstr>Formuesskatt - myte 10</vt:lpstr>
      <vt:lpstr>Takk for meg!</vt:lpstr>
      <vt:lpstr>PowerPoint-presentasjon</vt:lpstr>
      <vt:lpstr>Hva vil SV? </vt:lpstr>
      <vt:lpstr>Hvordan?</vt:lpstr>
      <vt:lpstr>PowerPoint-presentasjon</vt:lpstr>
      <vt:lpstr>Viktig å vite om høyresida</vt:lpstr>
      <vt:lpstr>Hverdagsøkonomi</vt:lpstr>
      <vt:lpstr>Barnefamiliene </vt:lpstr>
      <vt:lpstr>Økonomien til de unge</vt:lpstr>
      <vt:lpstr>De som har minst</vt:lpstr>
      <vt:lpstr>Slik fikser vi boligpolitikken</vt:lpstr>
      <vt:lpstr>4 caser for et rettferdig skattesystem</vt:lpstr>
      <vt:lpstr>Skatt på arv</vt:lpstr>
      <vt:lpstr>Grunnrenteskatt</vt:lpstr>
      <vt:lpstr>Oljeskattepakka</vt:lpstr>
      <vt:lpstr>Renta og inflasjon</vt:lpstr>
      <vt:lpstr>SVs analyse</vt:lpstr>
      <vt:lpstr>PowerPoint-presentasjon</vt:lpstr>
      <vt:lpstr>Bankene må reguleres til forbrukernes beste </vt:lpstr>
      <vt:lpstr>Takk for meg!</vt:lpstr>
    </vt:vector>
  </TitlesOfParts>
  <Company>Stortinget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Kari Elisabeth Kaski</dc:creator>
  <cp:lastModifiedBy>Kari Elisabeth Kaski</cp:lastModifiedBy>
  <cp:revision>13</cp:revision>
  <cp:lastPrinted>2024-02-27T11:56:18Z</cp:lastPrinted>
  <dcterms:created xsi:type="dcterms:W3CDTF">2023-11-07T13:44:47Z</dcterms:created>
  <dcterms:modified xsi:type="dcterms:W3CDTF">2024-04-10T19:07:24Z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0x010100C2B1272B09769A40860FFCE5BA2EFB21</vt:lpwstr>
  </property>
  <property fmtid="{D5CDD505-2E9C-101B-9397-08002B2CF9AE}" pid="3" name="MediaServiceImageTags">
    <vt:lpwstr/>
  </property>
</Properties>
</file>