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2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74" r:id="rId8"/>
    <p:sldId id="259" r:id="rId9"/>
    <p:sldId id="260" r:id="rId10"/>
    <p:sldId id="261" r:id="rId11"/>
    <p:sldId id="275" r:id="rId12"/>
    <p:sldId id="262" r:id="rId13"/>
    <p:sldId id="276" r:id="rId14"/>
    <p:sldId id="263" r:id="rId15"/>
    <p:sldId id="264" r:id="rId16"/>
    <p:sldId id="265" r:id="rId17"/>
    <p:sldId id="266" r:id="rId18"/>
    <p:sldId id="267" r:id="rId19"/>
    <p:sldId id="268" r:id="rId20"/>
    <p:sldId id="277" r:id="rId21"/>
    <p:sldId id="269" r:id="rId22"/>
    <p:sldId id="270" r:id="rId23"/>
    <p:sldId id="271" r:id="rId24"/>
    <p:sldId id="273" r:id="rId25"/>
    <p:sldId id="279" r:id="rId26"/>
  </p:sldIdLst>
  <p:sldSz cx="12195175" cy="6859588"/>
  <p:notesSz cx="6858000" cy="9144000"/>
  <p:defaultTextStyle>
    <a:defPPr>
      <a:defRPr lang="nb-NO"/>
    </a:defPPr>
    <a:lvl1pPr marL="0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22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45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69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91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14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338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559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782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040"/>
    <a:srgbClr val="F2EBDD"/>
    <a:srgbClr val="EFEFEF"/>
    <a:srgbClr val="253325"/>
    <a:srgbClr val="440C1A"/>
    <a:srgbClr val="539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19" autoAdjust="0"/>
    <p:restoredTop sz="50673"/>
  </p:normalViewPr>
  <p:slideViewPr>
    <p:cSldViewPr snapToGrid="0">
      <p:cViewPr varScale="1">
        <p:scale>
          <a:sx n="92" d="100"/>
          <a:sy n="92" d="100"/>
        </p:scale>
        <p:origin x="1272" y="184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073DD-6818-D64A-8FF8-78824D7518BF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3C9A-43AD-7E47-899A-469EBDC4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CA069-B4E1-354B-8302-E4F5B1843CA2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A6777-0770-B24C-A92B-F9F5A0486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165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lys raud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2">
            <a:extLst>
              <a:ext uri="{FF2B5EF4-FFF2-40B4-BE49-F238E27FC236}">
                <a16:creationId xmlns:a16="http://schemas.microsoft.com/office/drawing/2014/main" id="{2ECF6A20-2F23-C244-BAFE-F1BBE3A629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000" b="1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Legg til tittel (inntil tre linjer)</a:t>
            </a:r>
            <a:endParaRPr lang="nn-NO" dirty="0"/>
          </a:p>
        </p:txBody>
      </p:sp>
      <p:sp>
        <p:nvSpPr>
          <p:cNvPr id="11" name="Plassholder for bilde 1">
            <a:extLst>
              <a:ext uri="{FF2B5EF4-FFF2-40B4-BE49-F238E27FC236}">
                <a16:creationId xmlns:a16="http://schemas.microsoft.com/office/drawing/2014/main" id="{26D534F6-2EF6-B644-9AC0-57AF1243E7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5274" y="8397"/>
            <a:ext cx="5549900" cy="65268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 dirty="0"/>
              <a:t>Klikk på ikonet for å endre </a:t>
            </a:r>
            <a:r>
              <a:rPr lang="nb-NO" noProof="0" dirty="0" err="1"/>
              <a:t>biletet</a:t>
            </a:r>
            <a:endParaRPr lang="nn-NO" noProof="0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9FFAE3C-8930-3D4B-9CF1-12E9085A057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Legg til namn på foredragshaldar (1 linje)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63F308F6-9ADE-5D47-98F9-CF2DA8BD7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 dirty="0"/>
              <a:t>Legg til tid og stad for foredraget (inntil to linjer)</a:t>
            </a:r>
          </a:p>
        </p:txBody>
      </p:sp>
      <p:pic>
        <p:nvPicPr>
          <p:cNvPr id="8" name="Bilde 7" descr="Et bilde som inneholder gress, utendørs, person, felt&#10;&#10;Automatisk generert beskrivelse">
            <a:extLst>
              <a:ext uri="{FF2B5EF4-FFF2-40B4-BE49-F238E27FC236}">
                <a16:creationId xmlns:a16="http://schemas.microsoft.com/office/drawing/2014/main" id="{BD9D11AC-AD13-2848-9F8E-FB8B50F0A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5275" y="1615"/>
            <a:ext cx="5549900" cy="652549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E3671C9-2706-8F4B-8023-4C6DBAB211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7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ildekkande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6893" cy="6859588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</p:spTree>
    <p:extLst>
      <p:ext uri="{BB962C8B-B14F-4D97-AF65-F5344CB8AC3E}">
        <p14:creationId xmlns:p14="http://schemas.microsoft.com/office/powerpoint/2010/main" val="155616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51413" y="1782501"/>
            <a:ext cx="5286518" cy="474247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5" name="Plassholder for diagram 2">
            <a:extLst>
              <a:ext uri="{FF2B5EF4-FFF2-40B4-BE49-F238E27FC236}">
                <a16:creationId xmlns:a16="http://schemas.microsoft.com/office/drawing/2014/main" id="{17BB4B94-1915-B04A-9724-E452E08AE96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466146" y="1782501"/>
            <a:ext cx="5284800" cy="4742477"/>
          </a:xfrm>
          <a:noFill/>
          <a:ln>
            <a:noFill/>
          </a:ln>
        </p:spPr>
        <p:txBody>
          <a:bodyPr bIns="720000" anchor="ctr" anchorCtr="1"/>
          <a:lstStyle>
            <a:lvl1pPr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nn-NO" noProof="0" dirty="0"/>
              <a:t>Klikk på ikonet for å legge til eit diagram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CF79CBE9-ED30-4745-8775-F85B8E75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571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iagram 2">
            <a:extLst>
              <a:ext uri="{FF2B5EF4-FFF2-40B4-BE49-F238E27FC236}">
                <a16:creationId xmlns:a16="http://schemas.microsoft.com/office/drawing/2014/main" id="{17BB4B94-1915-B04A-9724-E452E08AE96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51413" y="1797999"/>
            <a:ext cx="9606987" cy="4742477"/>
          </a:xfrm>
          <a:noFill/>
          <a:ln>
            <a:noFill/>
          </a:ln>
        </p:spPr>
        <p:txBody>
          <a:bodyPr bIns="720000" anchor="ctr" anchorCtr="1"/>
          <a:lstStyle>
            <a:lvl1pPr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nn-NO" noProof="0" dirty="0"/>
              <a:t>Klikk på ikonet for å legge til eit diagram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EF85603B-FF17-DC49-B8B0-9CA85443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271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/>
              <a:t>Klikk for å legge til namn på nytt kapittel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  <p:pic>
        <p:nvPicPr>
          <p:cNvPr id="5" name="Bilde 4" descr="Et bilde som inneholder kart&#10;&#10;Automatisk generert beskrivelse">
            <a:extLst>
              <a:ext uri="{FF2B5EF4-FFF2-40B4-BE49-F238E27FC236}">
                <a16:creationId xmlns:a16="http://schemas.microsoft.com/office/drawing/2014/main" id="{D33E384A-F6D8-D54C-A7EA-A65135B17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/>
          <a:stretch/>
        </p:blipFill>
        <p:spPr>
          <a:xfrm>
            <a:off x="6643867" y="0"/>
            <a:ext cx="5551308" cy="65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67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mørk ra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 dirty="0"/>
              <a:t>Klikk for å legge til namn på nytt kapittel</a:t>
            </a:r>
          </a:p>
        </p:txBody>
      </p:sp>
      <p:sp useBgFill="1">
        <p:nvSpPr>
          <p:cNvPr id="4" name="Plassholder for bilde 4">
            <a:extLst>
              <a:ext uri="{FF2B5EF4-FFF2-40B4-BE49-F238E27FC236}">
                <a16:creationId xmlns:a16="http://schemas.microsoft.com/office/drawing/2014/main" id="{0ED1C06B-72A9-E742-85D1-AF8956C8DA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3868" y="1"/>
            <a:ext cx="5551307" cy="6525490"/>
          </a:xfrm>
        </p:spPr>
        <p:txBody>
          <a:bodyPr bIns="720000" anchor="b" anchorCtr="1"/>
          <a:lstStyle>
            <a:lvl1pPr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 dirty="0"/>
              <a:t>Klikk på ikonet for å endre </a:t>
            </a:r>
            <a:r>
              <a:rPr lang="nb-NO" noProof="0" dirty="0" err="1"/>
              <a:t>biletet</a:t>
            </a:r>
            <a:endParaRPr lang="nn-NO" noProof="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E081756-9FF5-1948-B90D-EAF60499F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275" y="0"/>
            <a:ext cx="5549900" cy="65151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mørk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 dirty="0"/>
              <a:t>Klikk for å legge til namn på nytt kapittel</a:t>
            </a:r>
          </a:p>
        </p:txBody>
      </p:sp>
      <p:sp useBgFill="1">
        <p:nvSpPr>
          <p:cNvPr id="4" name="Plassholder for bilde 4">
            <a:extLst>
              <a:ext uri="{FF2B5EF4-FFF2-40B4-BE49-F238E27FC236}">
                <a16:creationId xmlns:a16="http://schemas.microsoft.com/office/drawing/2014/main" id="{0ED1C06B-72A9-E742-85D1-AF8956C8DA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3868" y="1"/>
            <a:ext cx="5551307" cy="6525490"/>
          </a:xfrm>
        </p:spPr>
        <p:txBody>
          <a:bodyPr bIns="720000" anchor="b" anchorCtr="1"/>
          <a:lstStyle>
            <a:lvl1pPr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 dirty="0"/>
              <a:t>Klikk på ikonet for å endre </a:t>
            </a:r>
            <a:r>
              <a:rPr lang="nb-NO" noProof="0" dirty="0" err="1"/>
              <a:t>biletet</a:t>
            </a:r>
            <a:endParaRPr lang="nn-NO" noProof="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2D0A0CE-93D4-1540-B230-1B93417DEE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01" y="0"/>
            <a:ext cx="55372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lysark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B585F6C6-F177-E247-8C62-2338E01EDEE6}"/>
              </a:ext>
            </a:extLst>
          </p:cNvPr>
          <p:cNvSpPr txBox="1"/>
          <p:nvPr userDrawn="1"/>
        </p:nvSpPr>
        <p:spPr>
          <a:xfrm>
            <a:off x="477078" y="506102"/>
            <a:ext cx="10680992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0"/>
              </a:lnSpc>
            </a:pPr>
            <a:r>
              <a:rPr lang="nn-NO" sz="11000" b="1" i="0" spc="-300" dirty="0">
                <a:solidFill>
                  <a:srgbClr val="EB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dei mange</a:t>
            </a:r>
          </a:p>
          <a:p>
            <a:pPr>
              <a:lnSpc>
                <a:spcPts val="13000"/>
              </a:lnSpc>
            </a:pPr>
            <a:r>
              <a:rPr lang="nn-NO" sz="11000" b="1" i="0" spc="-300" dirty="0">
                <a:solidFill>
                  <a:srgbClr val="EB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ikkje for dei få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A551AA8-C8F2-2143-8B9E-6D16AFD41667}"/>
              </a:ext>
            </a:extLst>
          </p:cNvPr>
          <p:cNvSpPr txBox="1"/>
          <p:nvPr userDrawn="1"/>
        </p:nvSpPr>
        <p:spPr>
          <a:xfrm>
            <a:off x="477078" y="5891820"/>
            <a:ext cx="408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0" i="0" dirty="0" err="1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sv.no</a:t>
            </a:r>
            <a:r>
              <a:rPr lang="nn-NO" sz="2400" b="0" i="0" dirty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/ressursbanken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941E266-5076-2043-AA6B-32B30E5FD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497" y="4791385"/>
            <a:ext cx="2641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4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olerings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2">
            <a:extLst>
              <a:ext uri="{FF2B5EF4-FFF2-40B4-BE49-F238E27FC236}">
                <a16:creationId xmlns:a16="http://schemas.microsoft.com/office/drawing/2014/main" id="{95AB8952-77FE-594D-9F8C-4C7C5BA9C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Legg til tittel (inntil tre linjer)</a:t>
            </a:r>
            <a:endParaRPr lang="nn-NO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621D253-0ADA-784B-826B-4A488DAFE0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Legg til namn på kurshaldar (1 linje)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42CA53F-CE76-9745-92DD-EE50BACDD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06753A9A-86BE-4D47-8886-7ED8F4ACDA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 dirty="0"/>
              <a:t>Legg til tid og stad for skoleringa (inntil to linjer)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F16C1560-4686-D14D-B545-04C53A06B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/>
          <a:stretch/>
        </p:blipFill>
        <p:spPr>
          <a:xfrm>
            <a:off x="6643974" y="0"/>
            <a:ext cx="5551201" cy="65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27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lys grø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">
            <a:extLst>
              <a:ext uri="{FF2B5EF4-FFF2-40B4-BE49-F238E27FC236}">
                <a16:creationId xmlns:a16="http://schemas.microsoft.com/office/drawing/2014/main" id="{26D534F6-2EF6-B644-9AC0-57AF1243E7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3975" y="0"/>
            <a:ext cx="5551200" cy="65268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 dirty="0"/>
              <a:t>Klikk på ikonet for å endre </a:t>
            </a:r>
            <a:r>
              <a:rPr lang="nb-NO" noProof="0" dirty="0" err="1"/>
              <a:t>biletet</a:t>
            </a:r>
            <a:endParaRPr lang="nn-NO" noProof="0" dirty="0"/>
          </a:p>
        </p:txBody>
      </p:sp>
      <p:pic>
        <p:nvPicPr>
          <p:cNvPr id="8" name="Bilde 7" descr="Et bilde som inneholder person, mann, innendørs, holder&#10;&#10;Automatisk generert beskrivelse">
            <a:extLst>
              <a:ext uri="{FF2B5EF4-FFF2-40B4-BE49-F238E27FC236}">
                <a16:creationId xmlns:a16="http://schemas.microsoft.com/office/drawing/2014/main" id="{5A618BEE-D740-A340-B645-9A52F512B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7" b="2318"/>
          <a:stretch/>
        </p:blipFill>
        <p:spPr>
          <a:xfrm>
            <a:off x="6643974" y="0"/>
            <a:ext cx="5551201" cy="6525644"/>
          </a:xfrm>
          <a:prstGeom prst="rect">
            <a:avLst/>
          </a:prstGeom>
        </p:spPr>
      </p:pic>
      <p:sp>
        <p:nvSpPr>
          <p:cNvPr id="10" name="Tittel 2">
            <a:extLst>
              <a:ext uri="{FF2B5EF4-FFF2-40B4-BE49-F238E27FC236}">
                <a16:creationId xmlns:a16="http://schemas.microsoft.com/office/drawing/2014/main" id="{95AB8952-77FE-594D-9F8C-4C7C5BA9C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000" b="1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Legg til tittel (inntil tre linjer)</a:t>
            </a:r>
            <a:endParaRPr lang="nn-NO" dirty="0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621D253-0ADA-784B-826B-4A488DAFE0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Legg til namn på foredragshaldar (1 linje)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42CA53F-CE76-9745-92DD-EE50BACDD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  <p:sp>
        <p:nvSpPr>
          <p:cNvPr id="18" name="Undertittel 2">
            <a:extLst>
              <a:ext uri="{FF2B5EF4-FFF2-40B4-BE49-F238E27FC236}">
                <a16:creationId xmlns:a16="http://schemas.microsoft.com/office/drawing/2014/main" id="{57BAD236-BA49-C44D-8D38-D5C49D4CE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 dirty="0"/>
              <a:t>Legg til tid og stad for foredraget (inntil to linjer)</a:t>
            </a:r>
          </a:p>
        </p:txBody>
      </p:sp>
    </p:spTree>
    <p:extLst>
      <p:ext uri="{BB962C8B-B14F-4D97-AF65-F5344CB8AC3E}">
        <p14:creationId xmlns:p14="http://schemas.microsoft.com/office/powerpoint/2010/main" val="240898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nhald lys grøn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-1" y="483981"/>
            <a:ext cx="8468125" cy="763200"/>
          </a:xfrm>
          <a:prstGeom prst="rect">
            <a:avLst/>
          </a:prstGeom>
          <a:solidFill>
            <a:srgbClr val="539760"/>
          </a:solidFill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4009" y="1794076"/>
            <a:ext cx="9598131" cy="4757195"/>
          </a:xfrm>
        </p:spPr>
        <p:txBody>
          <a:bodyPr/>
          <a:lstStyle>
            <a:lvl1pPr>
              <a:buClr>
                <a:srgbClr val="539760"/>
              </a:buClr>
              <a:defRPr>
                <a:solidFill>
                  <a:srgbClr val="253325"/>
                </a:solidFill>
              </a:defRPr>
            </a:lvl1pPr>
            <a:lvl2pPr>
              <a:defRPr>
                <a:solidFill>
                  <a:srgbClr val="253325"/>
                </a:solidFill>
              </a:defRPr>
            </a:lvl2pPr>
            <a:lvl3pPr>
              <a:defRPr sz="2600">
                <a:solidFill>
                  <a:srgbClr val="253325"/>
                </a:solidFill>
              </a:defRPr>
            </a:lvl3pPr>
            <a:lvl4pPr>
              <a:defRPr>
                <a:solidFill>
                  <a:srgbClr val="253325"/>
                </a:solidFill>
              </a:defRPr>
            </a:lvl4pPr>
            <a:lvl5pPr>
              <a:defRPr>
                <a:solidFill>
                  <a:srgbClr val="253325"/>
                </a:solidFill>
              </a:defRPr>
            </a:lvl5pPr>
            <a:lvl6pPr>
              <a:defRPr>
                <a:solidFill>
                  <a:srgbClr val="253325"/>
                </a:solidFill>
              </a:defRPr>
            </a:lvl6pPr>
            <a:lvl7pPr>
              <a:defRPr>
                <a:solidFill>
                  <a:srgbClr val="253325"/>
                </a:solidFill>
              </a:defRPr>
            </a:lvl7pPr>
            <a:lvl8pPr>
              <a:defRPr>
                <a:solidFill>
                  <a:srgbClr val="253325"/>
                </a:solidFill>
              </a:defRPr>
            </a:lvl8pPr>
            <a:lvl9pPr>
              <a:defRPr>
                <a:solidFill>
                  <a:srgbClr val="253325"/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AFA8B6C-64EB-2F4F-A06E-9A23A3648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00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7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ald lys ra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3277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mørk raud">
    <p:bg>
      <p:bgPr>
        <a:solidFill>
          <a:srgbClr val="440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487890" y="8400"/>
            <a:ext cx="11710800" cy="40572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n-NO" noProof="0" dirty="0"/>
              <a:t>Klikk på ikonet for å endre biletet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87BEF500-E910-8A45-BBF8-65EF6B3BB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890" y="5762611"/>
            <a:ext cx="9557258" cy="387798"/>
          </a:xfrm>
        </p:spPr>
        <p:txBody>
          <a:bodyPr wrap="square" lIns="0">
            <a:spAutoFit/>
          </a:bodyPr>
          <a:lstStyle>
            <a:lvl1pPr marL="0" indent="0" algn="l">
              <a:buNone/>
              <a:defRPr sz="2800" b="1" i="0" spc="0">
                <a:solidFill>
                  <a:srgbClr val="F2EB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 dirty="0"/>
              <a:t>Klikk for å legge til tid og stad for foredraget (1 linje)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5DD842C2-2465-CD4E-9F0A-ABF7306109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7890" y="6183657"/>
            <a:ext cx="9557258" cy="333875"/>
          </a:xfrm>
        </p:spPr>
        <p:txBody>
          <a:bodyPr anchor="b" anchorCtr="0"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F2EBD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Klikk for å legge til namn og rolle på foredragshaldar (1 linje)</a:t>
            </a:r>
          </a:p>
        </p:txBody>
      </p:sp>
      <p:pic>
        <p:nvPicPr>
          <p:cNvPr id="3" name="Bilde 2" descr="Et bilde som inneholder gress, utendørs, person, felt&#10;&#10;Automatisk generert beskrivelse">
            <a:extLst>
              <a:ext uri="{FF2B5EF4-FFF2-40B4-BE49-F238E27FC236}">
                <a16:creationId xmlns:a16="http://schemas.microsoft.com/office/drawing/2014/main" id="{4806FC82-5873-8347-AA29-1EB5E7E22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90" y="11719"/>
            <a:ext cx="11709108" cy="4057508"/>
          </a:xfrm>
          <a:prstGeom prst="rect">
            <a:avLst/>
          </a:prstGeom>
        </p:spPr>
      </p:pic>
      <p:sp>
        <p:nvSpPr>
          <p:cNvPr id="6" name="Tittel 2">
            <a:extLst>
              <a:ext uri="{FF2B5EF4-FFF2-40B4-BE49-F238E27FC236}">
                <a16:creationId xmlns:a16="http://schemas.microsoft.com/office/drawing/2014/main" id="{B9FEFB67-430E-084A-8070-1C573CF858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890" y="3874802"/>
            <a:ext cx="11707284" cy="1872307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t" anchorCtr="0">
            <a:noAutofit/>
          </a:bodyPr>
          <a:lstStyle>
            <a:lvl1pPr>
              <a:lnSpc>
                <a:spcPts val="7300"/>
              </a:lnSpc>
              <a:defRPr sz="7000" b="1" spc="0">
                <a:solidFill>
                  <a:srgbClr val="F2EBDD"/>
                </a:solidFill>
              </a:defRPr>
            </a:lvl1pPr>
          </a:lstStyle>
          <a:p>
            <a:r>
              <a:rPr lang="nb-NO" dirty="0"/>
              <a:t>Klikk for å legge til tittel (inntil to linjer)</a:t>
            </a:r>
            <a:endParaRPr lang="nn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6800706-7B1B-7746-881F-626D52BAAC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233" y="5771222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43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mørk raud">
    <p:bg>
      <p:bgPr>
        <a:solidFill>
          <a:srgbClr val="440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3E057A0-C139-8441-98B2-045307FA8A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412" y="1794077"/>
            <a:ext cx="9653287" cy="4734046"/>
          </a:xfrm>
        </p:spPr>
        <p:txBody>
          <a:bodyPr/>
          <a:lstStyle>
            <a:lvl1pPr>
              <a:defRPr>
                <a:solidFill>
                  <a:srgbClr val="F2EBDD"/>
                </a:solidFill>
              </a:defRPr>
            </a:lvl1pPr>
            <a:lvl2pPr>
              <a:defRPr>
                <a:solidFill>
                  <a:srgbClr val="F2EBDD"/>
                </a:solidFill>
              </a:defRPr>
            </a:lvl2pPr>
            <a:lvl3pPr>
              <a:defRPr>
                <a:solidFill>
                  <a:srgbClr val="F2EBDD"/>
                </a:solidFill>
              </a:defRPr>
            </a:lvl3pPr>
            <a:lvl4pPr>
              <a:defRPr>
                <a:solidFill>
                  <a:srgbClr val="F2EBDD"/>
                </a:solidFill>
              </a:defRPr>
            </a:lvl4pPr>
            <a:lvl5pPr>
              <a:defRPr>
                <a:solidFill>
                  <a:srgbClr val="F2EBDD"/>
                </a:solidFill>
              </a:defRPr>
            </a:lvl5pPr>
            <a:lvl6pPr>
              <a:defRPr>
                <a:solidFill>
                  <a:srgbClr val="F2EBDD"/>
                </a:solidFill>
              </a:defRPr>
            </a:lvl6pPr>
            <a:lvl7pPr>
              <a:defRPr>
                <a:solidFill>
                  <a:srgbClr val="F2EBDD"/>
                </a:solidFill>
              </a:defRPr>
            </a:lvl7pPr>
            <a:lvl8pPr>
              <a:defRPr>
                <a:solidFill>
                  <a:srgbClr val="F2EBDD"/>
                </a:solidFill>
              </a:defRPr>
            </a:lvl8pPr>
            <a:lvl9pPr>
              <a:defRPr>
                <a:solidFill>
                  <a:srgbClr val="F2EBDD"/>
                </a:solidFill>
              </a:defRPr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81FA4A0-3FE9-5F49-A04F-D3F816E31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00" y="482400"/>
            <a:ext cx="2991600" cy="627930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C41B3790-7337-194B-9192-301D11064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83981"/>
            <a:ext cx="8468126" cy="763200"/>
          </a:xfrm>
          <a:prstGeom prst="rect">
            <a:avLst/>
          </a:prstGeom>
          <a:solidFill>
            <a:srgbClr val="EB4040"/>
          </a:solidFill>
        </p:spPr>
        <p:txBody>
          <a:bodyPr/>
          <a:lstStyle>
            <a:lvl1pPr>
              <a:defRPr>
                <a:solidFill>
                  <a:srgbClr val="F2EBDD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4199189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mørk grøn">
    <p:bg>
      <p:bgPr>
        <a:solidFill>
          <a:srgbClr val="25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487890" y="8400"/>
            <a:ext cx="11710800" cy="40572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n-NO" noProof="0" dirty="0"/>
              <a:t>Klikk på ikonet for å endre biletet</a:t>
            </a:r>
          </a:p>
        </p:txBody>
      </p:sp>
      <p:pic>
        <p:nvPicPr>
          <p:cNvPr id="8" name="Bilde 7" descr="Et bilde som inneholder person, bygning, mann, stående&#10;&#10;Automatisk generert beskrivelse">
            <a:extLst>
              <a:ext uri="{FF2B5EF4-FFF2-40B4-BE49-F238E27FC236}">
                <a16:creationId xmlns:a16="http://schemas.microsoft.com/office/drawing/2014/main" id="{D8996D16-F5F1-7849-BFC7-3FDBF7997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" t="-175" r="1952" b="175"/>
          <a:stretch/>
        </p:blipFill>
        <p:spPr>
          <a:xfrm>
            <a:off x="484374" y="-4112"/>
            <a:ext cx="11710800" cy="4082223"/>
          </a:xfrm>
          <a:prstGeom prst="rect">
            <a:avLst/>
          </a:prstGeom>
        </p:spPr>
      </p:pic>
      <p:sp>
        <p:nvSpPr>
          <p:cNvPr id="14" name="Undertittel 2">
            <a:extLst>
              <a:ext uri="{FF2B5EF4-FFF2-40B4-BE49-F238E27FC236}">
                <a16:creationId xmlns:a16="http://schemas.microsoft.com/office/drawing/2014/main" id="{3AB82720-8AA9-E446-83F6-41633D048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890" y="5762611"/>
            <a:ext cx="9557258" cy="387798"/>
          </a:xfrm>
        </p:spPr>
        <p:txBody>
          <a:bodyPr wrap="square" lIns="0">
            <a:spAutoFit/>
          </a:bodyPr>
          <a:lstStyle>
            <a:lvl1pPr marL="0" indent="0" algn="l">
              <a:buNone/>
              <a:defRPr sz="2800" b="1" i="0" spc="0">
                <a:solidFill>
                  <a:srgbClr val="EFEF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 dirty="0"/>
              <a:t>Klikk for å legge til tid og stad for foredraget (1 linje)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88FE3AE7-7B6E-B14F-BFD4-CF53D54897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7890" y="6183657"/>
            <a:ext cx="9557258" cy="333875"/>
          </a:xfrm>
        </p:spPr>
        <p:txBody>
          <a:bodyPr anchor="b" anchorCtr="0"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EFEFE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 dirty="0"/>
              <a:t>Klikk for å legge til namn og rolle på foredragshaldar (1 linje)</a:t>
            </a:r>
          </a:p>
        </p:txBody>
      </p:sp>
      <p:sp>
        <p:nvSpPr>
          <p:cNvPr id="16" name="Tittel 2">
            <a:extLst>
              <a:ext uri="{FF2B5EF4-FFF2-40B4-BE49-F238E27FC236}">
                <a16:creationId xmlns:a16="http://schemas.microsoft.com/office/drawing/2014/main" id="{DCD7FE7B-53BC-B84B-9ADE-9F9090B2C7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890" y="3874802"/>
            <a:ext cx="11707284" cy="1872307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t" anchorCtr="0">
            <a:noAutofit/>
          </a:bodyPr>
          <a:lstStyle>
            <a:lvl1pPr>
              <a:lnSpc>
                <a:spcPts val="7300"/>
              </a:lnSpc>
              <a:defRPr sz="7000" b="1" spc="0">
                <a:solidFill>
                  <a:srgbClr val="EFEFEF"/>
                </a:solidFill>
              </a:defRPr>
            </a:lvl1pPr>
          </a:lstStyle>
          <a:p>
            <a:r>
              <a:rPr lang="nb-NO" dirty="0"/>
              <a:t>Klikk for å legge til tittel (inntil to linjer)</a:t>
            </a:r>
            <a:endParaRPr lang="nn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9C075CE-036F-9647-8B30-860D95D213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233" y="5771222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8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mørk grøn">
    <p:bg>
      <p:bgPr>
        <a:solidFill>
          <a:srgbClr val="25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483981"/>
            <a:ext cx="8468126" cy="763200"/>
          </a:xfrm>
          <a:prstGeom prst="rect">
            <a:avLst/>
          </a:prstGeom>
          <a:solidFill>
            <a:srgbClr val="539760"/>
          </a:solidFill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111DCA9-20CE-1242-9B52-473842A3B5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412" y="1782501"/>
            <a:ext cx="9653287" cy="4734046"/>
          </a:xfrm>
        </p:spPr>
        <p:txBody>
          <a:bodyPr/>
          <a:lstStyle>
            <a:lvl1pPr>
              <a:buClr>
                <a:srgbClr val="539760"/>
              </a:buClr>
              <a:defRPr>
                <a:solidFill>
                  <a:srgbClr val="EFEFEF"/>
                </a:solidFill>
              </a:defRPr>
            </a:lvl1pPr>
            <a:lvl2pPr>
              <a:defRPr>
                <a:solidFill>
                  <a:srgbClr val="EFEFEF"/>
                </a:solidFill>
              </a:defRPr>
            </a:lvl2pPr>
            <a:lvl3pPr>
              <a:defRPr>
                <a:solidFill>
                  <a:srgbClr val="EFEFEF"/>
                </a:solidFill>
              </a:defRPr>
            </a:lvl3pPr>
            <a:lvl4pPr>
              <a:defRPr>
                <a:solidFill>
                  <a:srgbClr val="EFEFEF"/>
                </a:solidFill>
              </a:defRPr>
            </a:lvl4pPr>
            <a:lvl5pPr>
              <a:defRPr>
                <a:solidFill>
                  <a:srgbClr val="EFEFEF"/>
                </a:solidFill>
              </a:defRPr>
            </a:lvl5pPr>
            <a:lvl6pPr>
              <a:defRPr>
                <a:solidFill>
                  <a:srgbClr val="EFEFEF"/>
                </a:solidFill>
              </a:defRPr>
            </a:lvl6pPr>
            <a:lvl7pPr>
              <a:defRPr>
                <a:solidFill>
                  <a:srgbClr val="EFEFEF"/>
                </a:solidFill>
              </a:defRPr>
            </a:lvl7pPr>
            <a:lvl8pPr>
              <a:defRPr>
                <a:solidFill>
                  <a:srgbClr val="EFEFEF"/>
                </a:solidFill>
              </a:defRPr>
            </a:lvl8pPr>
            <a:lvl9pPr>
              <a:defRPr>
                <a:solidFill>
                  <a:srgbClr val="EFEFEF"/>
                </a:solidFill>
              </a:defRPr>
            </a:lvl9pPr>
          </a:lstStyle>
          <a:p>
            <a:pPr lvl="0"/>
            <a:r>
              <a:rPr lang="nb-NO" dirty="0"/>
              <a:t>Klikk for å legge til tekst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025CB97-396F-4B41-951A-C64652B65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99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3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7454096" y="1782501"/>
            <a:ext cx="4741080" cy="4742477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51413" y="1782501"/>
            <a:ext cx="6192455" cy="4742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10021656-D59B-8B4E-9604-715384F4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741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, tekst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7182"/>
            <a:ext cx="5150733" cy="5280940"/>
          </a:xfrm>
          <a:prstGeom prst="rect">
            <a:avLst/>
          </a:prstGeom>
          <a:solidFill>
            <a:srgbClr val="F2EBDD"/>
          </a:solidFill>
        </p:spPr>
        <p:txBody>
          <a:bodyPr vert="horz" lIns="0" tIns="0" rIns="0" bIns="720000" anchor="ctr" anchorCtr="1">
            <a:norm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555848" y="2634712"/>
            <a:ext cx="6304334" cy="389340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5555848" y="1592195"/>
            <a:ext cx="6304334" cy="417358"/>
          </a:xfrm>
        </p:spPr>
        <p:txBody>
          <a:bodyPr wrap="square">
            <a:spAutoFit/>
          </a:bodyPr>
          <a:lstStyle>
            <a:lvl1pPr marL="0" indent="0">
              <a:buNone/>
              <a:defRPr sz="3000" b="1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Underoverskrift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4BCF99CA-C7FD-4C4D-9C5E-BA356AB6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34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tan tittel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B5F15C57-2E72-7549-BBF9-B81ED5E3B3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792" y="1782502"/>
            <a:ext cx="9826907" cy="4734046"/>
          </a:xfrm>
        </p:spPr>
        <p:txBody>
          <a:bodyPr/>
          <a:lstStyle>
            <a:lvl1pPr>
              <a:defRPr>
                <a:solidFill>
                  <a:srgbClr val="440C1A"/>
                </a:solidFill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17063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a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73250" y="1733418"/>
            <a:ext cx="5521124" cy="389530"/>
          </a:xfrm>
        </p:spPr>
        <p:txBody>
          <a:bodyPr anchor="t">
            <a:spAutoFit/>
          </a:bodyPr>
          <a:lstStyle>
            <a:lvl1pPr marL="0" indent="0">
              <a:buNone/>
              <a:defRPr sz="2800" b="1" i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59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nb-NO" dirty="0"/>
              <a:t>Klikk for å legge til overskrift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2CCFFD7D-3DA4-5D4B-9EC3-56CA233016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73251" y="2696902"/>
            <a:ext cx="5521123" cy="383122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E7E9A8C-3F3B-3A4A-BCBB-8324DDEDF9B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400799" y="2696901"/>
            <a:ext cx="5521125" cy="383122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A41C28C8-5B67-734A-9F47-54265E8424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00800" y="1733418"/>
            <a:ext cx="5521124" cy="389530"/>
          </a:xfrm>
        </p:spPr>
        <p:txBody>
          <a:bodyPr anchor="t">
            <a:spAutoFit/>
          </a:bodyPr>
          <a:lstStyle>
            <a:lvl1pPr marL="0" indent="0">
              <a:buNone/>
              <a:defRPr lang="nb-NO" sz="2800" b="1" i="0" kern="1200" spc="0" dirty="0">
                <a:solidFill>
                  <a:srgbClr val="440C1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59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marL="0" lvl="0" indent="0" algn="l" defTabSz="914445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b-NO" dirty="0"/>
              <a:t>Klikk for å legge til overskrift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E6AA03BF-3358-1B42-B9A5-38EAED80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706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er uta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277793" y="1782502"/>
            <a:ext cx="5458708" cy="473404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06DE4427-363B-8546-ABF3-F79AE29ADDC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8674" y="1782502"/>
            <a:ext cx="5458708" cy="473404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30CC641B-0641-484F-926A-8443CFF3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198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3453062" y="1708484"/>
            <a:ext cx="5015064" cy="4839815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DAD9F9A2-D73F-444B-B1A3-5531C2C0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968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2054579" y="1793790"/>
            <a:ext cx="10140596" cy="4742477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 dirty="0"/>
              <a:t>Klikk på ikonet for å legge til eit bilete</a:t>
            </a:r>
          </a:p>
        </p:txBody>
      </p:sp>
      <p:sp>
        <p:nvSpPr>
          <p:cNvPr id="5" name="Plassholder for tittel 1">
            <a:extLst>
              <a:ext uri="{FF2B5EF4-FFF2-40B4-BE49-F238E27FC236}">
                <a16:creationId xmlns:a16="http://schemas.microsoft.com/office/drawing/2014/main" id="{92442EA1-3DCC-9341-9945-845ABE81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900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 dirty="0"/>
              <a:t>Klikk for å legge til </a:t>
            </a:r>
            <a:r>
              <a:rPr lang="nb-NO" dirty="0" err="1"/>
              <a:t>ein</a:t>
            </a:r>
            <a:r>
              <a:rPr lang="nb-NO" dirty="0"/>
              <a:t>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1413" y="1782501"/>
            <a:ext cx="9653286" cy="4665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357145" y="6448072"/>
            <a:ext cx="846441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06.03.2024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1609" y="6448073"/>
            <a:ext cx="308892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C97C417-E3D0-7C4C-ABBA-3D1A8A0CFE1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55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3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699" r:id="rId3"/>
    <p:sldLayoutId id="2147483700" r:id="rId4"/>
    <p:sldLayoutId id="2147483723" r:id="rId5"/>
    <p:sldLayoutId id="2147483704" r:id="rId6"/>
    <p:sldLayoutId id="2147483717" r:id="rId7"/>
    <p:sldLayoutId id="2147483721" r:id="rId8"/>
    <p:sldLayoutId id="2147483725" r:id="rId9"/>
    <p:sldLayoutId id="2147483715" r:id="rId10"/>
    <p:sldLayoutId id="2147483724" r:id="rId11"/>
    <p:sldLayoutId id="2147483720" r:id="rId12"/>
    <p:sldLayoutId id="2147483741" r:id="rId13"/>
    <p:sldLayoutId id="2147483730" r:id="rId14"/>
    <p:sldLayoutId id="2147483740" r:id="rId15"/>
    <p:sldLayoutId id="2147483707" r:id="rId16"/>
    <p:sldLayoutId id="2147483742" r:id="rId17"/>
    <p:sldLayoutId id="2147483737" r:id="rId18"/>
    <p:sldLayoutId id="2147483734" r:id="rId19"/>
    <p:sldLayoutId id="2147483738" r:id="rId20"/>
    <p:sldLayoutId id="2147483732" r:id="rId21"/>
    <p:sldLayoutId id="2147483739" r:id="rId22"/>
    <p:sldLayoutId id="2147483729" r:id="rId23"/>
  </p:sldLayoutIdLst>
  <p:txStyles>
    <p:titleStyle>
      <a:lvl1pPr algn="l" defTabSz="914445" rtl="0" eaLnBrk="1" latinLnBrk="0" hangingPunct="1">
        <a:lnSpc>
          <a:spcPct val="90000"/>
        </a:lnSpc>
        <a:spcBef>
          <a:spcPct val="0"/>
        </a:spcBef>
        <a:buNone/>
        <a:defRPr sz="3800" b="1" i="0" kern="1200" spc="0">
          <a:solidFill>
            <a:srgbClr val="F2EBD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2025" indent="-252025" algn="l" defTabSz="914445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rgbClr val="EB4040"/>
        </a:buClr>
        <a:buFont typeface="Calibri" panose="020F0502020204030204" pitchFamily="34" charset="0"/>
        <a:buChar char="•"/>
        <a:defRPr sz="28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43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8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65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6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86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4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0108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2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725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5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2">
            <a:extLst>
              <a:ext uri="{FF2B5EF4-FFF2-40B4-BE49-F238E27FC236}">
                <a16:creationId xmlns:a16="http://schemas.microsoft.com/office/drawing/2014/main" id="{A673E6E7-7F5A-AB46-AA5A-C13F3917C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t">
            <a:noAutofit/>
          </a:bodyPr>
          <a:lstStyle/>
          <a:p>
            <a:pPr>
              <a:lnSpc>
                <a:spcPts val="9000"/>
              </a:lnSpc>
            </a:pPr>
            <a:r>
              <a:rPr lang="nn-NO" sz="8800" dirty="0"/>
              <a:t>Styrets juridiske ansvar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AAA114-BBC7-7605-A1D0-2F4EB20F5D0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177" y="4786218"/>
            <a:ext cx="5649409" cy="344378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5" name="Undertittel 44">
            <a:extLst>
              <a:ext uri="{FF2B5EF4-FFF2-40B4-BE49-F238E27FC236}">
                <a16:creationId xmlns:a16="http://schemas.microsoft.com/office/drawing/2014/main" id="{4436EE7D-0745-37A3-0DC5-F5F458A63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178" y="4355822"/>
            <a:ext cx="5649409" cy="276999"/>
          </a:xfrm>
        </p:spPr>
        <p:txBody>
          <a:bodyPr/>
          <a:lstStyle/>
          <a:p>
            <a:r>
              <a:rPr lang="nn-NO" sz="2000" dirty="0"/>
              <a:t>Del 2 av 5 i SV sitt styreprogram for fylkeslag</a:t>
            </a:r>
          </a:p>
        </p:txBody>
      </p:sp>
    </p:spTree>
    <p:extLst>
      <p:ext uri="{BB962C8B-B14F-4D97-AF65-F5344CB8AC3E}">
        <p14:creationId xmlns:p14="http://schemas.microsoft.com/office/powerpoint/2010/main" val="160296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D03F57A-A0BC-144D-A266-2323759E5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Styret sitt formelle ansvar</a:t>
            </a:r>
          </a:p>
        </p:txBody>
      </p:sp>
    </p:spTree>
    <p:extLst>
      <p:ext uri="{BB962C8B-B14F-4D97-AF65-F5344CB8AC3E}">
        <p14:creationId xmlns:p14="http://schemas.microsoft.com/office/powerpoint/2010/main" val="68235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1A4910-2F6C-074D-BE86-9710C080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Forvaltningsplikt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6C211B-4A4A-4943-9110-9C86C498E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n-NO" b="1" dirty="0"/>
              <a:t>Struktur:</a:t>
            </a:r>
          </a:p>
          <a:p>
            <a:r>
              <a:rPr lang="nn-NO" dirty="0"/>
              <a:t>Forsvarleg organisering av verksemda</a:t>
            </a:r>
            <a:endParaRPr lang="nn-NO" dirty="0">
              <a:solidFill>
                <a:srgbClr val="FF0000"/>
              </a:solidFill>
            </a:endParaRPr>
          </a:p>
          <a:p>
            <a:r>
              <a:rPr lang="nn-NO" dirty="0"/>
              <a:t>Planar og budsjett</a:t>
            </a:r>
          </a:p>
          <a:p>
            <a:r>
              <a:rPr lang="nn-NO" dirty="0"/>
              <a:t>Eventuelle retningsliner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b="1" dirty="0"/>
              <a:t>Drift/tilsyn:</a:t>
            </a:r>
          </a:p>
          <a:p>
            <a:r>
              <a:rPr lang="nn-NO" dirty="0"/>
              <a:t>Halde seg orientert om drift, økonomi og </a:t>
            </a:r>
            <a:r>
              <a:rPr lang="nn-NO" dirty="0" err="1"/>
              <a:t>formuesforvaltning</a:t>
            </a:r>
            <a:r>
              <a:rPr lang="nn-NO" dirty="0"/>
              <a:t> og sørgje for at ein har </a:t>
            </a:r>
            <a:r>
              <a:rPr lang="nn-NO" dirty="0" err="1"/>
              <a:t>betryggande</a:t>
            </a:r>
            <a:r>
              <a:rPr lang="nn-NO" dirty="0"/>
              <a:t> kontroll.</a:t>
            </a:r>
          </a:p>
          <a:p>
            <a:r>
              <a:rPr lang="nn-NO" dirty="0">
                <a:solidFill>
                  <a:srgbClr val="000000"/>
                </a:solidFill>
              </a:rPr>
              <a:t>Tilsyn med dagleg leiing og verksemda elles.</a:t>
            </a:r>
          </a:p>
          <a:p>
            <a:r>
              <a:rPr lang="nn-NO" dirty="0">
                <a:solidFill>
                  <a:srgbClr val="000000"/>
                </a:solidFill>
              </a:rPr>
              <a:t>Kan be om risikovurderingar generelt, eller på spesielle aktivitetar.</a:t>
            </a:r>
          </a:p>
          <a:p>
            <a:r>
              <a:rPr lang="nn-NO" dirty="0">
                <a:solidFill>
                  <a:srgbClr val="000000"/>
                </a:solidFill>
              </a:rPr>
              <a:t>Årleg fullmaktsgjennomgang (oppdateringar </a:t>
            </a:r>
            <a:r>
              <a:rPr lang="nn-NO" dirty="0" err="1">
                <a:solidFill>
                  <a:srgbClr val="000000"/>
                </a:solidFill>
              </a:rPr>
              <a:t>Brønnøysundregisteret</a:t>
            </a:r>
            <a:r>
              <a:rPr lang="nn-NO" dirty="0">
                <a:solidFill>
                  <a:srgbClr val="000000"/>
                </a:solidFill>
              </a:rPr>
              <a:t>).</a:t>
            </a:r>
          </a:p>
          <a:p>
            <a:r>
              <a:rPr lang="nn-NO" dirty="0">
                <a:solidFill>
                  <a:srgbClr val="000000"/>
                </a:solidFill>
              </a:rPr>
              <a:t>Kan fastsetje nærare </a:t>
            </a:r>
            <a:r>
              <a:rPr lang="nn-NO" dirty="0" err="1">
                <a:solidFill>
                  <a:srgbClr val="000000"/>
                </a:solidFill>
              </a:rPr>
              <a:t>arbeidsbeskrivelse</a:t>
            </a:r>
            <a:r>
              <a:rPr lang="nn-NO" dirty="0">
                <a:solidFill>
                  <a:srgbClr val="000000"/>
                </a:solidFill>
              </a:rPr>
              <a:t> for tilsette.</a:t>
            </a:r>
            <a:endParaRPr lang="nn-NO" b="1" dirty="0">
              <a:solidFill>
                <a:srgbClr val="000000"/>
              </a:solidFill>
            </a:endParaRP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5778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5A0326-5D91-6645-A5B8-5EE2B9B7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- Forsvarleg organisering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9BEEFB-7D2C-FB47-A870-54BC66B1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dirty="0"/>
              <a:t>Arbeidet må organiserast :</a:t>
            </a:r>
          </a:p>
          <a:p>
            <a:pPr lvl="1"/>
            <a:r>
              <a:rPr lang="nn-NO" dirty="0"/>
              <a:t>På den måten som </a:t>
            </a:r>
            <a:r>
              <a:rPr lang="nn-NO" u="sng" dirty="0"/>
              <a:t>styret</a:t>
            </a:r>
            <a:r>
              <a:rPr lang="nn-NO" dirty="0"/>
              <a:t> vurderer er best eigna til å realisere fylkeslaget sitt føremål og førebygge risiko</a:t>
            </a:r>
          </a:p>
          <a:p>
            <a:pPr lvl="1"/>
            <a:r>
              <a:rPr lang="nn-NO" dirty="0"/>
              <a:t>Slik at styret har høve til å føre nødvendig tilsyn og kontroll – sjå risiko og reagere i tide</a:t>
            </a:r>
          </a:p>
          <a:p>
            <a:pPr lvl="1"/>
            <a:r>
              <a:rPr lang="nn-NO" dirty="0"/>
              <a:t>Slik at fylkeslaget følgjer norsk lov i høve til rekneskapsførsel, forsvarleg arbeidsmiljø og liknande</a:t>
            </a:r>
          </a:p>
          <a:p>
            <a:r>
              <a:rPr lang="nn-NO" dirty="0"/>
              <a:t>Ansvars- og rapporteringsliner må vere eintydige og kjent av alle i fylkeslaget.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2537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C59037-32D7-C345-B1E2-B3B43BD5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- Planar og budsjett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0649D1-D3B5-CE4E-9695-7680C2543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b="1" dirty="0"/>
              <a:t>Arbeidsplanen og budsjettet frå årsmøtet er overordna;</a:t>
            </a:r>
          </a:p>
          <a:p>
            <a:r>
              <a:rPr lang="nn-NO" dirty="0"/>
              <a:t>Konkretisert plan for styret sitt arbeid</a:t>
            </a:r>
          </a:p>
          <a:p>
            <a:r>
              <a:rPr lang="nn-NO" dirty="0"/>
              <a:t>Konkretisert arbeidsomtale for fylkessekretæren</a:t>
            </a:r>
          </a:p>
          <a:p>
            <a:r>
              <a:rPr lang="nn-NO" dirty="0"/>
              <a:t>Planar for særskilde prosjekt</a:t>
            </a:r>
          </a:p>
          <a:p>
            <a:r>
              <a:rPr lang="nn-NO" dirty="0"/>
              <a:t>Valkampstrategi</a:t>
            </a:r>
          </a:p>
          <a:p>
            <a:r>
              <a:rPr lang="nn-NO" dirty="0"/>
              <a:t>Kommunikasjonsstrategi/informasjonsstrategi</a:t>
            </a:r>
          </a:p>
          <a:p>
            <a:r>
              <a:rPr lang="nn-NO" dirty="0"/>
              <a:t>Vervestrategi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1869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4A2660-E2F1-7449-B6D7-20D0A788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- Døme på retningsliner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7676C0-F6E5-094D-BEBC-1E959AFD8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Styreinstruks/forretningsorden.</a:t>
            </a:r>
          </a:p>
          <a:p>
            <a:r>
              <a:rPr lang="nn-NO" dirty="0"/>
              <a:t>Økonomiske rutinar for fylkeslaget.</a:t>
            </a:r>
          </a:p>
          <a:p>
            <a:r>
              <a:rPr lang="nn-NO" dirty="0"/>
              <a:t>Retningsliner for innkjøp av varer og tenester.</a:t>
            </a:r>
          </a:p>
          <a:p>
            <a:r>
              <a:rPr lang="nn-NO" dirty="0"/>
              <a:t>Retningsliner for kven som skal uttale seg på vegne av fylkeslaget i ulike saker.</a:t>
            </a:r>
          </a:p>
          <a:p>
            <a:r>
              <a:rPr lang="nn-NO" dirty="0"/>
              <a:t>Retningsliner for kva rolle ulike delar av fylkeslaget skal spele i ulike saker (lokallaga, utval etc.)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030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44D165-3662-5546-B367-6A188C13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Handlingsplikt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E57AA3-048A-274A-B3F9-DA59CCCFE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n-NO" dirty="0"/>
              <a:t>Førebygge at risiko slår ut i skade</a:t>
            </a:r>
          </a:p>
          <a:p>
            <a:pPr>
              <a:defRPr/>
            </a:pPr>
            <a:r>
              <a:rPr lang="nn-NO" dirty="0"/>
              <a:t>Om du meiner at styret bør handle: bruk tenesteveg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565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EB7CE-DCC2-5B47-BD0D-FEE1750B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Plikt til å halde seg orientert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BB988E-9166-5B44-8BCA-0EEA0DD47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Lese saksutgreiingar og protokollar, også ved fråfall frå møte.</a:t>
            </a:r>
          </a:p>
          <a:p>
            <a:r>
              <a:rPr lang="nn-NO" dirty="0"/>
              <a:t>Lese nyheitsbrev </a:t>
            </a:r>
            <a:r>
              <a:rPr lang="nn-NO"/>
              <a:t>og medlemsblad</a:t>
            </a:r>
            <a:r>
              <a:rPr lang="nn-NO" dirty="0"/>
              <a:t>, sosiale medium og nettsider.</a:t>
            </a:r>
          </a:p>
          <a:p>
            <a:r>
              <a:rPr lang="nn-NO" dirty="0"/>
              <a:t>Etterspørje informasjon.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4169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D03F57A-A0BC-144D-A266-2323759E5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Forholdet mellom styret og tilsett(e)</a:t>
            </a:r>
          </a:p>
        </p:txBody>
      </p:sp>
    </p:spTree>
    <p:extLst>
      <p:ext uri="{BB962C8B-B14F-4D97-AF65-F5344CB8AC3E}">
        <p14:creationId xmlns:p14="http://schemas.microsoft.com/office/powerpoint/2010/main" val="428050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ABD243-AB0F-EC4E-B71F-0E562599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2500" dirty="0"/>
              <a:t>Ansvarsdeling mellom styreleiar og fylkessekretær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F242A1-521B-814C-AF3D-7E22F8490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n-NO" sz="2000" b="1" dirty="0"/>
              <a:t>Styreleiar</a:t>
            </a:r>
            <a:r>
              <a:rPr lang="nn-NO" sz="2000" dirty="0"/>
              <a:t> har ansvaret for at styret handsamar dei sakene som høyrer inn under styret.</a:t>
            </a:r>
          </a:p>
          <a:p>
            <a:pPr lvl="1">
              <a:lnSpc>
                <a:spcPct val="100000"/>
              </a:lnSpc>
            </a:pPr>
            <a:r>
              <a:rPr lang="nn-NO" sz="2000" dirty="0"/>
              <a:t>Styrehandsaming skal varslast på føremålstenleg måte, og med nødvendig frist</a:t>
            </a:r>
          </a:p>
          <a:p>
            <a:pPr lvl="1">
              <a:lnSpc>
                <a:spcPct val="100000"/>
              </a:lnSpc>
            </a:pPr>
            <a:r>
              <a:rPr lang="nn-NO" sz="2000" dirty="0"/>
              <a:t>Styreleiar har ansvar for at sakene blir førebudd slik at styret har tilfredsstillande behandlingsgrunnlag. Kan delegerast til fylkessekretær, som er styrets sekretær</a:t>
            </a:r>
          </a:p>
          <a:p>
            <a:pPr lvl="1">
              <a:lnSpc>
                <a:spcPct val="100000"/>
              </a:lnSpc>
            </a:pPr>
            <a:r>
              <a:rPr lang="nn-NO" sz="2000" dirty="0"/>
              <a:t>Styrebehandling blir leia av styreleiar eller ein annan vald av styret</a:t>
            </a:r>
          </a:p>
          <a:p>
            <a:pPr>
              <a:lnSpc>
                <a:spcPct val="100000"/>
              </a:lnSpc>
            </a:pPr>
            <a:r>
              <a:rPr lang="nn-NO" sz="2000" b="1" dirty="0"/>
              <a:t>Fylkessekretæren</a:t>
            </a:r>
            <a:r>
              <a:rPr lang="nn-NO" sz="2000" dirty="0"/>
              <a:t> arbeider innanfor rammer/vedtak gitt av styret:</a:t>
            </a:r>
          </a:p>
          <a:p>
            <a:pPr lvl="1">
              <a:lnSpc>
                <a:spcPct val="100000"/>
              </a:lnSpc>
            </a:pPr>
            <a:r>
              <a:rPr lang="nn-NO" sz="2000" dirty="0"/>
              <a:t>Har rett og plikt til å delta i styremøta</a:t>
            </a:r>
          </a:p>
          <a:p>
            <a:pPr lvl="1">
              <a:lnSpc>
                <a:spcPct val="100000"/>
              </a:lnSpc>
            </a:pPr>
            <a:r>
              <a:rPr lang="nn-NO" sz="2000" dirty="0"/>
              <a:t>Bør ha generell rett til å uttale seg, med mindre anna er bestemt av styret i den enkelte sak.</a:t>
            </a:r>
          </a:p>
          <a:p>
            <a:pPr lvl="1">
              <a:lnSpc>
                <a:spcPct val="100000"/>
              </a:lnSpc>
            </a:pPr>
            <a:r>
              <a:rPr lang="nn-NO" sz="2000" dirty="0"/>
              <a:t>Fører som regel protokoll frå møta</a:t>
            </a:r>
          </a:p>
          <a:p>
            <a:pPr lvl="1">
              <a:lnSpc>
                <a:spcPct val="100000"/>
              </a:lnSpc>
            </a:pPr>
            <a:r>
              <a:rPr lang="nn-NO" sz="2000" dirty="0"/>
              <a:t>Har ansvar for iverksetjing av vedtak, om ikkje anna blir bestemt.</a:t>
            </a:r>
          </a:p>
          <a:p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403819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B0BDB6-AF81-F34F-BE18-68707BD3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/>
              <a:t>Drift av fylkeslaget mellom styremøta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ED0DE9-BB62-8C4E-A7D4-1F54DCEE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nn-NO" dirty="0"/>
              <a:t>Fylkessekretæren skal følgje dei retningsliner og vedtak styret har gitt/gjort</a:t>
            </a:r>
          </a:p>
          <a:p>
            <a:pPr>
              <a:lnSpc>
                <a:spcPct val="100000"/>
              </a:lnSpc>
            </a:pPr>
            <a:r>
              <a:rPr lang="nn-NO" dirty="0"/>
              <a:t>Fylkessekretær og fylkesleiar bør kunne avgjere saker etter fullmakt eller dersom ein ikkje kan vente på styrebehandling utan vesentlig ulempe. Styret må bli underretta omgåande</a:t>
            </a:r>
          </a:p>
          <a:p>
            <a:pPr>
              <a:lnSpc>
                <a:spcPct val="100000"/>
              </a:lnSpc>
            </a:pPr>
            <a:r>
              <a:rPr lang="nn-NO" dirty="0"/>
              <a:t>Styret er ansvarleg for at rekneskap blir ført etter forskriftene og at </a:t>
            </a:r>
            <a:r>
              <a:rPr lang="nn-NO" dirty="0" err="1"/>
              <a:t>formuesforvaltning</a:t>
            </a:r>
            <a:r>
              <a:rPr lang="nn-NO" dirty="0"/>
              <a:t> er </a:t>
            </a:r>
            <a:r>
              <a:rPr lang="nn-NO" dirty="0" err="1"/>
              <a:t>betryggande</a:t>
            </a:r>
            <a:endParaRPr lang="nn-NO" dirty="0"/>
          </a:p>
          <a:p>
            <a:pPr>
              <a:lnSpc>
                <a:spcPct val="100000"/>
              </a:lnSpc>
            </a:pPr>
            <a:r>
              <a:rPr lang="nn-NO" dirty="0"/>
              <a:t>Styret bør får kvartalsvise rapportar på drift og økonomi, oftare om ein ber om det</a:t>
            </a:r>
          </a:p>
          <a:p>
            <a:pPr>
              <a:lnSpc>
                <a:spcPct val="100000"/>
              </a:lnSpc>
            </a:pPr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3495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E5DB16B-6E42-2544-9B04-38528636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Tema vi skal innom: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94A1D0E-7645-2D4E-B984-F7EDEF1F6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n-NO" dirty="0"/>
              <a:t>Juridisk grunnlag for styrets arbeid</a:t>
            </a:r>
          </a:p>
          <a:p>
            <a:pPr>
              <a:defRPr/>
            </a:pPr>
            <a:r>
              <a:rPr lang="nn-NO" dirty="0"/>
              <a:t>Situasjonar som krev særleg aktsemd</a:t>
            </a:r>
          </a:p>
          <a:p>
            <a:pPr>
              <a:defRPr/>
            </a:pPr>
            <a:r>
              <a:rPr lang="nn-NO" dirty="0"/>
              <a:t>Styret sitt formelle ansvar</a:t>
            </a:r>
          </a:p>
          <a:p>
            <a:pPr>
              <a:defRPr/>
            </a:pPr>
            <a:r>
              <a:rPr lang="nn-NO" dirty="0"/>
              <a:t>Forholdet mellom styret og tilsett(e)</a:t>
            </a:r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4211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AE39D5-E254-4340-ACE0-EE3E259E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Det viktigaste </a:t>
            </a:r>
            <a:r>
              <a:rPr lang="nn-NO" dirty="0" err="1"/>
              <a:t>oppsummert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0C10DF-0CA9-0F45-A036-543FC6ED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nn-NO" sz="2400" dirty="0"/>
              <a:t>Fylkesstyret har fått i oppdrag frå årsmøtet å drive og utvikle fylkeslaget fram til årsmøtet blir samla igjen, innanfor rammene som årsmøtet har vedtatt</a:t>
            </a:r>
          </a:p>
          <a:p>
            <a:pPr>
              <a:lnSpc>
                <a:spcPct val="100000"/>
              </a:lnSpc>
            </a:pPr>
            <a:r>
              <a:rPr lang="nn-NO" sz="2400" dirty="0"/>
              <a:t>Det må vere ein samanheng mellom fylkeslaget sitt føremål/verdiar, styret og tilsette sine handlingar, og fylkeslaget sine aktivitetar</a:t>
            </a:r>
          </a:p>
          <a:p>
            <a:pPr>
              <a:lnSpc>
                <a:spcPct val="100000"/>
              </a:lnSpc>
            </a:pPr>
            <a:r>
              <a:rPr lang="nn-NO" sz="2400" dirty="0"/>
              <a:t>Grensene for styret og tilsette sine oppgåver og ansvar må vere tydelege og bli respektert</a:t>
            </a:r>
          </a:p>
          <a:p>
            <a:pPr>
              <a:lnSpc>
                <a:spcPct val="100000"/>
              </a:lnSpc>
            </a:pPr>
            <a:r>
              <a:rPr lang="nn-NO" sz="2400" dirty="0"/>
              <a:t>Styret har handlingsplikt</a:t>
            </a:r>
          </a:p>
          <a:p>
            <a:pPr>
              <a:lnSpc>
                <a:spcPct val="100000"/>
              </a:lnSpc>
            </a:pPr>
            <a:r>
              <a:rPr lang="nn-NO" sz="2400" dirty="0"/>
              <a:t>Styret har kollektivt ansvar for avgjerdene sine</a:t>
            </a:r>
          </a:p>
          <a:p>
            <a:pPr>
              <a:lnSpc>
                <a:spcPct val="100000"/>
              </a:lnSpc>
            </a:pPr>
            <a:r>
              <a:rPr lang="nn-NO" sz="2400" dirty="0"/>
              <a:t>Det enkelte styremedlem kan bli personleg økonomisk ansvarlig for uaktsame avgjerder i styret</a:t>
            </a:r>
          </a:p>
        </p:txBody>
      </p:sp>
    </p:spTree>
    <p:extLst>
      <p:ext uri="{BB962C8B-B14F-4D97-AF65-F5344CB8AC3E}">
        <p14:creationId xmlns:p14="http://schemas.microsoft.com/office/powerpoint/2010/main" val="3470924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A7152E-317A-5F42-A659-975464025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Kva er fallgruvene i vårt fylkeslag?</a:t>
            </a:r>
          </a:p>
          <a:p>
            <a:r>
              <a:rPr lang="nn-NO" dirty="0"/>
              <a:t>Forvaltningsplikt</a:t>
            </a:r>
          </a:p>
          <a:p>
            <a:r>
              <a:rPr lang="nn-NO" dirty="0"/>
              <a:t>Handlingsplikt</a:t>
            </a:r>
          </a:p>
          <a:p>
            <a:r>
              <a:rPr lang="nn-NO" dirty="0"/>
              <a:t>Plikt til å skaffe seg informasjon</a:t>
            </a:r>
          </a:p>
          <a:p>
            <a:endParaRPr lang="nn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3F3454-D0C5-2A45-847B-45CD6EC6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Til refleksjon</a:t>
            </a:r>
          </a:p>
        </p:txBody>
      </p:sp>
    </p:spTree>
    <p:extLst>
      <p:ext uri="{BB962C8B-B14F-4D97-AF65-F5344CB8AC3E}">
        <p14:creationId xmlns:p14="http://schemas.microsoft.com/office/powerpoint/2010/main" val="847864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78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DAEF3B-A784-7A45-9927-D33DEF173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n-NO" dirty="0"/>
              <a:t>Ingen skal lure på kvifor organisasjonen (fylkeslaget) handlar som den gjer! </a:t>
            </a:r>
          </a:p>
          <a:p>
            <a:pPr>
              <a:defRPr/>
            </a:pPr>
            <a:r>
              <a:rPr lang="nn-NO" dirty="0"/>
              <a:t>Det skal alltid vere ein klar og tydeleg samanheng mellom organisasjonen sitt føremål og det organisasjonen sine representantar seier og gjer</a:t>
            </a:r>
          </a:p>
          <a:p>
            <a:pPr>
              <a:defRPr/>
            </a:pPr>
            <a:r>
              <a:rPr lang="nn-NO" dirty="0"/>
              <a:t>Organisasjonen sine verdiar skal være tydelege i alle ledd i organisasjonen si verksemd og i alle aktivitetar</a:t>
            </a:r>
          </a:p>
          <a:p>
            <a:endParaRPr lang="nn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18F3AE-980F-2949-B6F5-5E70514C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Utgangspunkt for alt styrearbeid</a:t>
            </a:r>
          </a:p>
        </p:txBody>
      </p:sp>
    </p:spTree>
    <p:extLst>
      <p:ext uri="{BB962C8B-B14F-4D97-AF65-F5344CB8AC3E}">
        <p14:creationId xmlns:p14="http://schemas.microsoft.com/office/powerpoint/2010/main" val="50765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D03F57A-A0BC-144D-A266-2323759E5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Juridisk grunnlag for styrets arbeid</a:t>
            </a:r>
          </a:p>
        </p:txBody>
      </p:sp>
    </p:spTree>
    <p:extLst>
      <p:ext uri="{BB962C8B-B14F-4D97-AF65-F5344CB8AC3E}">
        <p14:creationId xmlns:p14="http://schemas.microsoft.com/office/powerpoint/2010/main" val="367418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D49944-FB2C-434A-93C2-D78855FC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Juridisk ansvar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36AEC0-A1C2-7241-9E44-BCA3E2D15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/>
              <a:t>Styret er juridisk ansvarleg for den juridiske personen: fylkeslaget.</a:t>
            </a:r>
          </a:p>
          <a:p>
            <a:r>
              <a:rPr lang="nn-NO" sz="2400" dirty="0"/>
              <a:t>Styret er ikkje </a:t>
            </a:r>
            <a:r>
              <a:rPr lang="nn-NO" sz="2400" i="1" dirty="0"/>
              <a:t>eigarar</a:t>
            </a:r>
            <a:r>
              <a:rPr lang="nn-NO" sz="2400" dirty="0"/>
              <a:t>, men har som oppgåve å:</a:t>
            </a:r>
          </a:p>
          <a:p>
            <a:pPr lvl="1"/>
            <a:r>
              <a:rPr lang="nn-NO" sz="2400" dirty="0"/>
              <a:t>Realisere fylkeslaget sitt føremål i tråd med vedtektene, gjennom</a:t>
            </a:r>
          </a:p>
          <a:p>
            <a:pPr lvl="1"/>
            <a:r>
              <a:rPr lang="nn-NO" sz="2400" dirty="0"/>
              <a:t>å forvalte fylkeslaget, dvs. fylkeslaget sin økonomi, tilsette, medlemsmasse, omdømme, forretningsmodell, eigedom etc.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5333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3B079F-F923-024E-8823-5DFAC0DA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Juridisk grunnlag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E00C6C-B7F1-3A40-B1E8-1755FD4D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nn-NO" sz="2200" dirty="0"/>
              <a:t>Foreiningsretten er ikkje lovfesta i Noreg</a:t>
            </a:r>
          </a:p>
          <a:p>
            <a:pPr>
              <a:defRPr/>
            </a:pPr>
            <a:r>
              <a:rPr lang="nn-NO" sz="2200" dirty="0"/>
              <a:t>Aksjelova gjeld analogisk for ideelle organisasjonar</a:t>
            </a:r>
          </a:p>
          <a:p>
            <a:pPr>
              <a:defRPr/>
            </a:pPr>
            <a:r>
              <a:rPr lang="nn-NO" sz="2200" dirty="0"/>
              <a:t>Styremedlemmene sitt ansvar kan delast i tre plikter:</a:t>
            </a:r>
          </a:p>
          <a:p>
            <a:pPr lvl="1">
              <a:defRPr/>
            </a:pPr>
            <a:r>
              <a:rPr lang="nn-NO" sz="2200" i="1" dirty="0"/>
              <a:t>Forvaltningsplikt</a:t>
            </a:r>
            <a:r>
              <a:rPr lang="nn-NO" sz="2200" dirty="0"/>
              <a:t> – sikre god forvaltning av/i organisasjonen.</a:t>
            </a:r>
          </a:p>
          <a:p>
            <a:pPr lvl="1">
              <a:defRPr/>
            </a:pPr>
            <a:r>
              <a:rPr lang="nn-NO" sz="2200" i="1" dirty="0"/>
              <a:t>Handleplikt</a:t>
            </a:r>
            <a:r>
              <a:rPr lang="nn-NO" sz="2200" dirty="0"/>
              <a:t> i nokre situasjonar  - unngå økonomisk ruin.</a:t>
            </a:r>
          </a:p>
          <a:p>
            <a:pPr lvl="1">
              <a:defRPr/>
            </a:pPr>
            <a:r>
              <a:rPr lang="nn-NO" sz="2200" i="1" dirty="0"/>
              <a:t>Plikt til å halde seg informert/orientert  </a:t>
            </a:r>
            <a:r>
              <a:rPr lang="nn-NO" sz="2200" dirty="0"/>
              <a:t>- kan ikkje skulde på andre når du ikkje veit kva som skjer.</a:t>
            </a:r>
          </a:p>
          <a:p>
            <a:pPr marL="252025" lvl="1" indent="-252025"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Char char="•"/>
              <a:defRPr/>
            </a:pPr>
            <a:r>
              <a:rPr lang="nn-NO" sz="2200" dirty="0"/>
              <a:t>Eksklusiv rett til å gripe inn i ei kvar sak der styret måtte finne det </a:t>
            </a:r>
            <a:r>
              <a:rPr lang="nn-NO" sz="2200" dirty="0" err="1"/>
              <a:t>betimelig</a:t>
            </a:r>
            <a:r>
              <a:rPr lang="nn-NO" sz="2200" dirty="0"/>
              <a:t>.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Forenkla sagt: </a:t>
            </a:r>
            <a:r>
              <a:rPr lang="nn-NO" sz="2200" dirty="0">
                <a:solidFill>
                  <a:schemeClr val="accent1"/>
                </a:solidFill>
              </a:rPr>
              <a:t>Styreansvaret munnar til sist mest ut i eit økonomisk ansvar.</a:t>
            </a:r>
          </a:p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319675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C9D4E1-B06B-234A-9F8B-5A8CC291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4000" dirty="0"/>
              <a:t>Habilitetsreglar (§ 6-27)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2AB454-82BA-2548-9496-B20090F10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 dirty="0"/>
              <a:t>«Styremedlemmer og daglig leder må ikke delta i behandling eller avgjørelse av spørsmål som </a:t>
            </a:r>
            <a:r>
              <a:rPr lang="nb-NO" i="1" dirty="0">
                <a:solidFill>
                  <a:srgbClr val="EB4040"/>
                </a:solidFill>
              </a:rPr>
              <a:t>dersom det kan reises tvil om han selv eller noen av hans nærstående har økonomiske interesser i saken.»</a:t>
            </a:r>
          </a:p>
          <a:p>
            <a:pPr marL="0" indent="0">
              <a:buNone/>
            </a:pPr>
            <a:endParaRPr lang="nb-NO" i="1" dirty="0">
              <a:solidFill>
                <a:srgbClr val="EB4040"/>
              </a:solidFill>
            </a:endParaRPr>
          </a:p>
          <a:p>
            <a:pPr marL="0" indent="0">
              <a:buNone/>
            </a:pPr>
            <a:r>
              <a:rPr lang="nb-NO" i="1" dirty="0"/>
              <a:t>«Et styremedlem eller daglig leder må ikke delta i en sak om lån eller annen kreditt til seg selv eller om sikkerhetsstillelse for egen gjeld.»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9609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D03F57A-A0BC-144D-A266-2323759E58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Situasjonar som krev særleg aktsemd</a:t>
            </a:r>
          </a:p>
        </p:txBody>
      </p:sp>
    </p:spTree>
    <p:extLst>
      <p:ext uri="{BB962C8B-B14F-4D97-AF65-F5344CB8AC3E}">
        <p14:creationId xmlns:p14="http://schemas.microsoft.com/office/powerpoint/2010/main" val="73296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84BCC0-EDAD-3047-9435-364E8EAF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dirty="0"/>
              <a:t>Når bør styret vere særleg på vakt?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B39001-16AA-D244-9D91-4C3149306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n-NO" dirty="0"/>
              <a:t>Avgjerder som medfører gode for alle eller nokre styremedlemmer.</a:t>
            </a:r>
          </a:p>
          <a:p>
            <a:r>
              <a:rPr lang="nn-NO" dirty="0"/>
              <a:t>Når styret er arbeidsgjevar.</a:t>
            </a:r>
          </a:p>
          <a:p>
            <a:r>
              <a:rPr lang="nn-NO" dirty="0"/>
              <a:t>Når det blir stort sprik mellom kunnskapsnivået hos styret og tilsette.</a:t>
            </a:r>
          </a:p>
          <a:p>
            <a:r>
              <a:rPr lang="nn-NO" dirty="0"/>
              <a:t>Kjøp/sal av eigedom og byggeprosjekt.</a:t>
            </a:r>
          </a:p>
          <a:p>
            <a:r>
              <a:rPr lang="nn-NO" dirty="0"/>
              <a:t>IT- prosjekt.</a:t>
            </a:r>
          </a:p>
          <a:p>
            <a:r>
              <a:rPr lang="nn-NO" dirty="0"/>
              <a:t>Når koplingar mot fagmiljø blir tett.</a:t>
            </a:r>
          </a:p>
          <a:p>
            <a:r>
              <a:rPr lang="nn-NO" dirty="0"/>
              <a:t>Ved etablering av økonomiske føretak: festival, institusjon osv. </a:t>
            </a:r>
          </a:p>
          <a:p>
            <a:r>
              <a:rPr lang="nn-NO" dirty="0"/>
              <a:t>Når det dukkar opp ”gullkanta” moglegheiter…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32885587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2020">
  <a:themeElements>
    <a:clrScheme name="Profil2020">
      <a:dk1>
        <a:srgbClr val="440C1A"/>
      </a:dk1>
      <a:lt1>
        <a:srgbClr val="F2EBDD"/>
      </a:lt1>
      <a:dk2>
        <a:srgbClr val="243324"/>
      </a:dk2>
      <a:lt2>
        <a:srgbClr val="EFEFEF"/>
      </a:lt2>
      <a:accent1>
        <a:srgbClr val="EA4040"/>
      </a:accent1>
      <a:accent2>
        <a:srgbClr val="539760"/>
      </a:accent2>
      <a:accent3>
        <a:srgbClr val="C9EF3F"/>
      </a:accent3>
      <a:accent4>
        <a:srgbClr val="C1D8B2"/>
      </a:accent4>
      <a:accent5>
        <a:srgbClr val="FAA071"/>
      </a:accent5>
      <a:accent6>
        <a:srgbClr val="FFCEB8"/>
      </a:accent6>
      <a:hlink>
        <a:srgbClr val="0000FF"/>
      </a:hlink>
      <a:folHlink>
        <a:srgbClr val="540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35228C21-1ECA-5349-935C-425F4954E09E}" vid="{124B6F84-4184-304A-808D-A27DE9FED26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-dokument NN" ma:contentTypeID="0x010100BCAE8B88FC129346855209F8A8D2B203005E6764560246204688DA70D46BF9C5AB" ma:contentTypeVersion="6" ma:contentTypeDescription="" ma:contentTypeScope="" ma:versionID="dcd1fd29a7c1c3d4af519330b321d6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96d53b2ccc1f80e717279b1ced53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412BB2-FFEF-42C8-BE58-237557A294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E84DB1-C128-492E-AC51-5350A920681A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023F26-FEA3-438D-942F-460215C0D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Profil2020</Template>
  <TotalTime>125</TotalTime>
  <Words>982</Words>
  <Application>Microsoft Macintosh PowerPoint</Application>
  <PresentationFormat>Egendefinert</PresentationFormat>
  <Paragraphs>111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5" baseType="lpstr">
      <vt:lpstr>Calibri</vt:lpstr>
      <vt:lpstr>Arial</vt:lpstr>
      <vt:lpstr>Profil2020</vt:lpstr>
      <vt:lpstr>Styrets juridiske ansvar</vt:lpstr>
      <vt:lpstr>Tema vi skal innom:</vt:lpstr>
      <vt:lpstr>Utgangspunkt for alt styrearbeid</vt:lpstr>
      <vt:lpstr>PowerPoint-presentasjon</vt:lpstr>
      <vt:lpstr>Juridisk ansvar</vt:lpstr>
      <vt:lpstr>Juridisk grunnlag</vt:lpstr>
      <vt:lpstr>Habilitetsreglar (§ 6-27)</vt:lpstr>
      <vt:lpstr>PowerPoint-presentasjon</vt:lpstr>
      <vt:lpstr>Når bør styret vere særleg på vakt?</vt:lpstr>
      <vt:lpstr>PowerPoint-presentasjon</vt:lpstr>
      <vt:lpstr>Forvaltningsplikt</vt:lpstr>
      <vt:lpstr>- Forsvarleg organisering</vt:lpstr>
      <vt:lpstr>- Planar og budsjett</vt:lpstr>
      <vt:lpstr>- Døme på retningsliner</vt:lpstr>
      <vt:lpstr>Handlingsplikt</vt:lpstr>
      <vt:lpstr>Plikt til å halde seg orientert</vt:lpstr>
      <vt:lpstr>PowerPoint-presentasjon</vt:lpstr>
      <vt:lpstr>Ansvarsdeling mellom styreleiar og fylkessekretær</vt:lpstr>
      <vt:lpstr>Drift av fylkeslaget mellom styremøta</vt:lpstr>
      <vt:lpstr>Det viktigaste oppsummert</vt:lpstr>
      <vt:lpstr>Til refleksjon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Styrets ansvar</dc:title>
  <dc:creator>Eli Ulvestad</dc:creator>
  <cp:lastModifiedBy>Eli Ulvestad</cp:lastModifiedBy>
  <cp:revision>12</cp:revision>
  <cp:lastPrinted>2020-10-10T15:07:10Z</cp:lastPrinted>
  <dcterms:created xsi:type="dcterms:W3CDTF">2021-02-16T12:57:08Z</dcterms:created>
  <dcterms:modified xsi:type="dcterms:W3CDTF">2024-03-06T12:41:59Z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0x010100BCAE8B88FC129346855209F8A8D2B203005E6764560246204688DA70D46BF9C5AB</vt:lpwstr>
  </property>
  <property fmtid="{D5CDD505-2E9C-101B-9397-08002B2CF9AE}" pid="3" name="Order">
    <vt:r8>207900</vt:r8>
  </property>
</Properties>
</file>