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4"/>
    <p:sldMasterId id="2147483684" r:id="rId5"/>
  </p:sldMasterIdLst>
  <p:notesMasterIdLst>
    <p:notesMasterId r:id="rId40"/>
  </p:notesMasterIdLst>
  <p:sldIdLst>
    <p:sldId id="291" r:id="rId6"/>
    <p:sldId id="292" r:id="rId7"/>
    <p:sldId id="260" r:id="rId8"/>
    <p:sldId id="261" r:id="rId9"/>
    <p:sldId id="295" r:id="rId10"/>
    <p:sldId id="29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98" r:id="rId23"/>
    <p:sldId id="299" r:id="rId24"/>
    <p:sldId id="297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0C1A"/>
    <a:srgbClr val="EB4040"/>
    <a:srgbClr val="539760"/>
    <a:srgbClr val="2533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D77B0-24A3-47F6-89EA-0B055CAFF429}" v="15" dt="2023-02-23T12:44:42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04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86c97384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86c97384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b-NO" dirty="0"/>
              <a:t>Programmet utvikles av </a:t>
            </a:r>
            <a:r>
              <a:rPr lang="nb-NO" dirty="0" err="1"/>
              <a:t>Zetkin</a:t>
            </a:r>
            <a:r>
              <a:rPr lang="nb-NO" dirty="0"/>
              <a:t> Foundation, startet av </a:t>
            </a:r>
            <a:r>
              <a:rPr lang="nb-NO" dirty="0" err="1"/>
              <a:t>Vänsterpartiet</a:t>
            </a:r>
            <a:r>
              <a:rPr lang="nb-NO" dirty="0"/>
              <a:t> Malmö. I tillegg til SV bruker flere andre organisasjoner programmet.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6763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c74e440087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1c74e440087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1c74e440087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1c74e440087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1c74e440087_0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1c74e440087_0_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1c74e440087_0_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1c74e440087_0_3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1c74e440087_0_4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1c74e440087_0_4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1c74e440087_0_4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2" name="Google Shape;682;g1c74e440087_0_4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g1c74e440087_0_5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2" name="Google Shape;742;g1c74e440087_0_5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1c74e440087_0_5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1c74e440087_0_5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25511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9690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86c97384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86c97384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3774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86c97384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86c97384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99385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28391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54805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34021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86c97384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86c97384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25715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95593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48875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92071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86c97384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86c97384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94466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50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86c97384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86c97384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81969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60199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74109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34009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5323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86c97384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86c97384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100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67178d82b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67178d82b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2520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c74e44008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c74e44008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c74e44008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c74e44008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1c74e440087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1c74e440087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8343D9-8C93-47E3-BF26-0039FB552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35038"/>
            <a:ext cx="6858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E7B0264-0395-4F32-9A60-FA4E5041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01963"/>
            <a:ext cx="6858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589B981-5B11-4C68-8987-5A7B7AF6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5B87236-BDE6-41AA-8504-1924BC33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7363E4A-FC39-47E3-890B-8917F6250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98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1A55AB-ED80-4516-A6B0-2C05573FC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5330814-FF03-4772-B317-1D46C7FA8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93C053A-8965-41E0-9279-ABA88684D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C20E824-D35A-487D-8737-AA6D111C3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55CC8C5-7BA0-42E3-9DE7-E83C34F26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633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43FDF2B-4358-47B9-BCF7-C751EB6DB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04800"/>
            <a:ext cx="1971675" cy="484346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4556222-5FE3-4351-AA0A-31080FBE2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04800"/>
            <a:ext cx="5762625" cy="484346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42C588-015D-4C62-9306-C1416EB2A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EFB5F65-3FCD-475A-96CC-8DF518DA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63ED50-4500-41BB-8A7A-599358B2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9383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6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7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102" name="Google Shape;102;p2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ed section header">
  <p:cSld name="SECTION_HEADER_1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8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 dirty="0"/>
          </a:p>
        </p:txBody>
      </p:sp>
      <p:sp>
        <p:nvSpPr>
          <p:cNvPr id="105" name="Google Shape;105;p28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6" name="Google Shape;106;p28"/>
          <p:cNvSpPr txBox="1">
            <a:spLocks noGrp="1"/>
          </p:cNvSpPr>
          <p:nvPr>
            <p:ph type="title" idx="2"/>
          </p:nvPr>
        </p:nvSpPr>
        <p:spPr>
          <a:xfrm>
            <a:off x="311700" y="1142297"/>
            <a:ext cx="8520600" cy="12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19725" y="1332675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19725" y="2033425"/>
            <a:ext cx="8512500" cy="27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  <a:defRPr>
                <a:solidFill>
                  <a:srgbClr val="4343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317500" algn="ctr" rtl="0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algn="ctr" rtl="0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algn="ctr" rtl="0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algn="ctr" rtl="0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algn="ctr" rtl="0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algn="ctr" rtl="0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algn="ctr" rtl="0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algn="ctr" rtl="0">
              <a:spcBef>
                <a:spcPts val="1000"/>
              </a:spcBef>
              <a:spcAft>
                <a:spcPts val="10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 dirty="0"/>
          </a:p>
        </p:txBody>
      </p:sp>
      <p:sp>
        <p:nvSpPr>
          <p:cNvPr id="110" name="Google Shape;110;p29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1"/>
          <p:cNvSpPr txBox="1">
            <a:spLocks noGrp="1"/>
          </p:cNvSpPr>
          <p:nvPr>
            <p:ph type="title"/>
          </p:nvPr>
        </p:nvSpPr>
        <p:spPr>
          <a:xfrm>
            <a:off x="319725" y="494475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18" name="Google Shape;118;p3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2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 dirty="0"/>
          </a:p>
        </p:txBody>
      </p:sp>
      <p:sp>
        <p:nvSpPr>
          <p:cNvPr id="121" name="Google Shape;121;p32"/>
          <p:cNvSpPr txBox="1">
            <a:spLocks noGrp="1"/>
          </p:cNvSpPr>
          <p:nvPr>
            <p:ph type="body" idx="1"/>
          </p:nvPr>
        </p:nvSpPr>
        <p:spPr>
          <a:xfrm>
            <a:off x="218905" y="1544000"/>
            <a:ext cx="2808000" cy="35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304800" rtl="0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122" name="Google Shape;122;p3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4"/>
          <p:cNvSpPr/>
          <p:nvPr/>
        </p:nvSpPr>
        <p:spPr>
          <a:xfrm>
            <a:off x="4572000" y="-139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34"/>
          <p:cNvSpPr txBox="1">
            <a:spLocks noGrp="1"/>
          </p:cNvSpPr>
          <p:nvPr>
            <p:ph type="title"/>
          </p:nvPr>
        </p:nvSpPr>
        <p:spPr>
          <a:xfrm>
            <a:off x="265500" y="1370194"/>
            <a:ext cx="4045200" cy="164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129" name="Google Shape;129;p34"/>
          <p:cNvSpPr txBox="1">
            <a:spLocks noGrp="1"/>
          </p:cNvSpPr>
          <p:nvPr>
            <p:ph type="subTitle" idx="1"/>
          </p:nvPr>
        </p:nvSpPr>
        <p:spPr>
          <a:xfrm>
            <a:off x="265500" y="3114528"/>
            <a:ext cx="4045200" cy="137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dirty="0"/>
          </a:p>
        </p:txBody>
      </p:sp>
      <p:sp>
        <p:nvSpPr>
          <p:cNvPr id="130" name="Google Shape;130;p34"/>
          <p:cNvSpPr txBox="1">
            <a:spLocks noGrp="1"/>
          </p:cNvSpPr>
          <p:nvPr>
            <p:ph type="body" idx="2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31" name="Google Shape;131;p34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5"/>
          <p:cNvSpPr txBox="1">
            <a:spLocks noGrp="1"/>
          </p:cNvSpPr>
          <p:nvPr>
            <p:ph type="body" idx="1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34" name="Google Shape;134;p35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5254BD-0C2A-4336-93D3-BE340776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1E6D4D-D622-42A1-8A5F-6A92DB34A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E816D8A-A2CA-496B-A03F-577365FD8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DB6ADB-D3F5-455E-B920-7C4369288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FA36EEA-07F9-42B9-8D52-B64A50F1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1001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6"/>
          <p:cNvSpPr txBox="1">
            <a:spLocks noGrp="1"/>
          </p:cNvSpPr>
          <p:nvPr>
            <p:ph type="title" hasCustomPrompt="1"/>
          </p:nvPr>
        </p:nvSpPr>
        <p:spPr>
          <a:xfrm>
            <a:off x="311700" y="1229028"/>
            <a:ext cx="8520600" cy="218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137" name="Google Shape;137;p36"/>
          <p:cNvSpPr txBox="1">
            <a:spLocks noGrp="1"/>
          </p:cNvSpPr>
          <p:nvPr>
            <p:ph type="body" idx="1"/>
          </p:nvPr>
        </p:nvSpPr>
        <p:spPr>
          <a:xfrm>
            <a:off x="311700" y="3502472"/>
            <a:ext cx="8520600" cy="144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317500" algn="ctr" rtl="0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2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2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2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2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200"/>
              </a:spcBef>
              <a:spcAft>
                <a:spcPts val="12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38" name="Google Shape;138;p36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830806-19F5-4C9C-9FF1-22234F92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25575"/>
            <a:ext cx="78867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98D8825-3097-4135-B4BF-16BF69502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824288"/>
            <a:ext cx="78867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B34EEB-0DDC-4B02-BBF0-E58E44C8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CE2EADC-9842-4EE5-976F-9B2380B39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A3D6CFA-AA25-41AA-9ADE-1D322E02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282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38DA42-FDBE-456C-8C15-D57D45F44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278E30-1638-4576-B7A1-4A1616987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20825"/>
            <a:ext cx="3867150" cy="36274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5BFE683-FD30-456C-BBC1-065A6EA26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520825"/>
            <a:ext cx="3867150" cy="36274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1F9B6DE-E2AC-4B96-BA31-0FE06A490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A8A89B5-0350-4B84-BC7A-6E4A36AFD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9F12A8C-8E6D-4920-B007-918287FD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13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034B3C-BA60-43FE-9E56-DE63B28A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04800"/>
            <a:ext cx="7886700" cy="11049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00A5E55-5F78-4F74-A551-28E9A67E9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401763"/>
            <a:ext cx="386873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649D8BD-2032-45A9-AF52-96A85B050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087563"/>
            <a:ext cx="3868737" cy="30702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D6C4C6C-A354-4369-A7D0-2C1F1CC903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01763"/>
            <a:ext cx="38877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A6D75DC-EDEA-43F9-891D-4A759BF6D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788" cy="30702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9A32D69-973D-4FDD-AC01-41A2398E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A86A653-2B6F-4C57-9034-12FDCC16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5B1DC52-F32F-4B0A-8E37-70631E7C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653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D76A4F-F36A-413D-94D6-CEADCD8A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C9EF54-035D-483D-8FE4-AB50F4533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9322E02-67A8-4BA7-96A9-CCB77A24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4CBB6AD-1EFC-4519-86EF-0F524D008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126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044E197-DB62-49F2-97AE-85B051E7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090BB72-5466-4A48-9315-975FABAA1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3A49054-D188-4DD8-961E-341AEA28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507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850162-292E-4543-B031-D21FD8FB1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82824D-7F2D-40C9-95FA-2DBB3E3AC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822325"/>
            <a:ext cx="462915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06F5F75-9D28-4CBE-8AD8-4795840B9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A126498-C684-4C1E-B31F-B351D9D8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B61A9C6-B276-433D-9F07-F01A002D9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06D2EE6-0F27-4512-8628-D4454DDF4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615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27C761-0B0C-4273-8A53-C6826F16F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BBA7BBF-CC52-4AD1-BF1D-EB44E095D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822325"/>
            <a:ext cx="462915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B7D4660-3729-4154-8F29-9C1A2BAEA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0BFF1F3-B685-4C19-8452-48F621C1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D48C91-AA7E-4C2B-B655-C2E4E951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7EEFAB1-8700-496C-8FEA-CBAC539A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853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70E239E-6115-447E-B1B5-785D9292B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25803FB-ACD9-4E8F-88CD-7A7D0DF65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20825"/>
            <a:ext cx="78867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0DC0BF-97AA-419D-9806-52AA3AF30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7488"/>
            <a:ext cx="20574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2D8A-FDCE-468F-AC89-F31117C92DDE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B7B3631-2A48-417F-8938-15BE55F09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297488"/>
            <a:ext cx="30861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1276161-0259-4685-81D6-65E382408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5297488"/>
            <a:ext cx="20574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46776-4F8C-478A-AA5D-06750DF43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518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5"/>
          <p:cNvSpPr txBox="1">
            <a:spLocks noGrp="1"/>
          </p:cNvSpPr>
          <p:nvPr>
            <p:ph type="title"/>
          </p:nvPr>
        </p:nvSpPr>
        <p:spPr>
          <a:xfrm>
            <a:off x="319725" y="494475"/>
            <a:ext cx="8512500" cy="5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 dirty="0"/>
          </a:p>
        </p:txBody>
      </p:sp>
      <p:sp>
        <p:nvSpPr>
          <p:cNvPr id="95" name="Google Shape;95;p25"/>
          <p:cNvSpPr txBox="1">
            <a:spLocks noGrp="1"/>
          </p:cNvSpPr>
          <p:nvPr>
            <p:ph type="body" idx="1"/>
          </p:nvPr>
        </p:nvSpPr>
        <p:spPr>
          <a:xfrm>
            <a:off x="319725" y="1195218"/>
            <a:ext cx="8512500" cy="3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●"/>
              <a:defRPr sz="18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●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●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 dirty="0"/>
          </a:p>
        </p:txBody>
      </p:sp>
      <p:sp>
        <p:nvSpPr>
          <p:cNvPr id="96" name="Google Shape;96;p25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AB88DBF5-848A-4CFD-8D01-662A995D3F2E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19725" y="4712661"/>
            <a:ext cx="1241277" cy="732353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5" r:id="rId5"/>
    <p:sldLayoutId id="2147483676" r:id="rId6"/>
    <p:sldLayoutId id="2147483678" r:id="rId7"/>
    <p:sldLayoutId id="2147483679" r:id="rId8"/>
    <p:sldLayoutId id="2147483680" r:id="rId9"/>
    <p:sldLayoutId id="2147483681" r:id="rId10"/>
  </p:sldLayoutIdLst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id="{A494C08F-B23F-4BB8-A4C2-E4D10687E9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1137" y="1738312"/>
            <a:ext cx="618172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38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9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4587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539760"/>
                </a:solidFill>
              </a:rPr>
              <a:t>Legg </a:t>
            </a:r>
            <a:r>
              <a:rPr lang="en-GB" dirty="0" err="1">
                <a:solidFill>
                  <a:srgbClr val="539760"/>
                </a:solidFill>
              </a:rPr>
              <a:t>til</a:t>
            </a:r>
            <a:r>
              <a:rPr lang="en-GB" dirty="0">
                <a:solidFill>
                  <a:srgbClr val="539760"/>
                </a:solidFill>
              </a:rPr>
              <a:t> folk </a:t>
            </a:r>
            <a:r>
              <a:rPr lang="en-GB" dirty="0" err="1">
                <a:solidFill>
                  <a:srgbClr val="539760"/>
                </a:solidFill>
              </a:rPr>
              <a:t>som</a:t>
            </a:r>
            <a:r>
              <a:rPr lang="en-GB" dirty="0">
                <a:solidFill>
                  <a:srgbClr val="539760"/>
                </a:solidFill>
              </a:rPr>
              <a:t> </a:t>
            </a:r>
            <a:r>
              <a:rPr lang="en-GB" dirty="0" err="1">
                <a:solidFill>
                  <a:srgbClr val="539760"/>
                </a:solidFill>
              </a:rPr>
              <a:t>har</a:t>
            </a:r>
            <a:r>
              <a:rPr lang="en-GB" dirty="0">
                <a:solidFill>
                  <a:srgbClr val="539760"/>
                </a:solidFill>
              </a:rPr>
              <a:t> </a:t>
            </a:r>
            <a:r>
              <a:rPr lang="en-GB" dirty="0" err="1">
                <a:solidFill>
                  <a:srgbClr val="539760"/>
                </a:solidFill>
              </a:rPr>
              <a:t>deltatt</a:t>
            </a:r>
            <a:r>
              <a:rPr lang="en-GB" dirty="0">
                <a:solidFill>
                  <a:srgbClr val="539760"/>
                </a:solidFill>
              </a:rPr>
              <a:t> </a:t>
            </a:r>
            <a:r>
              <a:rPr lang="en-GB" dirty="0" err="1">
                <a:solidFill>
                  <a:srgbClr val="539760"/>
                </a:solidFill>
              </a:rPr>
              <a:t>før</a:t>
            </a:r>
            <a:endParaRPr dirty="0">
              <a:solidFill>
                <a:srgbClr val="539760"/>
              </a:solidFill>
            </a:endParaRPr>
          </a:p>
        </p:txBody>
      </p:sp>
      <p:sp>
        <p:nvSpPr>
          <p:cNvPr id="331" name="Google Shape;331;p49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332" name="Google Shape;332;p49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49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49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49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49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49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49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49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49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49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49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49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49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49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49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49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49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49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49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49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49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49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49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49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49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49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49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49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49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49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49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49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49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49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49"/>
          <p:cNvSpPr/>
          <p:nvPr/>
        </p:nvSpPr>
        <p:spPr>
          <a:xfrm>
            <a:off x="51331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49"/>
          <p:cNvSpPr/>
          <p:nvPr/>
        </p:nvSpPr>
        <p:spPr>
          <a:xfrm>
            <a:off x="5437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49"/>
          <p:cNvSpPr/>
          <p:nvPr/>
        </p:nvSpPr>
        <p:spPr>
          <a:xfrm>
            <a:off x="5742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49"/>
          <p:cNvSpPr/>
          <p:nvPr/>
        </p:nvSpPr>
        <p:spPr>
          <a:xfrm>
            <a:off x="60475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49"/>
          <p:cNvSpPr/>
          <p:nvPr/>
        </p:nvSpPr>
        <p:spPr>
          <a:xfrm>
            <a:off x="63523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49"/>
          <p:cNvSpPr/>
          <p:nvPr/>
        </p:nvSpPr>
        <p:spPr>
          <a:xfrm>
            <a:off x="66571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49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49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49"/>
          <p:cNvSpPr/>
          <p:nvPr/>
        </p:nvSpPr>
        <p:spPr>
          <a:xfrm>
            <a:off x="51331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49"/>
          <p:cNvSpPr/>
          <p:nvPr/>
        </p:nvSpPr>
        <p:spPr>
          <a:xfrm>
            <a:off x="5437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49"/>
          <p:cNvSpPr/>
          <p:nvPr/>
        </p:nvSpPr>
        <p:spPr>
          <a:xfrm>
            <a:off x="5742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49"/>
          <p:cNvSpPr/>
          <p:nvPr/>
        </p:nvSpPr>
        <p:spPr>
          <a:xfrm>
            <a:off x="60475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49"/>
          <p:cNvSpPr/>
          <p:nvPr/>
        </p:nvSpPr>
        <p:spPr>
          <a:xfrm>
            <a:off x="63523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49"/>
          <p:cNvSpPr/>
          <p:nvPr/>
        </p:nvSpPr>
        <p:spPr>
          <a:xfrm>
            <a:off x="66571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49"/>
          <p:cNvSpPr/>
          <p:nvPr/>
        </p:nvSpPr>
        <p:spPr>
          <a:xfrm>
            <a:off x="69619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49"/>
          <p:cNvSpPr/>
          <p:nvPr/>
        </p:nvSpPr>
        <p:spPr>
          <a:xfrm>
            <a:off x="72667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49"/>
          <p:cNvSpPr/>
          <p:nvPr/>
        </p:nvSpPr>
        <p:spPr>
          <a:xfrm>
            <a:off x="75715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49"/>
          <p:cNvSpPr/>
          <p:nvPr/>
        </p:nvSpPr>
        <p:spPr>
          <a:xfrm>
            <a:off x="69619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49"/>
          <p:cNvSpPr/>
          <p:nvPr/>
        </p:nvSpPr>
        <p:spPr>
          <a:xfrm>
            <a:off x="72667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49"/>
          <p:cNvSpPr/>
          <p:nvPr/>
        </p:nvSpPr>
        <p:spPr>
          <a:xfrm>
            <a:off x="75715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49"/>
          <p:cNvSpPr/>
          <p:nvPr/>
        </p:nvSpPr>
        <p:spPr>
          <a:xfrm>
            <a:off x="69619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49"/>
          <p:cNvSpPr/>
          <p:nvPr/>
        </p:nvSpPr>
        <p:spPr>
          <a:xfrm>
            <a:off x="72667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49"/>
          <p:cNvSpPr/>
          <p:nvPr/>
        </p:nvSpPr>
        <p:spPr>
          <a:xfrm>
            <a:off x="75715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49"/>
          <p:cNvSpPr/>
          <p:nvPr/>
        </p:nvSpPr>
        <p:spPr>
          <a:xfrm>
            <a:off x="69619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49"/>
          <p:cNvSpPr/>
          <p:nvPr/>
        </p:nvSpPr>
        <p:spPr>
          <a:xfrm>
            <a:off x="72667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49"/>
          <p:cNvSpPr/>
          <p:nvPr/>
        </p:nvSpPr>
        <p:spPr>
          <a:xfrm>
            <a:off x="75715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49"/>
          <p:cNvSpPr/>
          <p:nvPr/>
        </p:nvSpPr>
        <p:spPr>
          <a:xfrm>
            <a:off x="6047525" y="3819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49"/>
          <p:cNvSpPr/>
          <p:nvPr/>
        </p:nvSpPr>
        <p:spPr>
          <a:xfrm>
            <a:off x="6352325" y="3819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49"/>
          <p:cNvSpPr/>
          <p:nvPr/>
        </p:nvSpPr>
        <p:spPr>
          <a:xfrm>
            <a:off x="6657125" y="3819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49"/>
          <p:cNvSpPr/>
          <p:nvPr/>
        </p:nvSpPr>
        <p:spPr>
          <a:xfrm>
            <a:off x="6047525" y="4105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49"/>
          <p:cNvSpPr/>
          <p:nvPr/>
        </p:nvSpPr>
        <p:spPr>
          <a:xfrm>
            <a:off x="6352325" y="4105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49"/>
          <p:cNvSpPr/>
          <p:nvPr/>
        </p:nvSpPr>
        <p:spPr>
          <a:xfrm>
            <a:off x="6657125" y="4105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49"/>
          <p:cNvSpPr/>
          <p:nvPr/>
        </p:nvSpPr>
        <p:spPr>
          <a:xfrm>
            <a:off x="6961925" y="3819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49"/>
          <p:cNvSpPr/>
          <p:nvPr/>
        </p:nvSpPr>
        <p:spPr>
          <a:xfrm>
            <a:off x="7266725" y="3819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49"/>
          <p:cNvSpPr/>
          <p:nvPr/>
        </p:nvSpPr>
        <p:spPr>
          <a:xfrm>
            <a:off x="7571525" y="3819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49"/>
          <p:cNvSpPr/>
          <p:nvPr/>
        </p:nvSpPr>
        <p:spPr>
          <a:xfrm>
            <a:off x="6961925" y="4105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49"/>
          <p:cNvSpPr/>
          <p:nvPr/>
        </p:nvSpPr>
        <p:spPr>
          <a:xfrm>
            <a:off x="7266725" y="4105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49"/>
          <p:cNvSpPr/>
          <p:nvPr/>
        </p:nvSpPr>
        <p:spPr>
          <a:xfrm>
            <a:off x="7571525" y="4105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50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5001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Legg til folk som har deltatt før</a:t>
            </a:r>
          </a:p>
        </p:txBody>
      </p:sp>
      <p:sp>
        <p:nvSpPr>
          <p:cNvPr id="409" name="Google Shape;409;p50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410" name="Google Shape;410;p50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50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50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50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50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50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50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50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50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50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50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50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50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50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50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50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50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50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50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50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50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50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50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50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50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50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50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50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50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50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50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50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50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50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50"/>
          <p:cNvSpPr/>
          <p:nvPr/>
        </p:nvSpPr>
        <p:spPr>
          <a:xfrm>
            <a:off x="51331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50"/>
          <p:cNvSpPr/>
          <p:nvPr/>
        </p:nvSpPr>
        <p:spPr>
          <a:xfrm>
            <a:off x="5437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50"/>
          <p:cNvSpPr/>
          <p:nvPr/>
        </p:nvSpPr>
        <p:spPr>
          <a:xfrm>
            <a:off x="5742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50"/>
          <p:cNvSpPr/>
          <p:nvPr/>
        </p:nvSpPr>
        <p:spPr>
          <a:xfrm>
            <a:off x="6047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50"/>
          <p:cNvSpPr/>
          <p:nvPr/>
        </p:nvSpPr>
        <p:spPr>
          <a:xfrm>
            <a:off x="6352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50"/>
          <p:cNvSpPr/>
          <p:nvPr/>
        </p:nvSpPr>
        <p:spPr>
          <a:xfrm>
            <a:off x="66571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50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50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50"/>
          <p:cNvSpPr/>
          <p:nvPr/>
        </p:nvSpPr>
        <p:spPr>
          <a:xfrm>
            <a:off x="51331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50"/>
          <p:cNvSpPr/>
          <p:nvPr/>
        </p:nvSpPr>
        <p:spPr>
          <a:xfrm>
            <a:off x="5437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50"/>
          <p:cNvSpPr/>
          <p:nvPr/>
        </p:nvSpPr>
        <p:spPr>
          <a:xfrm>
            <a:off x="5742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50"/>
          <p:cNvSpPr/>
          <p:nvPr/>
        </p:nvSpPr>
        <p:spPr>
          <a:xfrm>
            <a:off x="6047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50"/>
          <p:cNvSpPr/>
          <p:nvPr/>
        </p:nvSpPr>
        <p:spPr>
          <a:xfrm>
            <a:off x="6352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50"/>
          <p:cNvSpPr/>
          <p:nvPr/>
        </p:nvSpPr>
        <p:spPr>
          <a:xfrm>
            <a:off x="66571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50"/>
          <p:cNvSpPr/>
          <p:nvPr/>
        </p:nvSpPr>
        <p:spPr>
          <a:xfrm>
            <a:off x="6961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50"/>
          <p:cNvSpPr/>
          <p:nvPr/>
        </p:nvSpPr>
        <p:spPr>
          <a:xfrm>
            <a:off x="7266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50"/>
          <p:cNvSpPr/>
          <p:nvPr/>
        </p:nvSpPr>
        <p:spPr>
          <a:xfrm>
            <a:off x="7571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50"/>
          <p:cNvSpPr/>
          <p:nvPr/>
        </p:nvSpPr>
        <p:spPr>
          <a:xfrm>
            <a:off x="6961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50"/>
          <p:cNvSpPr/>
          <p:nvPr/>
        </p:nvSpPr>
        <p:spPr>
          <a:xfrm>
            <a:off x="7266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50"/>
          <p:cNvSpPr/>
          <p:nvPr/>
        </p:nvSpPr>
        <p:spPr>
          <a:xfrm>
            <a:off x="7571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50"/>
          <p:cNvSpPr/>
          <p:nvPr/>
        </p:nvSpPr>
        <p:spPr>
          <a:xfrm>
            <a:off x="6961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50"/>
          <p:cNvSpPr/>
          <p:nvPr/>
        </p:nvSpPr>
        <p:spPr>
          <a:xfrm>
            <a:off x="7266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50"/>
          <p:cNvSpPr/>
          <p:nvPr/>
        </p:nvSpPr>
        <p:spPr>
          <a:xfrm>
            <a:off x="7571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50"/>
          <p:cNvSpPr/>
          <p:nvPr/>
        </p:nvSpPr>
        <p:spPr>
          <a:xfrm>
            <a:off x="6961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50"/>
          <p:cNvSpPr/>
          <p:nvPr/>
        </p:nvSpPr>
        <p:spPr>
          <a:xfrm>
            <a:off x="7266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50"/>
          <p:cNvSpPr/>
          <p:nvPr/>
        </p:nvSpPr>
        <p:spPr>
          <a:xfrm>
            <a:off x="7571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50"/>
          <p:cNvSpPr/>
          <p:nvPr/>
        </p:nvSpPr>
        <p:spPr>
          <a:xfrm>
            <a:off x="60475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50"/>
          <p:cNvSpPr/>
          <p:nvPr/>
        </p:nvSpPr>
        <p:spPr>
          <a:xfrm>
            <a:off x="63523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50"/>
          <p:cNvSpPr/>
          <p:nvPr/>
        </p:nvSpPr>
        <p:spPr>
          <a:xfrm>
            <a:off x="66571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50"/>
          <p:cNvSpPr/>
          <p:nvPr/>
        </p:nvSpPr>
        <p:spPr>
          <a:xfrm>
            <a:off x="60475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50"/>
          <p:cNvSpPr/>
          <p:nvPr/>
        </p:nvSpPr>
        <p:spPr>
          <a:xfrm>
            <a:off x="63523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50"/>
          <p:cNvSpPr/>
          <p:nvPr/>
        </p:nvSpPr>
        <p:spPr>
          <a:xfrm>
            <a:off x="66571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50"/>
          <p:cNvSpPr/>
          <p:nvPr/>
        </p:nvSpPr>
        <p:spPr>
          <a:xfrm>
            <a:off x="69619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50"/>
          <p:cNvSpPr/>
          <p:nvPr/>
        </p:nvSpPr>
        <p:spPr>
          <a:xfrm>
            <a:off x="72667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50"/>
          <p:cNvSpPr/>
          <p:nvPr/>
        </p:nvSpPr>
        <p:spPr>
          <a:xfrm>
            <a:off x="75715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50"/>
          <p:cNvSpPr/>
          <p:nvPr/>
        </p:nvSpPr>
        <p:spPr>
          <a:xfrm>
            <a:off x="69619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50"/>
          <p:cNvSpPr/>
          <p:nvPr/>
        </p:nvSpPr>
        <p:spPr>
          <a:xfrm>
            <a:off x="72667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50"/>
          <p:cNvSpPr/>
          <p:nvPr/>
        </p:nvSpPr>
        <p:spPr>
          <a:xfrm>
            <a:off x="75715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51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2715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Legg til folk som har deltatt før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 err="1">
                <a:solidFill>
                  <a:srgbClr val="EB4040"/>
                </a:solidFill>
              </a:rPr>
              <a:t>Ekskluder</a:t>
            </a:r>
            <a:r>
              <a:rPr lang="en-GB" dirty="0">
                <a:solidFill>
                  <a:srgbClr val="EB4040"/>
                </a:solidFill>
              </a:rPr>
              <a:t> de </a:t>
            </a:r>
            <a:r>
              <a:rPr lang="en-GB" dirty="0" err="1">
                <a:solidFill>
                  <a:srgbClr val="EB4040"/>
                </a:solidFill>
              </a:rPr>
              <a:t>som</a:t>
            </a:r>
            <a:r>
              <a:rPr lang="en-GB" dirty="0">
                <a:solidFill>
                  <a:srgbClr val="EB4040"/>
                </a:solidFill>
              </a:rPr>
              <a:t> alt er </a:t>
            </a:r>
            <a:r>
              <a:rPr lang="en-GB" dirty="0" err="1">
                <a:solidFill>
                  <a:srgbClr val="EB4040"/>
                </a:solidFill>
              </a:rPr>
              <a:t>aktive</a:t>
            </a:r>
            <a:endParaRPr dirty="0">
              <a:solidFill>
                <a:srgbClr val="EB4040"/>
              </a:solidFill>
            </a:endParaRPr>
          </a:p>
        </p:txBody>
      </p:sp>
      <p:sp>
        <p:nvSpPr>
          <p:cNvPr id="487" name="Google Shape;487;p51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488" name="Google Shape;488;p51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51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51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51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51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51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51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51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51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51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8" name="Google Shape;498;p51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p51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51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51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51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51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51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51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51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51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51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51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51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51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51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51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51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51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51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51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51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51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51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51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51"/>
          <p:cNvSpPr/>
          <p:nvPr/>
        </p:nvSpPr>
        <p:spPr>
          <a:xfrm>
            <a:off x="5133125" y="32480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51"/>
          <p:cNvSpPr/>
          <p:nvPr/>
        </p:nvSpPr>
        <p:spPr>
          <a:xfrm>
            <a:off x="5437925" y="32480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51"/>
          <p:cNvSpPr/>
          <p:nvPr/>
        </p:nvSpPr>
        <p:spPr>
          <a:xfrm>
            <a:off x="5742725" y="32480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51"/>
          <p:cNvSpPr/>
          <p:nvPr/>
        </p:nvSpPr>
        <p:spPr>
          <a:xfrm>
            <a:off x="6047525" y="32480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51"/>
          <p:cNvSpPr/>
          <p:nvPr/>
        </p:nvSpPr>
        <p:spPr>
          <a:xfrm>
            <a:off x="6352325" y="32480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51"/>
          <p:cNvSpPr/>
          <p:nvPr/>
        </p:nvSpPr>
        <p:spPr>
          <a:xfrm>
            <a:off x="6657125" y="32480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51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51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51"/>
          <p:cNvSpPr/>
          <p:nvPr/>
        </p:nvSpPr>
        <p:spPr>
          <a:xfrm>
            <a:off x="5133125" y="35338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51"/>
          <p:cNvSpPr/>
          <p:nvPr/>
        </p:nvSpPr>
        <p:spPr>
          <a:xfrm>
            <a:off x="5437925" y="35338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51"/>
          <p:cNvSpPr/>
          <p:nvPr/>
        </p:nvSpPr>
        <p:spPr>
          <a:xfrm>
            <a:off x="5742725" y="35338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51"/>
          <p:cNvSpPr/>
          <p:nvPr/>
        </p:nvSpPr>
        <p:spPr>
          <a:xfrm>
            <a:off x="6047525" y="35338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51"/>
          <p:cNvSpPr/>
          <p:nvPr/>
        </p:nvSpPr>
        <p:spPr>
          <a:xfrm>
            <a:off x="6352325" y="35338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51"/>
          <p:cNvSpPr/>
          <p:nvPr/>
        </p:nvSpPr>
        <p:spPr>
          <a:xfrm>
            <a:off x="6657125" y="35338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51"/>
          <p:cNvSpPr/>
          <p:nvPr/>
        </p:nvSpPr>
        <p:spPr>
          <a:xfrm>
            <a:off x="6961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51"/>
          <p:cNvSpPr/>
          <p:nvPr/>
        </p:nvSpPr>
        <p:spPr>
          <a:xfrm>
            <a:off x="7266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51"/>
          <p:cNvSpPr/>
          <p:nvPr/>
        </p:nvSpPr>
        <p:spPr>
          <a:xfrm>
            <a:off x="7571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51"/>
          <p:cNvSpPr/>
          <p:nvPr/>
        </p:nvSpPr>
        <p:spPr>
          <a:xfrm>
            <a:off x="6961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51"/>
          <p:cNvSpPr/>
          <p:nvPr/>
        </p:nvSpPr>
        <p:spPr>
          <a:xfrm>
            <a:off x="7266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51"/>
          <p:cNvSpPr/>
          <p:nvPr/>
        </p:nvSpPr>
        <p:spPr>
          <a:xfrm>
            <a:off x="7571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51"/>
          <p:cNvSpPr/>
          <p:nvPr/>
        </p:nvSpPr>
        <p:spPr>
          <a:xfrm>
            <a:off x="6961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51"/>
          <p:cNvSpPr/>
          <p:nvPr/>
        </p:nvSpPr>
        <p:spPr>
          <a:xfrm>
            <a:off x="7266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51"/>
          <p:cNvSpPr/>
          <p:nvPr/>
        </p:nvSpPr>
        <p:spPr>
          <a:xfrm>
            <a:off x="7571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51"/>
          <p:cNvSpPr/>
          <p:nvPr/>
        </p:nvSpPr>
        <p:spPr>
          <a:xfrm>
            <a:off x="6961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51"/>
          <p:cNvSpPr/>
          <p:nvPr/>
        </p:nvSpPr>
        <p:spPr>
          <a:xfrm>
            <a:off x="7266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51"/>
          <p:cNvSpPr/>
          <p:nvPr/>
        </p:nvSpPr>
        <p:spPr>
          <a:xfrm>
            <a:off x="7571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51"/>
          <p:cNvSpPr/>
          <p:nvPr/>
        </p:nvSpPr>
        <p:spPr>
          <a:xfrm>
            <a:off x="6047525" y="38195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51"/>
          <p:cNvSpPr/>
          <p:nvPr/>
        </p:nvSpPr>
        <p:spPr>
          <a:xfrm>
            <a:off x="6352325" y="38195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51"/>
          <p:cNvSpPr/>
          <p:nvPr/>
        </p:nvSpPr>
        <p:spPr>
          <a:xfrm>
            <a:off x="6657125" y="381957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51"/>
          <p:cNvSpPr/>
          <p:nvPr/>
        </p:nvSpPr>
        <p:spPr>
          <a:xfrm>
            <a:off x="6047525" y="41053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51"/>
          <p:cNvSpPr/>
          <p:nvPr/>
        </p:nvSpPr>
        <p:spPr>
          <a:xfrm>
            <a:off x="6352325" y="41053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51"/>
          <p:cNvSpPr/>
          <p:nvPr/>
        </p:nvSpPr>
        <p:spPr>
          <a:xfrm>
            <a:off x="6657125" y="41053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51"/>
          <p:cNvSpPr/>
          <p:nvPr/>
        </p:nvSpPr>
        <p:spPr>
          <a:xfrm>
            <a:off x="69619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51"/>
          <p:cNvSpPr/>
          <p:nvPr/>
        </p:nvSpPr>
        <p:spPr>
          <a:xfrm>
            <a:off x="72667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51"/>
          <p:cNvSpPr/>
          <p:nvPr/>
        </p:nvSpPr>
        <p:spPr>
          <a:xfrm>
            <a:off x="75715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51"/>
          <p:cNvSpPr/>
          <p:nvPr/>
        </p:nvSpPr>
        <p:spPr>
          <a:xfrm>
            <a:off x="69619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51"/>
          <p:cNvSpPr/>
          <p:nvPr/>
        </p:nvSpPr>
        <p:spPr>
          <a:xfrm>
            <a:off x="72667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51"/>
          <p:cNvSpPr/>
          <p:nvPr/>
        </p:nvSpPr>
        <p:spPr>
          <a:xfrm>
            <a:off x="75715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52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1953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Legg til folk som har deltatt før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Ekskluder de som alt er aktive</a:t>
            </a:r>
          </a:p>
        </p:txBody>
      </p:sp>
      <p:sp>
        <p:nvSpPr>
          <p:cNvPr id="565" name="Google Shape;565;p52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566" name="Google Shape;566;p52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52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52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52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52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52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52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52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52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52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52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52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52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52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52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52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52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52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52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52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52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52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52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9" name="Google Shape;589;p52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0" name="Google Shape;590;p52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52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52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52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52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52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6" name="Google Shape;596;p52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7" name="Google Shape;597;p52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52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52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52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52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52"/>
          <p:cNvSpPr/>
          <p:nvPr/>
        </p:nvSpPr>
        <p:spPr>
          <a:xfrm>
            <a:off x="6961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52"/>
          <p:cNvSpPr/>
          <p:nvPr/>
        </p:nvSpPr>
        <p:spPr>
          <a:xfrm>
            <a:off x="7266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52"/>
          <p:cNvSpPr/>
          <p:nvPr/>
        </p:nvSpPr>
        <p:spPr>
          <a:xfrm>
            <a:off x="7571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52"/>
          <p:cNvSpPr/>
          <p:nvPr/>
        </p:nvSpPr>
        <p:spPr>
          <a:xfrm>
            <a:off x="6961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52"/>
          <p:cNvSpPr/>
          <p:nvPr/>
        </p:nvSpPr>
        <p:spPr>
          <a:xfrm>
            <a:off x="7266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52"/>
          <p:cNvSpPr/>
          <p:nvPr/>
        </p:nvSpPr>
        <p:spPr>
          <a:xfrm>
            <a:off x="7571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8" name="Google Shape;608;p52"/>
          <p:cNvSpPr/>
          <p:nvPr/>
        </p:nvSpPr>
        <p:spPr>
          <a:xfrm>
            <a:off x="6961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52"/>
          <p:cNvSpPr/>
          <p:nvPr/>
        </p:nvSpPr>
        <p:spPr>
          <a:xfrm>
            <a:off x="7266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0" name="Google Shape;610;p52"/>
          <p:cNvSpPr/>
          <p:nvPr/>
        </p:nvSpPr>
        <p:spPr>
          <a:xfrm>
            <a:off x="7571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p52"/>
          <p:cNvSpPr/>
          <p:nvPr/>
        </p:nvSpPr>
        <p:spPr>
          <a:xfrm>
            <a:off x="6961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52"/>
          <p:cNvSpPr/>
          <p:nvPr/>
        </p:nvSpPr>
        <p:spPr>
          <a:xfrm>
            <a:off x="7266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3" name="Google Shape;613;p52"/>
          <p:cNvSpPr/>
          <p:nvPr/>
        </p:nvSpPr>
        <p:spPr>
          <a:xfrm>
            <a:off x="7571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52"/>
          <p:cNvSpPr/>
          <p:nvPr/>
        </p:nvSpPr>
        <p:spPr>
          <a:xfrm>
            <a:off x="69619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5" name="Google Shape;615;p52"/>
          <p:cNvSpPr/>
          <p:nvPr/>
        </p:nvSpPr>
        <p:spPr>
          <a:xfrm>
            <a:off x="72667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52"/>
          <p:cNvSpPr/>
          <p:nvPr/>
        </p:nvSpPr>
        <p:spPr>
          <a:xfrm>
            <a:off x="75715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52"/>
          <p:cNvSpPr/>
          <p:nvPr/>
        </p:nvSpPr>
        <p:spPr>
          <a:xfrm>
            <a:off x="69619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52"/>
          <p:cNvSpPr/>
          <p:nvPr/>
        </p:nvSpPr>
        <p:spPr>
          <a:xfrm>
            <a:off x="72667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52"/>
          <p:cNvSpPr/>
          <p:nvPr/>
        </p:nvSpPr>
        <p:spPr>
          <a:xfrm>
            <a:off x="75715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solidFill>
              <a:srgbClr val="440C1A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53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1953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Legg til folk som har deltatt før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Ekskluder de som alt er aktive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rgbClr val="539760"/>
                </a:solidFill>
              </a:rPr>
              <a:t>Kontakt noen og book dem</a:t>
            </a:r>
          </a:p>
        </p:txBody>
      </p:sp>
      <p:sp>
        <p:nvSpPr>
          <p:cNvPr id="625" name="Google Shape;625;p53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626" name="Google Shape;626;p53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7" name="Google Shape;627;p53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8" name="Google Shape;628;p53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9" name="Google Shape;629;p53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53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53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53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53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53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53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53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53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53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53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53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53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53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53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53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53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53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53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53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53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53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53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53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53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53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53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53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53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53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53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53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53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53"/>
          <p:cNvSpPr/>
          <p:nvPr/>
        </p:nvSpPr>
        <p:spPr>
          <a:xfrm>
            <a:off x="6961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53"/>
          <p:cNvSpPr/>
          <p:nvPr/>
        </p:nvSpPr>
        <p:spPr>
          <a:xfrm>
            <a:off x="7266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53"/>
          <p:cNvSpPr/>
          <p:nvPr/>
        </p:nvSpPr>
        <p:spPr>
          <a:xfrm>
            <a:off x="7571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53"/>
          <p:cNvSpPr/>
          <p:nvPr/>
        </p:nvSpPr>
        <p:spPr>
          <a:xfrm>
            <a:off x="6961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53"/>
          <p:cNvSpPr/>
          <p:nvPr/>
        </p:nvSpPr>
        <p:spPr>
          <a:xfrm>
            <a:off x="7266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53"/>
          <p:cNvSpPr/>
          <p:nvPr/>
        </p:nvSpPr>
        <p:spPr>
          <a:xfrm>
            <a:off x="7571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53"/>
          <p:cNvSpPr/>
          <p:nvPr/>
        </p:nvSpPr>
        <p:spPr>
          <a:xfrm>
            <a:off x="6961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53"/>
          <p:cNvSpPr/>
          <p:nvPr/>
        </p:nvSpPr>
        <p:spPr>
          <a:xfrm>
            <a:off x="7266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0" name="Google Shape;670;p53"/>
          <p:cNvSpPr/>
          <p:nvPr/>
        </p:nvSpPr>
        <p:spPr>
          <a:xfrm>
            <a:off x="7571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1" name="Google Shape;671;p53"/>
          <p:cNvSpPr/>
          <p:nvPr/>
        </p:nvSpPr>
        <p:spPr>
          <a:xfrm>
            <a:off x="6961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53"/>
          <p:cNvSpPr/>
          <p:nvPr/>
        </p:nvSpPr>
        <p:spPr>
          <a:xfrm>
            <a:off x="7266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" name="Google Shape;673;p53"/>
          <p:cNvSpPr/>
          <p:nvPr/>
        </p:nvSpPr>
        <p:spPr>
          <a:xfrm>
            <a:off x="7571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53"/>
          <p:cNvSpPr/>
          <p:nvPr/>
        </p:nvSpPr>
        <p:spPr>
          <a:xfrm>
            <a:off x="69619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53"/>
          <p:cNvSpPr/>
          <p:nvPr/>
        </p:nvSpPr>
        <p:spPr>
          <a:xfrm>
            <a:off x="72667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6" name="Google Shape;676;p53"/>
          <p:cNvSpPr/>
          <p:nvPr/>
        </p:nvSpPr>
        <p:spPr>
          <a:xfrm>
            <a:off x="75715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53"/>
          <p:cNvSpPr/>
          <p:nvPr/>
        </p:nvSpPr>
        <p:spPr>
          <a:xfrm>
            <a:off x="6961925" y="4105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539760"/>
              </a:solidFill>
            </a:endParaRPr>
          </a:p>
        </p:txBody>
      </p:sp>
      <p:sp>
        <p:nvSpPr>
          <p:cNvPr id="678" name="Google Shape;678;p53"/>
          <p:cNvSpPr/>
          <p:nvPr/>
        </p:nvSpPr>
        <p:spPr>
          <a:xfrm>
            <a:off x="72667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53"/>
          <p:cNvSpPr/>
          <p:nvPr/>
        </p:nvSpPr>
        <p:spPr>
          <a:xfrm>
            <a:off x="75715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54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1953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Legg til folk som har deltatt før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Ekskluder de som alt er aktive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Kontakt noen og book dem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rgbClr val="EB4040"/>
                </a:solidFill>
              </a:rPr>
              <a:t>Personen er nå aktiv og ekskluderes</a:t>
            </a:r>
          </a:p>
        </p:txBody>
      </p:sp>
      <p:sp>
        <p:nvSpPr>
          <p:cNvPr id="685" name="Google Shape;685;p54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686" name="Google Shape;686;p54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54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54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54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54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54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54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3" name="Google Shape;693;p54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4" name="Google Shape;694;p54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54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54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54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54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54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54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54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2" name="Google Shape;702;p54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54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54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5" name="Google Shape;705;p54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6" name="Google Shape;706;p54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54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54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9" name="Google Shape;709;p54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54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54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54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54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54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54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" name="Google Shape;716;p54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54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54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54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Google Shape;720;p54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54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2" name="Google Shape;722;p54"/>
          <p:cNvSpPr/>
          <p:nvPr/>
        </p:nvSpPr>
        <p:spPr>
          <a:xfrm>
            <a:off x="6961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54"/>
          <p:cNvSpPr/>
          <p:nvPr/>
        </p:nvSpPr>
        <p:spPr>
          <a:xfrm>
            <a:off x="7266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4" name="Google Shape;724;p54"/>
          <p:cNvSpPr/>
          <p:nvPr/>
        </p:nvSpPr>
        <p:spPr>
          <a:xfrm>
            <a:off x="7571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5" name="Google Shape;725;p54"/>
          <p:cNvSpPr/>
          <p:nvPr/>
        </p:nvSpPr>
        <p:spPr>
          <a:xfrm>
            <a:off x="6961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6" name="Google Shape;726;p54"/>
          <p:cNvSpPr/>
          <p:nvPr/>
        </p:nvSpPr>
        <p:spPr>
          <a:xfrm>
            <a:off x="7266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54"/>
          <p:cNvSpPr/>
          <p:nvPr/>
        </p:nvSpPr>
        <p:spPr>
          <a:xfrm>
            <a:off x="7571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8" name="Google Shape;728;p54"/>
          <p:cNvSpPr/>
          <p:nvPr/>
        </p:nvSpPr>
        <p:spPr>
          <a:xfrm>
            <a:off x="6961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9" name="Google Shape;729;p54"/>
          <p:cNvSpPr/>
          <p:nvPr/>
        </p:nvSpPr>
        <p:spPr>
          <a:xfrm>
            <a:off x="7266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0" name="Google Shape;730;p54"/>
          <p:cNvSpPr/>
          <p:nvPr/>
        </p:nvSpPr>
        <p:spPr>
          <a:xfrm>
            <a:off x="7571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54"/>
          <p:cNvSpPr/>
          <p:nvPr/>
        </p:nvSpPr>
        <p:spPr>
          <a:xfrm>
            <a:off x="6961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54"/>
          <p:cNvSpPr/>
          <p:nvPr/>
        </p:nvSpPr>
        <p:spPr>
          <a:xfrm>
            <a:off x="7266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54"/>
          <p:cNvSpPr/>
          <p:nvPr/>
        </p:nvSpPr>
        <p:spPr>
          <a:xfrm>
            <a:off x="7571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4" name="Google Shape;734;p54"/>
          <p:cNvSpPr/>
          <p:nvPr/>
        </p:nvSpPr>
        <p:spPr>
          <a:xfrm>
            <a:off x="69619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5" name="Google Shape;735;p54"/>
          <p:cNvSpPr/>
          <p:nvPr/>
        </p:nvSpPr>
        <p:spPr>
          <a:xfrm>
            <a:off x="72667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54"/>
          <p:cNvSpPr/>
          <p:nvPr/>
        </p:nvSpPr>
        <p:spPr>
          <a:xfrm>
            <a:off x="75715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7" name="Google Shape;737;p54"/>
          <p:cNvSpPr/>
          <p:nvPr/>
        </p:nvSpPr>
        <p:spPr>
          <a:xfrm>
            <a:off x="6961925" y="4105325"/>
            <a:ext cx="186000" cy="186000"/>
          </a:xfrm>
          <a:prstGeom prst="ellipse">
            <a:avLst/>
          </a:prstGeom>
          <a:solidFill>
            <a:srgbClr val="EB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8" name="Google Shape;738;p54"/>
          <p:cNvSpPr/>
          <p:nvPr/>
        </p:nvSpPr>
        <p:spPr>
          <a:xfrm>
            <a:off x="72667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9" name="Google Shape;739;p54"/>
          <p:cNvSpPr/>
          <p:nvPr/>
        </p:nvSpPr>
        <p:spPr>
          <a:xfrm>
            <a:off x="75715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55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1953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Legg til folk som har deltatt før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rgbClr val="EB4040"/>
                </a:solidFill>
              </a:rPr>
              <a:t>Ekskluder de som alt er aktive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Kontakt noen og book dem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Personen er nå aktiv og ekskluderes</a:t>
            </a:r>
          </a:p>
        </p:txBody>
      </p:sp>
      <p:sp>
        <p:nvSpPr>
          <p:cNvPr id="745" name="Google Shape;745;p55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746" name="Google Shape;746;p55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" name="Google Shape;747;p55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8" name="Google Shape;748;p55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55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0" name="Google Shape;750;p55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1" name="Google Shape;751;p55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2" name="Google Shape;752;p55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55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55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55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55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55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55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55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55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55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55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55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p55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Google Shape;765;p55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55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55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8" name="Google Shape;768;p55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55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55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p55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55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p55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4" name="Google Shape;774;p55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5" name="Google Shape;775;p55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55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55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55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55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55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1" name="Google Shape;781;p55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2" name="Google Shape;782;p55"/>
          <p:cNvSpPr/>
          <p:nvPr/>
        </p:nvSpPr>
        <p:spPr>
          <a:xfrm>
            <a:off x="6961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55"/>
          <p:cNvSpPr/>
          <p:nvPr/>
        </p:nvSpPr>
        <p:spPr>
          <a:xfrm>
            <a:off x="7266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" name="Google Shape;784;p55"/>
          <p:cNvSpPr/>
          <p:nvPr/>
        </p:nvSpPr>
        <p:spPr>
          <a:xfrm>
            <a:off x="7571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p55"/>
          <p:cNvSpPr/>
          <p:nvPr/>
        </p:nvSpPr>
        <p:spPr>
          <a:xfrm>
            <a:off x="6961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55"/>
          <p:cNvSpPr/>
          <p:nvPr/>
        </p:nvSpPr>
        <p:spPr>
          <a:xfrm>
            <a:off x="7266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55"/>
          <p:cNvSpPr/>
          <p:nvPr/>
        </p:nvSpPr>
        <p:spPr>
          <a:xfrm>
            <a:off x="7571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55"/>
          <p:cNvSpPr/>
          <p:nvPr/>
        </p:nvSpPr>
        <p:spPr>
          <a:xfrm>
            <a:off x="6961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55"/>
          <p:cNvSpPr/>
          <p:nvPr/>
        </p:nvSpPr>
        <p:spPr>
          <a:xfrm>
            <a:off x="7266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55"/>
          <p:cNvSpPr/>
          <p:nvPr/>
        </p:nvSpPr>
        <p:spPr>
          <a:xfrm>
            <a:off x="7571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55"/>
          <p:cNvSpPr/>
          <p:nvPr/>
        </p:nvSpPr>
        <p:spPr>
          <a:xfrm>
            <a:off x="6961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55"/>
          <p:cNvSpPr/>
          <p:nvPr/>
        </p:nvSpPr>
        <p:spPr>
          <a:xfrm>
            <a:off x="7266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55"/>
          <p:cNvSpPr/>
          <p:nvPr/>
        </p:nvSpPr>
        <p:spPr>
          <a:xfrm>
            <a:off x="7571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55"/>
          <p:cNvSpPr/>
          <p:nvPr/>
        </p:nvSpPr>
        <p:spPr>
          <a:xfrm>
            <a:off x="69619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5" name="Google Shape;795;p55"/>
          <p:cNvSpPr/>
          <p:nvPr/>
        </p:nvSpPr>
        <p:spPr>
          <a:xfrm>
            <a:off x="72667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6" name="Google Shape;796;p55"/>
          <p:cNvSpPr/>
          <p:nvPr/>
        </p:nvSpPr>
        <p:spPr>
          <a:xfrm>
            <a:off x="75715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7" name="Google Shape;797;p55"/>
          <p:cNvSpPr/>
          <p:nvPr/>
        </p:nvSpPr>
        <p:spPr>
          <a:xfrm>
            <a:off x="6961925" y="4105325"/>
            <a:ext cx="186000" cy="186000"/>
          </a:xfrm>
          <a:prstGeom prst="ellipse">
            <a:avLst/>
          </a:prstGeom>
          <a:solidFill>
            <a:srgbClr val="EE323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55"/>
          <p:cNvSpPr/>
          <p:nvPr/>
        </p:nvSpPr>
        <p:spPr>
          <a:xfrm>
            <a:off x="72667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9" name="Google Shape;799;p55"/>
          <p:cNvSpPr/>
          <p:nvPr/>
        </p:nvSpPr>
        <p:spPr>
          <a:xfrm>
            <a:off x="75715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p56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1953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Legg til folk som har deltatt før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Ekskluder de som alt er aktive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Kontakt noen og book dem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Personen er nå aktiv og ekskluderes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Oppdateres automatisk</a:t>
            </a:r>
          </a:p>
        </p:txBody>
      </p:sp>
      <p:sp>
        <p:nvSpPr>
          <p:cNvPr id="805" name="Google Shape;805;p56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806" name="Google Shape;806;p56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p56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8" name="Google Shape;808;p56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56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0" name="Google Shape;810;p56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1" name="Google Shape;811;p56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2" name="Google Shape;812;p56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3" name="Google Shape;813;p56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56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56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56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56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56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56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56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56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56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56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56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56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56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56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56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56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56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56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56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56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56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56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56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56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56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56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56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56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56"/>
          <p:cNvSpPr/>
          <p:nvPr/>
        </p:nvSpPr>
        <p:spPr>
          <a:xfrm>
            <a:off x="6961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56"/>
          <p:cNvSpPr/>
          <p:nvPr/>
        </p:nvSpPr>
        <p:spPr>
          <a:xfrm>
            <a:off x="7266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56"/>
          <p:cNvSpPr/>
          <p:nvPr/>
        </p:nvSpPr>
        <p:spPr>
          <a:xfrm>
            <a:off x="7571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56"/>
          <p:cNvSpPr/>
          <p:nvPr/>
        </p:nvSpPr>
        <p:spPr>
          <a:xfrm>
            <a:off x="6961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56"/>
          <p:cNvSpPr/>
          <p:nvPr/>
        </p:nvSpPr>
        <p:spPr>
          <a:xfrm>
            <a:off x="7266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56"/>
          <p:cNvSpPr/>
          <p:nvPr/>
        </p:nvSpPr>
        <p:spPr>
          <a:xfrm>
            <a:off x="7571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56"/>
          <p:cNvSpPr/>
          <p:nvPr/>
        </p:nvSpPr>
        <p:spPr>
          <a:xfrm>
            <a:off x="6961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56"/>
          <p:cNvSpPr/>
          <p:nvPr/>
        </p:nvSpPr>
        <p:spPr>
          <a:xfrm>
            <a:off x="7266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56"/>
          <p:cNvSpPr/>
          <p:nvPr/>
        </p:nvSpPr>
        <p:spPr>
          <a:xfrm>
            <a:off x="7571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56"/>
          <p:cNvSpPr/>
          <p:nvPr/>
        </p:nvSpPr>
        <p:spPr>
          <a:xfrm>
            <a:off x="6961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56"/>
          <p:cNvSpPr/>
          <p:nvPr/>
        </p:nvSpPr>
        <p:spPr>
          <a:xfrm>
            <a:off x="7266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56"/>
          <p:cNvSpPr/>
          <p:nvPr/>
        </p:nvSpPr>
        <p:spPr>
          <a:xfrm>
            <a:off x="7571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56"/>
          <p:cNvSpPr/>
          <p:nvPr/>
        </p:nvSpPr>
        <p:spPr>
          <a:xfrm>
            <a:off x="69619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56"/>
          <p:cNvSpPr/>
          <p:nvPr/>
        </p:nvSpPr>
        <p:spPr>
          <a:xfrm>
            <a:off x="72667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56"/>
          <p:cNvSpPr/>
          <p:nvPr/>
        </p:nvSpPr>
        <p:spPr>
          <a:xfrm>
            <a:off x="7571525" y="3819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56"/>
          <p:cNvSpPr/>
          <p:nvPr/>
        </p:nvSpPr>
        <p:spPr>
          <a:xfrm>
            <a:off x="72667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56"/>
          <p:cNvSpPr/>
          <p:nvPr/>
        </p:nvSpPr>
        <p:spPr>
          <a:xfrm>
            <a:off x="7571525" y="4105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ringere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oppdraget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2"/>
            <a:ext cx="8512500" cy="27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De må ha en </a:t>
            </a:r>
            <a:r>
              <a:rPr lang="nb-NO" dirty="0" err="1">
                <a:ea typeface="Libre Franklin Black"/>
                <a:sym typeface="Libre Franklin Black"/>
              </a:rPr>
              <a:t>Zetkinbruker</a:t>
            </a:r>
            <a:endParaRPr lang="nb-NO" dirty="0">
              <a:ea typeface="Libre Franklin Black"/>
              <a:sym typeface="Libre Franklin Black"/>
            </a:endParaRP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Må være tilknyttet organisasjonen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Legg dem til i oppdraget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Still inn prioriterte og ekskluderte tags</a:t>
            </a:r>
            <a:endParaRPr dirty="0">
              <a:ea typeface="Libre Franklin Black"/>
              <a:sym typeface="Libre Franklin Black"/>
            </a:endParaRPr>
          </a:p>
        </p:txBody>
      </p:sp>
    </p:spTree>
    <p:extLst>
      <p:ext uri="{BB962C8B-B14F-4D97-AF65-F5344CB8AC3E}">
        <p14:creationId xmlns:p14="http://schemas.microsoft.com/office/powerpoint/2010/main" val="413620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Ringerundersøkelser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2"/>
            <a:ext cx="4042668" cy="27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Undersøkelse som fylles ut av ringere underveis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latin typeface="Arial"/>
                <a:ea typeface="Libre Franklin Black"/>
                <a:cs typeface="Arial"/>
                <a:sym typeface="Libre Franklin Black"/>
              </a:rPr>
              <a:t>Brukes hvis vi trenger å samle inn mer informasjon for oppfølging</a:t>
            </a:r>
            <a:endParaRPr lang="nb-NO" dirty="0">
              <a:latin typeface="Arial"/>
              <a:ea typeface="Libre Franklin Black"/>
              <a:cs typeface="Arial"/>
            </a:endParaRP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Ved større kampanjer og når vi planlegger oppfølging</a:t>
            </a:r>
          </a:p>
        </p:txBody>
      </p:sp>
      <p:pic>
        <p:nvPicPr>
          <p:cNvPr id="4" name="Google Shape;934;p57">
            <a:extLst>
              <a:ext uri="{FF2B5EF4-FFF2-40B4-BE49-F238E27FC236}">
                <a16:creationId xmlns:a16="http://schemas.microsoft.com/office/drawing/2014/main" id="{96B4DFDD-2CAC-4C93-9ECF-273F89C69FC9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9549" y="1159072"/>
            <a:ext cx="2957399" cy="2957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578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2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2400" dirty="0"/>
              <a:t>1. Din rolle som leder</a:t>
            </a:r>
            <a:br>
              <a:rPr lang="nb-NO" sz="2400" dirty="0"/>
            </a:br>
            <a:r>
              <a:rPr lang="nb-NO" sz="2400" dirty="0"/>
              <a:t>2. Lage ringeoppdrag i </a:t>
            </a:r>
            <a:r>
              <a:rPr lang="nb-NO" sz="2400" dirty="0" err="1"/>
              <a:t>Zetkin</a:t>
            </a:r>
            <a:br>
              <a:rPr lang="nb-NO" sz="2400" dirty="0"/>
            </a:br>
            <a:r>
              <a:rPr lang="nb-NO" sz="2400" dirty="0"/>
              <a:t>3. Oppfølging</a:t>
            </a:r>
            <a:br>
              <a:rPr lang="nb-NO" sz="2400" dirty="0"/>
            </a:br>
            <a:r>
              <a:rPr lang="nb-NO" sz="2400" dirty="0"/>
              <a:t>4. Mobilisere ringere</a:t>
            </a:r>
            <a:br>
              <a:rPr lang="nb-NO" sz="2400" dirty="0"/>
            </a:br>
            <a:r>
              <a:rPr lang="nb-NO" sz="2400" dirty="0"/>
              <a:t>5. Effektiv ringesentral</a:t>
            </a:r>
          </a:p>
        </p:txBody>
      </p:sp>
      <p:sp>
        <p:nvSpPr>
          <p:cNvPr id="171" name="Google Shape;171;p42"/>
          <p:cNvSpPr txBox="1">
            <a:spLocks noGrp="1"/>
          </p:cNvSpPr>
          <p:nvPr>
            <p:ph type="title" idx="2"/>
          </p:nvPr>
        </p:nvSpPr>
        <p:spPr>
          <a:xfrm>
            <a:off x="311700" y="701783"/>
            <a:ext cx="8520600" cy="12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4800" dirty="0" err="1"/>
              <a:t>Ringleder</a:t>
            </a:r>
            <a:endParaRPr sz="4800" dirty="0"/>
          </a:p>
        </p:txBody>
      </p:sp>
    </p:spTree>
    <p:extLst>
      <p:ext uri="{BB962C8B-B14F-4D97-AF65-F5344CB8AC3E}">
        <p14:creationId xmlns:p14="http://schemas.microsoft.com/office/powerpoint/2010/main" val="665290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2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Oppfølging</a:t>
            </a:r>
            <a:endParaRPr dirty="0"/>
          </a:p>
        </p:txBody>
      </p:sp>
      <p:sp>
        <p:nvSpPr>
          <p:cNvPr id="171" name="Google Shape;171;p42"/>
          <p:cNvSpPr txBox="1">
            <a:spLocks noGrp="1"/>
          </p:cNvSpPr>
          <p:nvPr>
            <p:ph type="title" idx="2"/>
          </p:nvPr>
        </p:nvSpPr>
        <p:spPr>
          <a:xfrm>
            <a:off x="311700" y="1142297"/>
            <a:ext cx="8520600" cy="12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3.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8424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Samtaleloggen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2"/>
            <a:ext cx="8512500" cy="27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Ringere kan flagge personer for oppfølging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b="1" dirty="0">
                <a:ea typeface="Libre Franklin Black"/>
                <a:sym typeface="Libre Franklin Black"/>
              </a:rPr>
              <a:t>Eksempel: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Feil nummer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Vil ha informasjon eller bli kontaktet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Har flytta</a:t>
            </a:r>
            <a:endParaRPr dirty="0">
              <a:ea typeface="Libre Franklin Black"/>
              <a:sym typeface="Libre Franklin Black"/>
            </a:endParaRPr>
          </a:p>
        </p:txBody>
      </p:sp>
    </p:spTree>
    <p:extLst>
      <p:ext uri="{BB962C8B-B14F-4D97-AF65-F5344CB8AC3E}">
        <p14:creationId xmlns:p14="http://schemas.microsoft.com/office/powerpoint/2010/main" val="421580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SMS </a:t>
            </a:r>
            <a:r>
              <a:rPr lang="en-GB" dirty="0" err="1"/>
              <a:t>og</a:t>
            </a:r>
            <a:r>
              <a:rPr lang="en-GB" dirty="0"/>
              <a:t> e-post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2"/>
            <a:ext cx="4536577" cy="27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b="1" dirty="0">
                <a:ea typeface="Libre Franklin Black"/>
                <a:sym typeface="Libre Franklin Black"/>
              </a:rPr>
              <a:t>Bruk informasjonen i </a:t>
            </a:r>
            <a:r>
              <a:rPr lang="nb-NO" b="1" dirty="0" err="1">
                <a:ea typeface="Libre Franklin Black"/>
                <a:sym typeface="Libre Franklin Black"/>
              </a:rPr>
              <a:t>Zetkin</a:t>
            </a:r>
            <a:endParaRPr lang="nb-NO" b="1" dirty="0">
              <a:ea typeface="Libre Franklin Black"/>
              <a:sym typeface="Libre Franklin Black"/>
            </a:endParaRP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Send melding til de som ikke har svart på undersøkelsen/meldt seg på kampanjen, men som har sagt de skal gjøre det.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E-post/SMS til de vi har ringt som ikke tok telefonen.</a:t>
            </a:r>
          </a:p>
          <a:p>
            <a:pPr marL="0" indent="0" algn="l">
              <a:spcBef>
                <a:spcPts val="1000"/>
              </a:spcBef>
              <a:buNone/>
            </a:pPr>
            <a:endParaRPr lang="nb-NO" dirty="0">
              <a:ea typeface="Libre Franklin Black"/>
              <a:sym typeface="Libre Franklin Black"/>
            </a:endParaRPr>
          </a:p>
          <a:p>
            <a:pPr marL="0" indent="0" algn="l">
              <a:spcBef>
                <a:spcPts val="1000"/>
              </a:spcBef>
              <a:buNone/>
            </a:pPr>
            <a:endParaRPr dirty="0">
              <a:ea typeface="Libre Franklin Black"/>
              <a:sym typeface="Libre Franklin Black"/>
            </a:endParaRPr>
          </a:p>
        </p:txBody>
      </p:sp>
    </p:spTree>
    <p:extLst>
      <p:ext uri="{BB962C8B-B14F-4D97-AF65-F5344CB8AC3E}">
        <p14:creationId xmlns:p14="http://schemas.microsoft.com/office/powerpoint/2010/main" val="108811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Tags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7566778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b="1" dirty="0">
                <a:ea typeface="Libre Franklin Black"/>
                <a:sym typeface="Libre Franklin Black"/>
              </a:rPr>
              <a:t>Medlemmer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Statisk, er medlem, har betalt kontingent, har hatt verv, kan ikke være med på fysiske aktiviteter etc.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b="1" dirty="0">
                <a:ea typeface="Libre Franklin Black"/>
                <a:sym typeface="Libre Franklin Black"/>
              </a:rPr>
              <a:t>Velgerringing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Kortlevd data. Tagge alle som bor i et område, aldersgrupper, kjønn e.l.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b="1" dirty="0">
                <a:ea typeface="Libre Franklin Black"/>
                <a:sym typeface="Libre Franklin Black"/>
              </a:rPr>
              <a:t>Kontingentringing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Tag de som har betalt, da kan man lage oppdrag som ringer til alle som ikke har gjort det</a:t>
            </a:r>
          </a:p>
          <a:p>
            <a:pPr marL="0" indent="0" algn="l">
              <a:spcBef>
                <a:spcPts val="1000"/>
              </a:spcBef>
              <a:buNone/>
            </a:pPr>
            <a:endParaRPr dirty="0">
              <a:ea typeface="Libre Franklin Black"/>
              <a:sym typeface="Libre Franklin Black"/>
            </a:endParaRPr>
          </a:p>
        </p:txBody>
      </p:sp>
    </p:spTree>
    <p:extLst>
      <p:ext uri="{BB962C8B-B14F-4D97-AF65-F5344CB8AC3E}">
        <p14:creationId xmlns:p14="http://schemas.microsoft.com/office/powerpoint/2010/main" val="37763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2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Effektiv</a:t>
            </a:r>
            <a:r>
              <a:rPr lang="en-GB" dirty="0"/>
              <a:t> </a:t>
            </a:r>
            <a:r>
              <a:rPr lang="en-GB" dirty="0" err="1"/>
              <a:t>ringesentral</a:t>
            </a:r>
            <a:endParaRPr dirty="0"/>
          </a:p>
        </p:txBody>
      </p:sp>
      <p:sp>
        <p:nvSpPr>
          <p:cNvPr id="171" name="Google Shape;171;p42"/>
          <p:cNvSpPr txBox="1">
            <a:spLocks noGrp="1"/>
          </p:cNvSpPr>
          <p:nvPr>
            <p:ph type="title" idx="2"/>
          </p:nvPr>
        </p:nvSpPr>
        <p:spPr>
          <a:xfrm>
            <a:off x="311700" y="1142297"/>
            <a:ext cx="8520600" cy="12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4.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2036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Kollektivt</a:t>
            </a:r>
            <a:r>
              <a:rPr lang="en-GB" dirty="0"/>
              <a:t> </a:t>
            </a:r>
            <a:r>
              <a:rPr lang="en-GB" dirty="0" err="1"/>
              <a:t>arbeid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7566778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Ring sammen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Felles målsetninger (visuelt)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Støtt hverandre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Felles oppsummeringsrunder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Ta bilder og del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Mat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Ring heller sammen digitalt enn alene!</a:t>
            </a:r>
          </a:p>
        </p:txBody>
      </p:sp>
    </p:spTree>
    <p:extLst>
      <p:ext uri="{BB962C8B-B14F-4D97-AF65-F5344CB8AC3E}">
        <p14:creationId xmlns:p14="http://schemas.microsoft.com/office/powerpoint/2010/main" val="307925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Øk</a:t>
            </a:r>
            <a:r>
              <a:rPr lang="en-GB" dirty="0"/>
              <a:t> </a:t>
            </a:r>
            <a:r>
              <a:rPr lang="en-GB" dirty="0" err="1"/>
              <a:t>hastigheten</a:t>
            </a:r>
            <a:r>
              <a:rPr lang="en-GB" dirty="0"/>
              <a:t>, ring mange </a:t>
            </a:r>
            <a:r>
              <a:rPr lang="en-GB" dirty="0" err="1"/>
              <a:t>nummer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3582130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Bare </a:t>
            </a:r>
            <a:r>
              <a:rPr lang="nb-NO" b="1" dirty="0">
                <a:ea typeface="Libre Franklin Black"/>
                <a:sym typeface="Libre Franklin Black"/>
              </a:rPr>
              <a:t>25-30% </a:t>
            </a:r>
            <a:r>
              <a:rPr lang="nb-NO" dirty="0">
                <a:ea typeface="Libre Franklin Black"/>
                <a:sym typeface="Libre Franklin Black"/>
              </a:rPr>
              <a:t>tar telefonen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Slå mange nummer!</a:t>
            </a:r>
          </a:p>
          <a:p>
            <a:pPr marL="0" indent="0" algn="l">
              <a:spcBef>
                <a:spcPts val="1000"/>
              </a:spcBef>
              <a:buNone/>
            </a:pPr>
            <a:endParaRPr lang="nb-NO" dirty="0">
              <a:ea typeface="Libre Franklin Black"/>
              <a:sym typeface="Libre Franklin Black"/>
            </a:endParaRP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Det er antall nummer man prøver i timen som avgjør hvor mange man når</a:t>
            </a:r>
          </a:p>
        </p:txBody>
      </p:sp>
      <p:pic>
        <p:nvPicPr>
          <p:cNvPr id="4" name="Google Shape;982;p65">
            <a:extLst>
              <a:ext uri="{FF2B5EF4-FFF2-40B4-BE49-F238E27FC236}">
                <a16:creationId xmlns:a16="http://schemas.microsoft.com/office/drawing/2014/main" id="{FF18912C-315B-4154-910B-110E22A5EFD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3632" y="1378048"/>
            <a:ext cx="3905250" cy="3905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15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Triks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3074872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Forbered samtalerapporten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La det ringe fire ganger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Statistikkrapport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Motiver hverandre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Felles pauser</a:t>
            </a:r>
          </a:p>
        </p:txBody>
      </p:sp>
      <p:pic>
        <p:nvPicPr>
          <p:cNvPr id="4" name="Google Shape;989;p66">
            <a:extLst>
              <a:ext uri="{FF2B5EF4-FFF2-40B4-BE49-F238E27FC236}">
                <a16:creationId xmlns:a16="http://schemas.microsoft.com/office/drawing/2014/main" id="{70D89F15-74AE-430F-AF25-C4BA856DC67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5934" t="-20420" r="11983" b="20420"/>
          <a:stretch/>
        </p:blipFill>
        <p:spPr>
          <a:xfrm>
            <a:off x="3523379" y="-2960437"/>
            <a:ext cx="8382900" cy="7349700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802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2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Mobilisering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ringere</a:t>
            </a:r>
            <a:endParaRPr dirty="0"/>
          </a:p>
        </p:txBody>
      </p:sp>
      <p:sp>
        <p:nvSpPr>
          <p:cNvPr id="171" name="Google Shape;171;p42"/>
          <p:cNvSpPr txBox="1">
            <a:spLocks noGrp="1"/>
          </p:cNvSpPr>
          <p:nvPr>
            <p:ph type="title" idx="2"/>
          </p:nvPr>
        </p:nvSpPr>
        <p:spPr>
          <a:xfrm>
            <a:off x="311700" y="1142297"/>
            <a:ext cx="8520600" cy="12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5.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4614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Mobilisering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3982597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b="1" dirty="0">
                <a:ea typeface="Libre Franklin Black"/>
                <a:sym typeface="Libre Franklin Black"/>
              </a:rPr>
              <a:t>Planlegg</a:t>
            </a:r>
            <a:r>
              <a:rPr lang="nb-NO" dirty="0">
                <a:ea typeface="Libre Franklin Black"/>
                <a:sym typeface="Libre Franklin Black"/>
              </a:rPr>
              <a:t> rekruttering av ringere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Direktekontakt med kjernen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E-post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SMS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Ringeoppdrag for å rekruttere ringere (i store lokallag)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Rekrutter også underveis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Sett opp skift i en </a:t>
            </a:r>
            <a:r>
              <a:rPr lang="nb-NO" dirty="0" err="1">
                <a:ea typeface="Libre Franklin Black"/>
                <a:sym typeface="Libre Franklin Black"/>
              </a:rPr>
              <a:t>Zetkin</a:t>
            </a:r>
            <a:r>
              <a:rPr lang="nb-NO" dirty="0">
                <a:ea typeface="Libre Franklin Black"/>
                <a:sym typeface="Libre Franklin Black"/>
              </a:rPr>
              <a:t>-kampanje</a:t>
            </a:r>
          </a:p>
        </p:txBody>
      </p:sp>
    </p:spTree>
    <p:extLst>
      <p:ext uri="{BB962C8B-B14F-4D97-AF65-F5344CB8AC3E}">
        <p14:creationId xmlns:p14="http://schemas.microsoft.com/office/powerpoint/2010/main" val="131172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2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Din </a:t>
            </a:r>
            <a:r>
              <a:rPr lang="en-GB" dirty="0" err="1"/>
              <a:t>rolle</a:t>
            </a:r>
            <a:endParaRPr dirty="0"/>
          </a:p>
        </p:txBody>
      </p:sp>
      <p:sp>
        <p:nvSpPr>
          <p:cNvPr id="171" name="Google Shape;171;p42"/>
          <p:cNvSpPr txBox="1">
            <a:spLocks noGrp="1"/>
          </p:cNvSpPr>
          <p:nvPr>
            <p:ph type="title" idx="2"/>
          </p:nvPr>
        </p:nvSpPr>
        <p:spPr>
          <a:xfrm>
            <a:off x="311700" y="1142297"/>
            <a:ext cx="8520600" cy="12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1.</a:t>
            </a: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Eksempel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8080711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>
                <a:ea typeface="Libre Franklin Black"/>
                <a:sym typeface="Libre Franklin Black"/>
              </a:rPr>
              <a:t>Et mellomstort </a:t>
            </a:r>
            <a:r>
              <a:rPr lang="nb-NO" dirty="0">
                <a:ea typeface="Libre Franklin Black"/>
                <a:sym typeface="Libre Franklin Black"/>
              </a:rPr>
              <a:t>lokallag med 50 medlemmer skal gjennomføre valgkampundersøkelse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En frivillig ringer 15-20 nummer i timen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25-30% svarer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Da trengs det 10 </a:t>
            </a:r>
            <a:r>
              <a:rPr lang="nb-NO" dirty="0" err="1">
                <a:ea typeface="Libre Franklin Black"/>
                <a:sym typeface="Libre Franklin Black"/>
              </a:rPr>
              <a:t>ringetimer</a:t>
            </a:r>
            <a:endParaRPr lang="nb-NO" dirty="0">
              <a:ea typeface="Libre Franklin Black"/>
              <a:sym typeface="Libre Franklin Black"/>
            </a:endParaRP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Eksempel: 5 ringere gjør et skift på to timer hver</a:t>
            </a:r>
          </a:p>
          <a:p>
            <a:pPr marL="0" indent="0" algn="l">
              <a:spcBef>
                <a:spcPts val="1000"/>
              </a:spcBef>
              <a:buNone/>
            </a:pPr>
            <a:endParaRPr lang="nb-NO" dirty="0">
              <a:ea typeface="Libre Franklin Black"/>
              <a:sym typeface="Libre Franklin Black"/>
            </a:endParaRPr>
          </a:p>
        </p:txBody>
      </p:sp>
    </p:spTree>
    <p:extLst>
      <p:ext uri="{BB962C8B-B14F-4D97-AF65-F5344CB8AC3E}">
        <p14:creationId xmlns:p14="http://schemas.microsoft.com/office/powerpoint/2010/main" val="105031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Eksempel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8080711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Et stort lokallag med 500 medlemmer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En frivillig ringer 15-20 nummer i timen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25-30% svarer</a:t>
            </a: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Da trengs det 60 </a:t>
            </a:r>
            <a:r>
              <a:rPr lang="nb-NO" dirty="0" err="1">
                <a:ea typeface="Libre Franklin Black"/>
                <a:sym typeface="Libre Franklin Black"/>
              </a:rPr>
              <a:t>ringetimer</a:t>
            </a:r>
            <a:endParaRPr lang="nb-NO" dirty="0">
              <a:ea typeface="Libre Franklin Black"/>
              <a:sym typeface="Libre Franklin Black"/>
            </a:endParaRPr>
          </a:p>
          <a:p>
            <a:pPr marL="0" indent="0" algn="l">
              <a:spcBef>
                <a:spcPts val="1000"/>
              </a:spcBef>
              <a:buNone/>
            </a:pPr>
            <a:r>
              <a:rPr lang="nb-NO" dirty="0">
                <a:ea typeface="Libre Franklin Black"/>
                <a:sym typeface="Libre Franklin Black"/>
              </a:rPr>
              <a:t>Eksempel: 15 ringere gjør to skift på to timer hver</a:t>
            </a:r>
          </a:p>
          <a:p>
            <a:pPr marL="0" indent="0" algn="l">
              <a:spcBef>
                <a:spcPts val="1000"/>
              </a:spcBef>
              <a:buNone/>
            </a:pPr>
            <a:endParaRPr lang="nb-NO" dirty="0">
              <a:ea typeface="Libre Franklin Black"/>
              <a:sym typeface="Libre Franklin Black"/>
            </a:endParaRPr>
          </a:p>
        </p:txBody>
      </p:sp>
    </p:spTree>
    <p:extLst>
      <p:ext uri="{BB962C8B-B14F-4D97-AF65-F5344CB8AC3E}">
        <p14:creationId xmlns:p14="http://schemas.microsoft.com/office/powerpoint/2010/main" val="11170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Før</a:t>
            </a:r>
            <a:r>
              <a:rPr lang="en-GB" dirty="0"/>
              <a:t> </a:t>
            </a:r>
            <a:r>
              <a:rPr lang="en-GB" dirty="0" err="1"/>
              <a:t>skiftet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7680244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Lage ringeoppdraget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Rekrutterer ringere og minner dem på skiftet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Ekstra e-post første gangen, film, håndbok, lag bruker, koble til organisasjonen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Hjelpe med å registrere bruker og koble til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Kopiere opp materiell (statistikkrapport, undersøkelser, håndbok)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Forbereder til skiftet</a:t>
            </a:r>
          </a:p>
        </p:txBody>
      </p:sp>
    </p:spTree>
    <p:extLst>
      <p:ext uri="{BB962C8B-B14F-4D97-AF65-F5344CB8AC3E}">
        <p14:creationId xmlns:p14="http://schemas.microsoft.com/office/powerpoint/2010/main" val="132067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Under </a:t>
            </a:r>
            <a:r>
              <a:rPr lang="en-GB" dirty="0" err="1"/>
              <a:t>skiftet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7680244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Ta imot frivillige og hold intro og peptalk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Hjelp dem å komme i gang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Hold humøret oppe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Koble opp hvis det er digital ringesentral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Servere mat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Meld folk på nye skift</a:t>
            </a:r>
          </a:p>
        </p:txBody>
      </p:sp>
    </p:spTree>
    <p:extLst>
      <p:ext uri="{BB962C8B-B14F-4D97-AF65-F5344CB8AC3E}">
        <p14:creationId xmlns:p14="http://schemas.microsoft.com/office/powerpoint/2010/main" val="108491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Etter</a:t>
            </a:r>
            <a:r>
              <a:rPr lang="en-GB" dirty="0"/>
              <a:t> </a:t>
            </a:r>
            <a:r>
              <a:rPr lang="en-GB" dirty="0" err="1"/>
              <a:t>skiftet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1"/>
            <a:ext cx="7680244" cy="3493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Koble undersøkelsessvar til personer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Følge opp og evaluere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Se over status for neste skift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Rekruttere fler ringere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Følge opp samtaleloggen</a:t>
            </a:r>
          </a:p>
        </p:txBody>
      </p:sp>
    </p:spTree>
    <p:extLst>
      <p:ext uri="{BB962C8B-B14F-4D97-AF65-F5344CB8AC3E}">
        <p14:creationId xmlns:p14="http://schemas.microsoft.com/office/powerpoint/2010/main" val="145237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Din </a:t>
            </a:r>
            <a:r>
              <a:rPr lang="en-GB" dirty="0" err="1"/>
              <a:t>rolle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leder</a:t>
            </a:r>
            <a:endParaRPr dirty="0"/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2"/>
            <a:ext cx="8512500" cy="27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spcBef>
                <a:spcPts val="1000"/>
              </a:spcBef>
              <a:buNone/>
            </a:pPr>
            <a:r>
              <a:rPr lang="nb-NO" b="1" dirty="0">
                <a:ea typeface="Libre Franklin Black"/>
                <a:sym typeface="Libre Franklin Black"/>
              </a:rPr>
              <a:t>Viktig for å lykkes!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Mobilisere ringere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Utdanne ringere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Sette felles mål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Sette stemningen på ringesentralen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Veilede og motivere</a:t>
            </a:r>
            <a:endParaRPr dirty="0">
              <a:ea typeface="Libre Franklin Black"/>
              <a:sym typeface="Libre Franklin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2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Lage </a:t>
            </a:r>
            <a:r>
              <a:rPr lang="en-GB" dirty="0" err="1"/>
              <a:t>ringeoppdrag</a:t>
            </a:r>
            <a:endParaRPr dirty="0"/>
          </a:p>
        </p:txBody>
      </p:sp>
      <p:sp>
        <p:nvSpPr>
          <p:cNvPr id="171" name="Google Shape;171;p42"/>
          <p:cNvSpPr txBox="1">
            <a:spLocks noGrp="1"/>
          </p:cNvSpPr>
          <p:nvPr>
            <p:ph type="title" idx="2"/>
          </p:nvPr>
        </p:nvSpPr>
        <p:spPr>
          <a:xfrm>
            <a:off x="311700" y="1142297"/>
            <a:ext cx="8520600" cy="12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1.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926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3"/>
          <p:cNvSpPr txBox="1">
            <a:spLocks noGrp="1"/>
          </p:cNvSpPr>
          <p:nvPr>
            <p:ph type="title"/>
          </p:nvPr>
        </p:nvSpPr>
        <p:spPr>
          <a:xfrm>
            <a:off x="315750" y="505042"/>
            <a:ext cx="8512500" cy="5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Lage </a:t>
            </a:r>
            <a:r>
              <a:rPr lang="en-GB" dirty="0" err="1">
                <a:latin typeface="Arial"/>
                <a:cs typeface="Arial"/>
              </a:rPr>
              <a:t>ringeoppdrag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i</a:t>
            </a:r>
            <a:r>
              <a:rPr lang="en-GB" dirty="0">
                <a:latin typeface="Arial"/>
                <a:cs typeface="Arial"/>
              </a:rPr>
              <a:t> Zetkin</a:t>
            </a:r>
            <a:endParaRPr dirty="0">
              <a:latin typeface="Arial"/>
              <a:cs typeface="Arial"/>
            </a:endParaRPr>
          </a:p>
        </p:txBody>
      </p:sp>
      <p:sp>
        <p:nvSpPr>
          <p:cNvPr id="177" name="Google Shape;177;p43"/>
          <p:cNvSpPr txBox="1">
            <a:spLocks noGrp="1"/>
          </p:cNvSpPr>
          <p:nvPr>
            <p:ph type="body" idx="1"/>
          </p:nvPr>
        </p:nvSpPr>
        <p:spPr>
          <a:xfrm>
            <a:off x="315750" y="1159072"/>
            <a:ext cx="8512500" cy="27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Bygg oppdraget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Målgruppe og mål, hvordan velge rett?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Instruks til ringere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Legge til ringere i ringeoppdrag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Prioriterte tags</a:t>
            </a:r>
          </a:p>
          <a:p>
            <a:pPr marL="285750" indent="-285750" algn="l">
              <a:spcBef>
                <a:spcPts val="1000"/>
              </a:spcBef>
            </a:pPr>
            <a:r>
              <a:rPr lang="nb-NO" dirty="0">
                <a:ea typeface="Libre Franklin Black"/>
                <a:sym typeface="Libre Franklin Black"/>
              </a:rPr>
              <a:t>Smartsøk – kjernen i </a:t>
            </a:r>
            <a:r>
              <a:rPr lang="nb-NO" dirty="0" err="1">
                <a:ea typeface="Libre Franklin Black"/>
                <a:sym typeface="Libre Franklin Black"/>
              </a:rPr>
              <a:t>Zetkin</a:t>
            </a:r>
            <a:r>
              <a:rPr lang="nb-NO" dirty="0">
                <a:ea typeface="Libre Franklin Black"/>
                <a:sym typeface="Libre Franklin Black"/>
              </a:rPr>
              <a:t> systemet</a:t>
            </a:r>
            <a:endParaRPr dirty="0">
              <a:ea typeface="Libre Franklin Black"/>
              <a:sym typeface="Libre Franklin Black"/>
            </a:endParaRPr>
          </a:p>
        </p:txBody>
      </p:sp>
    </p:spTree>
    <p:extLst>
      <p:ext uri="{BB962C8B-B14F-4D97-AF65-F5344CB8AC3E}">
        <p14:creationId xmlns:p14="http://schemas.microsoft.com/office/powerpoint/2010/main" val="128438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6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217" name="Google Shape;217;p46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2895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personer</a:t>
            </a:r>
            <a:r>
              <a:rPr lang="en-GB" dirty="0"/>
              <a:t> å </a:t>
            </a:r>
            <a:r>
              <a:rPr lang="en-GB" dirty="0" err="1"/>
              <a:t>mobilisere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kampanje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7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4332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/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 err="1">
                <a:solidFill>
                  <a:srgbClr val="539760"/>
                </a:solidFill>
              </a:rPr>
              <a:t>Inkluder</a:t>
            </a:r>
            <a:r>
              <a:rPr lang="en-GB" dirty="0">
                <a:solidFill>
                  <a:srgbClr val="539760"/>
                </a:solidFill>
              </a:rPr>
              <a:t> de </a:t>
            </a:r>
            <a:r>
              <a:rPr lang="en-GB" dirty="0" err="1">
                <a:solidFill>
                  <a:srgbClr val="539760"/>
                </a:solidFill>
              </a:rPr>
              <a:t>som</a:t>
            </a:r>
            <a:r>
              <a:rPr lang="en-GB" dirty="0">
                <a:solidFill>
                  <a:srgbClr val="539760"/>
                </a:solidFill>
              </a:rPr>
              <a:t> </a:t>
            </a:r>
            <a:r>
              <a:rPr lang="en-GB" dirty="0" err="1">
                <a:solidFill>
                  <a:srgbClr val="539760"/>
                </a:solidFill>
              </a:rPr>
              <a:t>har</a:t>
            </a:r>
            <a:r>
              <a:rPr lang="en-GB" dirty="0">
                <a:solidFill>
                  <a:srgbClr val="539760"/>
                </a:solidFill>
              </a:rPr>
              <a:t> </a:t>
            </a:r>
            <a:r>
              <a:rPr lang="en-GB" dirty="0" err="1">
                <a:solidFill>
                  <a:srgbClr val="539760"/>
                </a:solidFill>
              </a:rPr>
              <a:t>sagt</a:t>
            </a:r>
            <a:r>
              <a:rPr lang="en-GB" dirty="0">
                <a:solidFill>
                  <a:srgbClr val="539760"/>
                </a:solidFill>
              </a:rPr>
              <a:t> de </a:t>
            </a:r>
            <a:r>
              <a:rPr lang="en-GB" dirty="0" err="1">
                <a:solidFill>
                  <a:srgbClr val="539760"/>
                </a:solidFill>
              </a:rPr>
              <a:t>vil</a:t>
            </a:r>
            <a:r>
              <a:rPr lang="en-GB" dirty="0">
                <a:solidFill>
                  <a:srgbClr val="539760"/>
                </a:solidFill>
              </a:rPr>
              <a:t> </a:t>
            </a:r>
            <a:r>
              <a:rPr lang="en-GB" dirty="0" err="1">
                <a:solidFill>
                  <a:srgbClr val="539760"/>
                </a:solidFill>
              </a:rPr>
              <a:t>være</a:t>
            </a:r>
            <a:r>
              <a:rPr lang="en-GB" dirty="0">
                <a:solidFill>
                  <a:srgbClr val="539760"/>
                </a:solidFill>
              </a:rPr>
              <a:t> med</a:t>
            </a:r>
            <a:endParaRPr dirty="0">
              <a:solidFill>
                <a:srgbClr val="539760"/>
              </a:solidFill>
            </a:endParaRPr>
          </a:p>
        </p:txBody>
      </p:sp>
      <p:sp>
        <p:nvSpPr>
          <p:cNvPr id="223" name="Google Shape;223;p47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224" name="Google Shape;224;p47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47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47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47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47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47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47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47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47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47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47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47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47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47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47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47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47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47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47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47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47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47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47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47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47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47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47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47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47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47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47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47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47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47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47"/>
          <p:cNvSpPr/>
          <p:nvPr/>
        </p:nvSpPr>
        <p:spPr>
          <a:xfrm>
            <a:off x="51331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47"/>
          <p:cNvSpPr/>
          <p:nvPr/>
        </p:nvSpPr>
        <p:spPr>
          <a:xfrm>
            <a:off x="54379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47"/>
          <p:cNvSpPr/>
          <p:nvPr/>
        </p:nvSpPr>
        <p:spPr>
          <a:xfrm>
            <a:off x="57427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47"/>
          <p:cNvSpPr/>
          <p:nvPr/>
        </p:nvSpPr>
        <p:spPr>
          <a:xfrm>
            <a:off x="60475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47"/>
          <p:cNvSpPr/>
          <p:nvPr/>
        </p:nvSpPr>
        <p:spPr>
          <a:xfrm>
            <a:off x="63523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47"/>
          <p:cNvSpPr/>
          <p:nvPr/>
        </p:nvSpPr>
        <p:spPr>
          <a:xfrm>
            <a:off x="6657125" y="324807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47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47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47"/>
          <p:cNvSpPr/>
          <p:nvPr/>
        </p:nvSpPr>
        <p:spPr>
          <a:xfrm>
            <a:off x="51331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47"/>
          <p:cNvSpPr/>
          <p:nvPr/>
        </p:nvSpPr>
        <p:spPr>
          <a:xfrm>
            <a:off x="54379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47"/>
          <p:cNvSpPr/>
          <p:nvPr/>
        </p:nvSpPr>
        <p:spPr>
          <a:xfrm>
            <a:off x="57427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47"/>
          <p:cNvSpPr/>
          <p:nvPr/>
        </p:nvSpPr>
        <p:spPr>
          <a:xfrm>
            <a:off x="60475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47"/>
          <p:cNvSpPr/>
          <p:nvPr/>
        </p:nvSpPr>
        <p:spPr>
          <a:xfrm>
            <a:off x="63523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47"/>
          <p:cNvSpPr/>
          <p:nvPr/>
        </p:nvSpPr>
        <p:spPr>
          <a:xfrm>
            <a:off x="6657125" y="3533825"/>
            <a:ext cx="186000" cy="186000"/>
          </a:xfrm>
          <a:prstGeom prst="ellipse">
            <a:avLst/>
          </a:prstGeom>
          <a:solidFill>
            <a:srgbClr val="5397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8"/>
          <p:cNvSpPr txBox="1">
            <a:spLocks noGrp="1"/>
          </p:cNvSpPr>
          <p:nvPr>
            <p:ph type="title"/>
          </p:nvPr>
        </p:nvSpPr>
        <p:spPr>
          <a:xfrm>
            <a:off x="218905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Eksempel:</a:t>
            </a:r>
            <a:br>
              <a:rPr lang="en-GB" dirty="0"/>
            </a:br>
            <a:r>
              <a:rPr lang="en-GB" dirty="0" err="1"/>
              <a:t>Finne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person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rett</a:t>
            </a:r>
            <a:r>
              <a:rPr lang="en-GB" dirty="0"/>
              <a:t> </a:t>
            </a:r>
            <a:r>
              <a:rPr lang="en-GB" dirty="0" err="1"/>
              <a:t>oppgave</a:t>
            </a:r>
            <a:endParaRPr dirty="0"/>
          </a:p>
        </p:txBody>
      </p:sp>
      <p:sp>
        <p:nvSpPr>
          <p:cNvPr id="277" name="Google Shape;277;p48"/>
          <p:cNvSpPr txBox="1">
            <a:spLocks noGrp="1"/>
          </p:cNvSpPr>
          <p:nvPr>
            <p:ph type="body" idx="1"/>
          </p:nvPr>
        </p:nvSpPr>
        <p:spPr>
          <a:xfrm>
            <a:off x="218900" y="1544000"/>
            <a:ext cx="3500100" cy="32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Finne personer å mobilisere til kampanje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b-NO" dirty="0">
                <a:solidFill>
                  <a:schemeClr val="tx1"/>
                </a:solidFill>
              </a:rPr>
              <a:t>Inkluder de som har sagt de vil være med</a:t>
            </a:r>
          </a:p>
        </p:txBody>
      </p:sp>
      <p:sp>
        <p:nvSpPr>
          <p:cNvPr id="278" name="Google Shape;278;p48"/>
          <p:cNvSpPr/>
          <p:nvPr/>
        </p:nvSpPr>
        <p:spPr>
          <a:xfrm>
            <a:off x="4523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48"/>
          <p:cNvSpPr/>
          <p:nvPr/>
        </p:nvSpPr>
        <p:spPr>
          <a:xfrm>
            <a:off x="4828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48"/>
          <p:cNvSpPr/>
          <p:nvPr/>
        </p:nvSpPr>
        <p:spPr>
          <a:xfrm>
            <a:off x="5133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48"/>
          <p:cNvSpPr/>
          <p:nvPr/>
        </p:nvSpPr>
        <p:spPr>
          <a:xfrm>
            <a:off x="54379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48"/>
          <p:cNvSpPr/>
          <p:nvPr/>
        </p:nvSpPr>
        <p:spPr>
          <a:xfrm>
            <a:off x="57427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48"/>
          <p:cNvSpPr/>
          <p:nvPr/>
        </p:nvSpPr>
        <p:spPr>
          <a:xfrm>
            <a:off x="60475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48"/>
          <p:cNvSpPr/>
          <p:nvPr/>
        </p:nvSpPr>
        <p:spPr>
          <a:xfrm>
            <a:off x="63523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8"/>
          <p:cNvSpPr/>
          <p:nvPr/>
        </p:nvSpPr>
        <p:spPr>
          <a:xfrm>
            <a:off x="6657125" y="2105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48"/>
          <p:cNvSpPr/>
          <p:nvPr/>
        </p:nvSpPr>
        <p:spPr>
          <a:xfrm>
            <a:off x="4523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48"/>
          <p:cNvSpPr/>
          <p:nvPr/>
        </p:nvSpPr>
        <p:spPr>
          <a:xfrm>
            <a:off x="4828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48"/>
          <p:cNvSpPr/>
          <p:nvPr/>
        </p:nvSpPr>
        <p:spPr>
          <a:xfrm>
            <a:off x="5133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48"/>
          <p:cNvSpPr/>
          <p:nvPr/>
        </p:nvSpPr>
        <p:spPr>
          <a:xfrm>
            <a:off x="54379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48"/>
          <p:cNvSpPr/>
          <p:nvPr/>
        </p:nvSpPr>
        <p:spPr>
          <a:xfrm>
            <a:off x="57427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48"/>
          <p:cNvSpPr/>
          <p:nvPr/>
        </p:nvSpPr>
        <p:spPr>
          <a:xfrm>
            <a:off x="60475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48"/>
          <p:cNvSpPr/>
          <p:nvPr/>
        </p:nvSpPr>
        <p:spPr>
          <a:xfrm>
            <a:off x="63523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48"/>
          <p:cNvSpPr/>
          <p:nvPr/>
        </p:nvSpPr>
        <p:spPr>
          <a:xfrm>
            <a:off x="6657125" y="2390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48"/>
          <p:cNvSpPr/>
          <p:nvPr/>
        </p:nvSpPr>
        <p:spPr>
          <a:xfrm>
            <a:off x="4523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48"/>
          <p:cNvSpPr/>
          <p:nvPr/>
        </p:nvSpPr>
        <p:spPr>
          <a:xfrm>
            <a:off x="4828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48"/>
          <p:cNvSpPr/>
          <p:nvPr/>
        </p:nvSpPr>
        <p:spPr>
          <a:xfrm>
            <a:off x="5133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48"/>
          <p:cNvSpPr/>
          <p:nvPr/>
        </p:nvSpPr>
        <p:spPr>
          <a:xfrm>
            <a:off x="54379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48"/>
          <p:cNvSpPr/>
          <p:nvPr/>
        </p:nvSpPr>
        <p:spPr>
          <a:xfrm>
            <a:off x="57427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48"/>
          <p:cNvSpPr/>
          <p:nvPr/>
        </p:nvSpPr>
        <p:spPr>
          <a:xfrm>
            <a:off x="60475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48"/>
          <p:cNvSpPr/>
          <p:nvPr/>
        </p:nvSpPr>
        <p:spPr>
          <a:xfrm>
            <a:off x="63523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48"/>
          <p:cNvSpPr/>
          <p:nvPr/>
        </p:nvSpPr>
        <p:spPr>
          <a:xfrm>
            <a:off x="6657125" y="26765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48"/>
          <p:cNvSpPr/>
          <p:nvPr/>
        </p:nvSpPr>
        <p:spPr>
          <a:xfrm>
            <a:off x="4523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48"/>
          <p:cNvSpPr/>
          <p:nvPr/>
        </p:nvSpPr>
        <p:spPr>
          <a:xfrm>
            <a:off x="4828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48"/>
          <p:cNvSpPr/>
          <p:nvPr/>
        </p:nvSpPr>
        <p:spPr>
          <a:xfrm>
            <a:off x="5133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48"/>
          <p:cNvSpPr/>
          <p:nvPr/>
        </p:nvSpPr>
        <p:spPr>
          <a:xfrm>
            <a:off x="54379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48"/>
          <p:cNvSpPr/>
          <p:nvPr/>
        </p:nvSpPr>
        <p:spPr>
          <a:xfrm>
            <a:off x="57427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48"/>
          <p:cNvSpPr/>
          <p:nvPr/>
        </p:nvSpPr>
        <p:spPr>
          <a:xfrm>
            <a:off x="60475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48"/>
          <p:cNvSpPr/>
          <p:nvPr/>
        </p:nvSpPr>
        <p:spPr>
          <a:xfrm>
            <a:off x="63523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48"/>
          <p:cNvSpPr/>
          <p:nvPr/>
        </p:nvSpPr>
        <p:spPr>
          <a:xfrm>
            <a:off x="6657125" y="29623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48"/>
          <p:cNvSpPr/>
          <p:nvPr/>
        </p:nvSpPr>
        <p:spPr>
          <a:xfrm>
            <a:off x="4523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48"/>
          <p:cNvSpPr/>
          <p:nvPr/>
        </p:nvSpPr>
        <p:spPr>
          <a:xfrm>
            <a:off x="4828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48"/>
          <p:cNvSpPr/>
          <p:nvPr/>
        </p:nvSpPr>
        <p:spPr>
          <a:xfrm>
            <a:off x="51331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48"/>
          <p:cNvSpPr/>
          <p:nvPr/>
        </p:nvSpPr>
        <p:spPr>
          <a:xfrm>
            <a:off x="54379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48"/>
          <p:cNvSpPr/>
          <p:nvPr/>
        </p:nvSpPr>
        <p:spPr>
          <a:xfrm>
            <a:off x="57427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48"/>
          <p:cNvSpPr/>
          <p:nvPr/>
        </p:nvSpPr>
        <p:spPr>
          <a:xfrm>
            <a:off x="60475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48"/>
          <p:cNvSpPr/>
          <p:nvPr/>
        </p:nvSpPr>
        <p:spPr>
          <a:xfrm>
            <a:off x="63523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48"/>
          <p:cNvSpPr/>
          <p:nvPr/>
        </p:nvSpPr>
        <p:spPr>
          <a:xfrm>
            <a:off x="6657125" y="324807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48"/>
          <p:cNvSpPr/>
          <p:nvPr/>
        </p:nvSpPr>
        <p:spPr>
          <a:xfrm>
            <a:off x="4523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48"/>
          <p:cNvSpPr/>
          <p:nvPr/>
        </p:nvSpPr>
        <p:spPr>
          <a:xfrm>
            <a:off x="4828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48"/>
          <p:cNvSpPr/>
          <p:nvPr/>
        </p:nvSpPr>
        <p:spPr>
          <a:xfrm>
            <a:off x="51331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48"/>
          <p:cNvSpPr/>
          <p:nvPr/>
        </p:nvSpPr>
        <p:spPr>
          <a:xfrm>
            <a:off x="54379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48"/>
          <p:cNvSpPr/>
          <p:nvPr/>
        </p:nvSpPr>
        <p:spPr>
          <a:xfrm>
            <a:off x="57427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48"/>
          <p:cNvSpPr/>
          <p:nvPr/>
        </p:nvSpPr>
        <p:spPr>
          <a:xfrm>
            <a:off x="60475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48"/>
          <p:cNvSpPr/>
          <p:nvPr/>
        </p:nvSpPr>
        <p:spPr>
          <a:xfrm>
            <a:off x="63523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48"/>
          <p:cNvSpPr/>
          <p:nvPr/>
        </p:nvSpPr>
        <p:spPr>
          <a:xfrm>
            <a:off x="6657125" y="3533825"/>
            <a:ext cx="186000" cy="186000"/>
          </a:xfrm>
          <a:prstGeom prst="ellipse">
            <a:avLst/>
          </a:prstGeom>
          <a:solidFill>
            <a:srgbClr val="440C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AC9F3924FA47439C2614242EF3C70A" ma:contentTypeVersion="9" ma:contentTypeDescription="Opprett et nytt dokument." ma:contentTypeScope="" ma:versionID="6fa7a10982b5e7f7770ad25f8a74612f">
  <xsd:schema xmlns:xsd="http://www.w3.org/2001/XMLSchema" xmlns:xs="http://www.w3.org/2001/XMLSchema" xmlns:p="http://schemas.microsoft.com/office/2006/metadata/properties" xmlns:ns2="1acbe4c6-3533-4d0a-bf4e-4a7241bf3ad3" xmlns:ns3="756fdda2-5d50-4e89-850a-a89271ab24f9" targetNamespace="http://schemas.microsoft.com/office/2006/metadata/properties" ma:root="true" ma:fieldsID="3bb087dba0ebbd0dbf8e26d490051c43" ns2:_="" ns3:_="">
    <xsd:import namespace="1acbe4c6-3533-4d0a-bf4e-4a7241bf3ad3"/>
    <xsd:import namespace="756fdda2-5d50-4e89-850a-a89271ab24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cbe4c6-3533-4d0a-bf4e-4a7241bf3a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fdda2-5d50-4e89-850a-a89271ab24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FA86CE-179F-46A5-8907-9BE9CC7748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cbe4c6-3533-4d0a-bf4e-4a7241bf3ad3"/>
    <ds:schemaRef ds:uri="756fdda2-5d50-4e89-850a-a89271ab24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AA8ECF-B6EB-4746-833B-68AB9A366E7F}">
  <ds:schemaRefs>
    <ds:schemaRef ds:uri="http://schemas.microsoft.com/office/2006/metadata/properties"/>
    <ds:schemaRef ds:uri="http://purl.org/dc/elements/1.1/"/>
    <ds:schemaRef ds:uri="756fdda2-5d50-4e89-850a-a89271ab24f9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1acbe4c6-3533-4d0a-bf4e-4a7241bf3ad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DD621FB-A79E-4D77-8F88-8C09E8A62A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956</Words>
  <Application>Microsoft Office PowerPoint</Application>
  <PresentationFormat>Skjermfremvisning (16:10)</PresentationFormat>
  <Paragraphs>166</Paragraphs>
  <Slides>34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34</vt:i4>
      </vt:variant>
    </vt:vector>
  </HeadingPairs>
  <TitlesOfParts>
    <vt:vector size="36" baseType="lpstr">
      <vt:lpstr>Egendefinert utforming</vt:lpstr>
      <vt:lpstr>Simple Light</vt:lpstr>
      <vt:lpstr>PowerPoint-presentasjon</vt:lpstr>
      <vt:lpstr>1. Din rolle som leder 2. Lage ringeoppdrag i Zetkin 3. Oppfølging 4. Mobilisere ringere 5. Effektiv ringesentral</vt:lpstr>
      <vt:lpstr>Din rolle</vt:lpstr>
      <vt:lpstr>Din rolle som leder</vt:lpstr>
      <vt:lpstr>Lage ringeoppdrag</vt:lpstr>
      <vt:lpstr>Lage ringeoppdrag i Zetkin</vt:lpstr>
      <vt:lpstr>Eksempel: Finne rett person til rett oppgave</vt:lpstr>
      <vt:lpstr>Eksempel: Finne rett person til rett oppgave</vt:lpstr>
      <vt:lpstr>Eksempel: Finne rett person til rett oppgave</vt:lpstr>
      <vt:lpstr>Eksempel: Finne rett person til rett oppgave</vt:lpstr>
      <vt:lpstr>Eksempel: Finne rett person til rett oppgave</vt:lpstr>
      <vt:lpstr>Eksempel: Finne rett person til rett oppgave</vt:lpstr>
      <vt:lpstr>Eksempel: Finne rett person til rett oppgave</vt:lpstr>
      <vt:lpstr>Eksempel: Finne rett person til rett oppgave</vt:lpstr>
      <vt:lpstr>Eksempel: Finne rett person til rett oppgave</vt:lpstr>
      <vt:lpstr>Eksempel: Finne rett person til rett oppgave</vt:lpstr>
      <vt:lpstr>Eksempel: Finne rett person til rett oppgave</vt:lpstr>
      <vt:lpstr>Legge til ringere i oppdraget</vt:lpstr>
      <vt:lpstr>Ringerundersøkelser</vt:lpstr>
      <vt:lpstr>Oppfølging</vt:lpstr>
      <vt:lpstr>Samtaleloggen</vt:lpstr>
      <vt:lpstr>SMS og e-post</vt:lpstr>
      <vt:lpstr>Tags</vt:lpstr>
      <vt:lpstr>Effektiv ringesentral</vt:lpstr>
      <vt:lpstr>Kollektivt arbeid</vt:lpstr>
      <vt:lpstr>Øk hastigheten, ring mange nummer</vt:lpstr>
      <vt:lpstr>Triks</vt:lpstr>
      <vt:lpstr>Mobilisering av ringere</vt:lpstr>
      <vt:lpstr>Mobilisering</vt:lpstr>
      <vt:lpstr>Eksempel</vt:lpstr>
      <vt:lpstr>Eksempel</vt:lpstr>
      <vt:lpstr>Før skiftet</vt:lpstr>
      <vt:lpstr>Under skiftet</vt:lpstr>
      <vt:lpstr>Etter skiftet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cp:lastModifiedBy>Felix Vaager</cp:lastModifiedBy>
  <cp:revision>7</cp:revision>
  <dcterms:modified xsi:type="dcterms:W3CDTF">2023-04-11T08:20:32Z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0x01010050AC9F3924FA47439C2614242EF3C70A</vt:lpwstr>
  </property>
</Properties>
</file>