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4"/>
    <p:sldMasterId id="2147483684" r:id="rId5"/>
  </p:sldMasterIdLst>
  <p:notesMasterIdLst>
    <p:notesMasterId r:id="rId30"/>
  </p:notesMasterIdLst>
  <p:sldIdLst>
    <p:sldId id="291" r:id="rId6"/>
    <p:sldId id="292" r:id="rId7"/>
    <p:sldId id="293" r:id="rId8"/>
    <p:sldId id="309" r:id="rId9"/>
    <p:sldId id="260" r:id="rId10"/>
    <p:sldId id="261" r:id="rId11"/>
    <p:sldId id="262" r:id="rId12"/>
    <p:sldId id="294" r:id="rId13"/>
    <p:sldId id="263" r:id="rId14"/>
    <p:sldId id="299" r:id="rId15"/>
    <p:sldId id="295" r:id="rId16"/>
    <p:sldId id="296" r:id="rId17"/>
    <p:sldId id="297" r:id="rId18"/>
    <p:sldId id="264" r:id="rId19"/>
    <p:sldId id="300" r:id="rId20"/>
    <p:sldId id="307" r:id="rId21"/>
    <p:sldId id="308" r:id="rId22"/>
    <p:sldId id="298" r:id="rId23"/>
    <p:sldId id="301" r:id="rId24"/>
    <p:sldId id="302" r:id="rId25"/>
    <p:sldId id="303" r:id="rId26"/>
    <p:sldId id="304" r:id="rId27"/>
    <p:sldId id="305" r:id="rId28"/>
    <p:sldId id="306" r:id="rId29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C1A"/>
    <a:srgbClr val="EB4040"/>
    <a:srgbClr val="539760"/>
    <a:srgbClr val="25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EDC93-5D9B-472D-B1AD-D949DC559F3B}" v="1" dt="2023-01-30T09:22:45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Programmet utvikles av </a:t>
            </a:r>
            <a:r>
              <a:rPr lang="nb-NO" dirty="0" err="1"/>
              <a:t>Zetkin</a:t>
            </a:r>
            <a:r>
              <a:rPr lang="nb-NO" dirty="0"/>
              <a:t> Foundation, startet av </a:t>
            </a:r>
            <a:r>
              <a:rPr lang="nb-NO" dirty="0" err="1"/>
              <a:t>Vänsterpartiet</a:t>
            </a:r>
            <a:r>
              <a:rPr lang="nb-NO" dirty="0"/>
              <a:t> Malmö. I tillegg til SV bruker flere andre organisasjoner programmet.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676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c74e44008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c74e44008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Å ringe for å mobilisere er IKKE en ekstra oppgave som lokallaget må gjøre i tillegg til alt annet. Det er en investering som skaffer mer arbeidskraft til å få gjort alt det andre.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12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69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Legg vekt på at det ikke er noe rart eller spesielt med </a:t>
            </a:r>
            <a:r>
              <a:rPr lang="nb-NO" dirty="0" err="1"/>
              <a:t>Zetkin</a:t>
            </a:r>
            <a:r>
              <a:rPr lang="nb-NO" dirty="0"/>
              <a:t>. Det er bare en kraftigere versjon av å ha et delt regneark der man markerer hvem som er oppringt. Krever litt jobb å lære og så sparer det mye tid.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5317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31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c74e44008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c74e44008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Vis fram alle funksjonene i ringeverktøyet. Gå gjennom det som om man gjør en telefonsamtale.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724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Generelt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Snakk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tingene</a:t>
            </a:r>
            <a:r>
              <a:rPr lang="en-US" dirty="0">
                <a:latin typeface="Calibri"/>
                <a:cs typeface="Calibri"/>
              </a:rPr>
              <a:t> folk </a:t>
            </a:r>
            <a:r>
              <a:rPr lang="en-US" dirty="0" err="1">
                <a:latin typeface="Calibri"/>
                <a:cs typeface="Calibri"/>
              </a:rPr>
              <a:t>synes</a:t>
            </a:r>
            <a:r>
              <a:rPr lang="en-US" dirty="0">
                <a:latin typeface="Calibri"/>
                <a:cs typeface="Calibri"/>
              </a:rPr>
              <a:t> er </a:t>
            </a:r>
            <a:r>
              <a:rPr lang="en-US" dirty="0" err="1">
                <a:latin typeface="Calibri"/>
                <a:cs typeface="Calibri"/>
              </a:rPr>
              <a:t>ubehagelig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eller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gruer</a:t>
            </a:r>
            <a:r>
              <a:rPr lang="en-US" dirty="0">
                <a:latin typeface="Calibri"/>
                <a:cs typeface="Calibri"/>
              </a:rPr>
              <a:t> seg </a:t>
            </a:r>
            <a:r>
              <a:rPr lang="en-US" dirty="0" err="1">
                <a:latin typeface="Calibri"/>
                <a:cs typeface="Calibri"/>
              </a:rPr>
              <a:t>litt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til</a:t>
            </a:r>
            <a:r>
              <a:rPr lang="en-US" dirty="0">
                <a:latin typeface="Calibri"/>
                <a:cs typeface="Calibri"/>
              </a:rPr>
              <a:t>. Finn </a:t>
            </a:r>
            <a:r>
              <a:rPr lang="en-US" dirty="0" err="1">
                <a:latin typeface="Calibri"/>
                <a:cs typeface="Calibri"/>
              </a:rPr>
              <a:t>løsninger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på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tingene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kommer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opp</a:t>
            </a:r>
            <a:r>
              <a:rPr lang="en-US" dirty="0">
                <a:latin typeface="Calibri"/>
                <a:cs typeface="Calibri"/>
              </a:rPr>
              <a:t> - det </a:t>
            </a:r>
            <a:r>
              <a:rPr lang="en-US" dirty="0" err="1">
                <a:latin typeface="Calibri"/>
                <a:cs typeface="Calibri"/>
              </a:rPr>
              <a:t>finner</a:t>
            </a:r>
            <a:r>
              <a:rPr lang="en-US" dirty="0">
                <a:latin typeface="Calibri"/>
                <a:cs typeface="Calibri"/>
              </a:rPr>
              <a:t> man </a:t>
            </a:r>
            <a:r>
              <a:rPr lang="en-US" dirty="0" err="1">
                <a:latin typeface="Calibri"/>
                <a:cs typeface="Calibri"/>
              </a:rPr>
              <a:t>sammen</a:t>
            </a:r>
            <a:r>
              <a:rPr lang="en-US" dirty="0">
                <a:latin typeface="Calibri"/>
                <a:cs typeface="Calibri"/>
              </a:rPr>
              <a:t>! Dette er med </a:t>
            </a:r>
            <a:r>
              <a:rPr lang="en-US" dirty="0" err="1">
                <a:latin typeface="Calibri"/>
                <a:cs typeface="Calibri"/>
              </a:rPr>
              <a:t>på</a:t>
            </a:r>
            <a:r>
              <a:rPr lang="en-US" dirty="0">
                <a:latin typeface="Calibri"/>
                <a:cs typeface="Calibri"/>
              </a:rPr>
              <a:t> å </a:t>
            </a:r>
            <a:r>
              <a:rPr lang="en-US" dirty="0" err="1">
                <a:latin typeface="Calibri"/>
                <a:cs typeface="Calibri"/>
              </a:rPr>
              <a:t>skape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trygghet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fellesskap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før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ringerunden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Selvfølgelig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skal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ingen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virkelig</a:t>
            </a:r>
            <a:r>
              <a:rPr lang="en-US" dirty="0">
                <a:latin typeface="Calibri"/>
                <a:cs typeface="Calibri"/>
              </a:rPr>
              <a:t> hater å </a:t>
            </a:r>
            <a:r>
              <a:rPr lang="en-US" dirty="0" err="1">
                <a:latin typeface="Calibri"/>
                <a:cs typeface="Calibri"/>
              </a:rPr>
              <a:t>ringe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bli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presset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til</a:t>
            </a:r>
            <a:r>
              <a:rPr lang="en-US" dirty="0">
                <a:latin typeface="Calibri"/>
                <a:cs typeface="Calibri"/>
              </a:rPr>
              <a:t> å </a:t>
            </a:r>
            <a:r>
              <a:rPr lang="en-US" dirty="0" err="1">
                <a:latin typeface="Calibri"/>
                <a:cs typeface="Calibri"/>
              </a:rPr>
              <a:t>gjennomføre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samtaler</a:t>
            </a:r>
            <a:r>
              <a:rPr lang="en-US" dirty="0">
                <a:latin typeface="Calibri"/>
                <a:cs typeface="Calibri"/>
              </a:rPr>
              <a:t>, det </a:t>
            </a:r>
            <a:r>
              <a:rPr lang="en-US" dirty="0" err="1">
                <a:latin typeface="Calibri"/>
                <a:cs typeface="Calibri"/>
              </a:rPr>
              <a:t>blir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ikke</a:t>
            </a:r>
            <a:r>
              <a:rPr lang="en-US" dirty="0">
                <a:latin typeface="Calibri"/>
                <a:cs typeface="Calibri"/>
              </a:rPr>
              <a:t> bra for </a:t>
            </a:r>
            <a:r>
              <a:rPr lang="en-US" dirty="0" err="1">
                <a:latin typeface="Calibri"/>
                <a:cs typeface="Calibri"/>
              </a:rPr>
              <a:t>noen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806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Poenget</a:t>
            </a:r>
            <a:r>
              <a:rPr lang="en-US" dirty="0">
                <a:latin typeface="Calibri"/>
                <a:cs typeface="Calibri"/>
              </a:rPr>
              <a:t> med å </a:t>
            </a:r>
            <a:r>
              <a:rPr lang="en-US" dirty="0" err="1">
                <a:latin typeface="Calibri"/>
                <a:cs typeface="Calibri"/>
              </a:rPr>
              <a:t>ringe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medlemmer</a:t>
            </a:r>
            <a:r>
              <a:rPr lang="en-US" dirty="0">
                <a:latin typeface="Calibri"/>
                <a:cs typeface="Calibri"/>
              </a:rPr>
              <a:t> er å </a:t>
            </a:r>
            <a:r>
              <a:rPr lang="en-US" dirty="0" err="1">
                <a:latin typeface="Calibri"/>
                <a:cs typeface="Calibri"/>
              </a:rPr>
              <a:t>komme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kontakt</a:t>
            </a:r>
            <a:r>
              <a:rPr lang="en-US" dirty="0">
                <a:latin typeface="Calibri"/>
                <a:cs typeface="Calibri"/>
              </a:rPr>
              <a:t> med de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ikke</a:t>
            </a:r>
            <a:r>
              <a:rPr lang="en-US" dirty="0">
                <a:latin typeface="Calibri"/>
                <a:cs typeface="Calibri"/>
              </a:rPr>
              <a:t> er </a:t>
            </a:r>
            <a:r>
              <a:rPr lang="en-US" dirty="0" err="1">
                <a:latin typeface="Calibri"/>
                <a:cs typeface="Calibri"/>
              </a:rPr>
              <a:t>aktive</a:t>
            </a:r>
            <a:r>
              <a:rPr lang="en-US" dirty="0">
                <a:latin typeface="Calibri"/>
                <a:cs typeface="Calibri"/>
              </a:rPr>
              <a:t>, men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faktisk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har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lyst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til</a:t>
            </a:r>
            <a:r>
              <a:rPr lang="en-US" dirty="0">
                <a:latin typeface="Calibri"/>
                <a:cs typeface="Calibri"/>
              </a:rPr>
              <a:t> å </a:t>
            </a:r>
            <a:r>
              <a:rPr lang="en-US" dirty="0" err="1">
                <a:latin typeface="Calibri"/>
                <a:cs typeface="Calibri"/>
              </a:rPr>
              <a:t>bli</a:t>
            </a:r>
            <a:r>
              <a:rPr lang="en-US" dirty="0">
                <a:latin typeface="Calibri"/>
                <a:cs typeface="Calibri"/>
              </a:rPr>
              <a:t> det. </a:t>
            </a:r>
            <a:r>
              <a:rPr lang="en-US" dirty="0" err="1">
                <a:latin typeface="Calibri"/>
                <a:cs typeface="Calibri"/>
              </a:rPr>
              <a:t>Motiver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er </a:t>
            </a:r>
            <a:r>
              <a:rPr lang="en-US" dirty="0" err="1">
                <a:latin typeface="Calibri"/>
                <a:cs typeface="Calibri"/>
              </a:rPr>
              <a:t>aktuelle</a:t>
            </a:r>
            <a:r>
              <a:rPr lang="en-US" dirty="0">
                <a:latin typeface="Calibri"/>
                <a:cs typeface="Calibri"/>
              </a:rPr>
              <a:t>, men det er </a:t>
            </a:r>
            <a:r>
              <a:rPr lang="en-US" dirty="0" err="1">
                <a:latin typeface="Calibri"/>
                <a:cs typeface="Calibri"/>
              </a:rPr>
              <a:t>ikke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nødvendig</a:t>
            </a:r>
            <a:r>
              <a:rPr lang="en-US" dirty="0">
                <a:latin typeface="Calibri"/>
                <a:cs typeface="Calibri"/>
              </a:rPr>
              <a:t> å </a:t>
            </a:r>
            <a:r>
              <a:rPr lang="en-US" dirty="0" err="1">
                <a:latin typeface="Calibri"/>
                <a:cs typeface="Calibri"/>
              </a:rPr>
              <a:t>oppføre</a:t>
            </a:r>
            <a:r>
              <a:rPr lang="en-US" dirty="0">
                <a:latin typeface="Calibri"/>
                <a:cs typeface="Calibri"/>
              </a:rPr>
              <a:t> seg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telefonabonementselger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ovenfor</a:t>
            </a:r>
            <a:r>
              <a:rPr lang="en-US" dirty="0">
                <a:latin typeface="Calibri"/>
                <a:cs typeface="Calibri"/>
              </a:rPr>
              <a:t> folk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faktisk</a:t>
            </a:r>
            <a:r>
              <a:rPr lang="en-US" dirty="0">
                <a:latin typeface="Calibri"/>
                <a:cs typeface="Calibri"/>
              </a:rPr>
              <a:t> bare </a:t>
            </a:r>
            <a:r>
              <a:rPr lang="en-US" dirty="0" err="1">
                <a:latin typeface="Calibri"/>
                <a:cs typeface="Calibri"/>
              </a:rPr>
              <a:t>ønsker</a:t>
            </a:r>
            <a:r>
              <a:rPr lang="en-US" dirty="0">
                <a:latin typeface="Calibri"/>
                <a:cs typeface="Calibri"/>
              </a:rPr>
              <a:t> å </a:t>
            </a:r>
            <a:r>
              <a:rPr lang="en-US" dirty="0" err="1">
                <a:latin typeface="Calibri"/>
                <a:cs typeface="Calibri"/>
              </a:rPr>
              <a:t>være</a:t>
            </a:r>
            <a:r>
              <a:rPr lang="en-US" dirty="0">
                <a:latin typeface="Calibri"/>
                <a:cs typeface="Calibri"/>
              </a:rPr>
              <a:t> passive </a:t>
            </a:r>
            <a:r>
              <a:rPr lang="en-US" dirty="0" err="1">
                <a:latin typeface="Calibri"/>
                <a:cs typeface="Calibri"/>
              </a:rPr>
              <a:t>støttemedlemmer</a:t>
            </a:r>
            <a:r>
              <a:rPr lang="en-US" dirty="0">
                <a:latin typeface="Calibri"/>
                <a:cs typeface="Calibri"/>
              </a:rPr>
              <a:t>. Fall </a:t>
            </a:r>
            <a:r>
              <a:rPr lang="en-US" dirty="0" err="1">
                <a:latin typeface="Calibri"/>
                <a:cs typeface="Calibri"/>
              </a:rPr>
              <a:t>tilbake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til</a:t>
            </a:r>
            <a:r>
              <a:rPr lang="en-US" dirty="0">
                <a:latin typeface="Calibri"/>
                <a:cs typeface="Calibri"/>
              </a:rPr>
              <a:t> service </a:t>
            </a:r>
            <a:r>
              <a:rPr lang="en-US" dirty="0" err="1">
                <a:latin typeface="Calibri"/>
                <a:cs typeface="Calibri"/>
              </a:rPr>
              <a:t>hvis</a:t>
            </a:r>
            <a:r>
              <a:rPr lang="en-US" dirty="0">
                <a:latin typeface="Calibri"/>
                <a:cs typeface="Calibri"/>
              </a:rPr>
              <a:t> folk </a:t>
            </a:r>
            <a:r>
              <a:rPr lang="en-US" dirty="0" err="1">
                <a:latin typeface="Calibri"/>
                <a:cs typeface="Calibri"/>
              </a:rPr>
              <a:t>syns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noe</a:t>
            </a:r>
            <a:r>
              <a:rPr lang="en-US" dirty="0">
                <a:latin typeface="Calibri"/>
                <a:cs typeface="Calibri"/>
              </a:rPr>
              <a:t> er et problem.</a:t>
            </a:r>
          </a:p>
        </p:txBody>
      </p:sp>
    </p:spTree>
    <p:extLst>
      <p:ext uri="{BB962C8B-B14F-4D97-AF65-F5344CB8AC3E}">
        <p14:creationId xmlns:p14="http://schemas.microsoft.com/office/powerpoint/2010/main" val="3650032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Viktig å komme på bølgelengde med den man ringer, altså snakke som lokallagsmedlem til lokallagsmedlem. Fyll ut undersøkelsen over telefon, motiver den du ringer, de er viktige.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353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Bygg relasjon, bygg relasjon, bygg relasjon. Husk å få svar på undersøkelsen. Har medlemmet behov for noe, da flagger du samtalen sånn at de kan få hjelp.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21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77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Folk er ikke så gode til å fylle ut undersøkelsen selv, det er nettopp derfor vi bruker tid på å ringe. Dette er ikke latskap, det er bare sånn det dessverre 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4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Dette er dessverre akkurat som på et sjelløst </a:t>
            </a:r>
            <a:r>
              <a:rPr lang="nb-NO" dirty="0" err="1"/>
              <a:t>callcenter</a:t>
            </a:r>
            <a:r>
              <a:rPr lang="nb-NO" dirty="0"/>
              <a:t> som selger </a:t>
            </a:r>
            <a:r>
              <a:rPr lang="nb-NO" dirty="0" err="1"/>
              <a:t>strømabonement</a:t>
            </a:r>
            <a:r>
              <a:rPr lang="nb-NO" dirty="0"/>
              <a:t>. Det må ringes mye for å få resultater. Heldigvis er det ikke et krav fra partiet at noen skal gjøre det fra 0800 til 1600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19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Det kan ofte være lurt å oppføre seg mest mulig som man gjør i samtaler ansikt til ansikt, da varierer man stemmen </a:t>
            </a:r>
            <a:r>
              <a:rPr lang="nb-NO"/>
              <a:t>mer naturlig.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643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746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44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12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50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67178d82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67178d82b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97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f6409ae0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f6409ae0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Ringing handler om å nå fram til og aktivere de som ikke er aktive i dag.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343D9-8C93-47E3-BF26-0039FB55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E7B0264-0395-4F32-9A60-FA4E5041C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89B981-5B11-4C68-8987-5A7B7AF6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B87236-BDE6-41AA-8504-1924BC33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363E4A-FC39-47E3-890B-8917F625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98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1A55AB-ED80-4516-A6B0-2C05573F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330814-FF03-4772-B317-1D46C7FA8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3C053A-8965-41E0-9279-ABA88684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20E824-D35A-487D-8737-AA6D111C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5CC8C5-7BA0-42E3-9DE7-E83C34F2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3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43FDF2B-4358-47B9-BCF7-C751EB6DB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556222-5FE3-4351-AA0A-31080FBE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42C588-015D-4C62-9306-C1416EB2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FB5F65-3FCD-475A-96CC-8DF518D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63ED50-4500-41BB-8A7A-599358B2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38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section header">
  <p:cSld name="SECTION_HEAD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ctr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9725" y="4944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title"/>
          </p:nvPr>
        </p:nvSpPr>
        <p:spPr>
          <a:xfrm>
            <a:off x="319725" y="4944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218905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5254BD-0C2A-4336-93D3-BE340776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1E6D4D-D622-42A1-8A5F-6A92DB34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816D8A-A2CA-496B-A03F-577365F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DB6ADB-D3F5-455E-B920-7C436928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A36EEA-07F9-42B9-8D52-B64A50F1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001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830806-19F5-4C9C-9FF1-22234F92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8D8825-3097-4135-B4BF-16BF69502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B34EEB-0DDC-4B02-BBF0-E58E44C8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E2EADC-9842-4EE5-976F-9B2380B3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3D6CFA-AA25-41AA-9ADE-1D322E02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82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38DA42-FDBE-456C-8C15-D57D45F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278E30-1638-4576-B7A1-4A161698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5BFE683-FD30-456C-BBC1-065A6EA26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F9B6DE-E2AC-4B96-BA31-0FE06A49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8A89B5-0350-4B84-BC7A-6E4A36AF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F12A8C-8E6D-4920-B007-918287FD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413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034B3C-BA60-43FE-9E56-DE63B28A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0A5E55-5F78-4F74-A551-28E9A67E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649D8BD-2032-45A9-AF52-96A85B050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6C4C6C-A354-4369-A7D0-2C1F1CC9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A6D75DC-EDEA-43F9-891D-4A759BF6D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9A32D69-973D-4FDD-AC01-41A2398E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86A653-2B6F-4C57-9034-12FDCC1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5B1DC52-F32F-4B0A-8E37-70631E7C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53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D76A4F-F36A-413D-94D6-CEADCD8A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8C9EF54-035D-483D-8FE4-AB50F453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9322E02-67A8-4BA7-96A9-CCB77A2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4CBB6AD-1EFC-4519-86EF-0F524D00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26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044E197-DB62-49F2-97AE-85B051E7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090BB72-5466-4A48-9315-975FABAA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A49054-D188-4DD8-961E-341AEA28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07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850162-292E-4543-B031-D21FD8FB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82824D-7F2D-40C9-95FA-2DBB3E3A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6F5F75-9D28-4CBE-8AD8-4795840B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126498-C684-4C1E-B31F-B351D9D8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61A9C6-B276-433D-9F07-F01A002D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6D2EE6-0F27-4512-8628-D4454DDF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1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27C761-0B0C-4273-8A53-C6826F16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BBA7BBF-CC52-4AD1-BF1D-EB44E095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7D4660-3729-4154-8F29-9C1A2BAEA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0BFF1F3-B685-4C19-8452-48F621C1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D48C91-AA7E-4C2B-B655-C2E4E951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EEFAB1-8700-496C-8FEA-CBAC539A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53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0E239E-6115-447E-B1B5-785D9292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5803FB-ACD9-4E8F-88CD-7A7D0DF6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0DC0BF-97AA-419D-9806-52AA3AF30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2D8A-FDCE-468F-AC89-F31117C92DDE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7B3631-2A48-417F-8938-15BE55F09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276161-0259-4685-81D6-65E382408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1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319725" y="494475"/>
            <a:ext cx="8512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319725" y="1195218"/>
            <a:ext cx="8512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B88DBF5-848A-4CFD-8D01-662A995D3F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9725" y="4712661"/>
            <a:ext cx="1241277" cy="7323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0" r:id="rId10"/>
    <p:sldLayoutId id="2147483681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tk.i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A494C08F-B23F-4BB8-A4C2-E4D10687E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137" y="1738312"/>
            <a:ext cx="61817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3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359067" y="2437650"/>
            <a:ext cx="3318555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err="1"/>
              <a:t>En</a:t>
            </a:r>
            <a:r>
              <a:rPr lang="en-GB" sz="2800" b="1"/>
              <a:t> </a:t>
            </a:r>
            <a:r>
              <a:rPr lang="en-GB" sz="2800" b="1" err="1"/>
              <a:t>ringetime</a:t>
            </a:r>
            <a:r>
              <a:rPr lang="en-GB" sz="2800" b="1"/>
              <a:t> </a:t>
            </a:r>
            <a:r>
              <a:rPr lang="en-GB" sz="2800" b="1" err="1"/>
              <a:t>gir</a:t>
            </a:r>
            <a:r>
              <a:rPr lang="en-GB" sz="2800" b="1"/>
              <a:t> </a:t>
            </a:r>
            <a:r>
              <a:rPr lang="en-GB" sz="2800" b="1" err="1"/>
              <a:t>flere</a:t>
            </a:r>
            <a:r>
              <a:rPr lang="en-GB" sz="2800" b="1"/>
              <a:t> </a:t>
            </a:r>
            <a:r>
              <a:rPr lang="en-GB" sz="2800" b="1" err="1"/>
              <a:t>aktivisttimer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15151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Ringeverktøyet</a:t>
            </a:r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988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Zetkins</a:t>
            </a:r>
            <a:r>
              <a:rPr lang="en-GB"/>
              <a:t> </a:t>
            </a:r>
            <a:r>
              <a:rPr lang="en-GB" err="1"/>
              <a:t>ringeverktøy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4132135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nb-NO"/>
              <a:t>Vi ringer til riktige personer</a:t>
            </a:r>
          </a:p>
          <a:p>
            <a:pPr marL="285750" indent="-285750" algn="l"/>
            <a:r>
              <a:rPr lang="nb-NO"/>
              <a:t>Vi slipper å holde styr på ringelistene</a:t>
            </a:r>
          </a:p>
          <a:p>
            <a:pPr marL="285750" indent="-285750" algn="l"/>
            <a:r>
              <a:rPr lang="nb-NO"/>
              <a:t>Vi ringer ikke samme person to ganger</a:t>
            </a:r>
          </a:p>
          <a:p>
            <a:pPr marL="285750" indent="-285750" algn="l"/>
            <a:endParaRPr lang="nb-NO"/>
          </a:p>
          <a:p>
            <a:pPr marL="285750" indent="-285750" algn="l"/>
            <a:r>
              <a:rPr lang="nb-NO"/>
              <a:t>Egentlig bare en bedre versjon av notatblokk og snurretelefon</a:t>
            </a:r>
          </a:p>
          <a:p>
            <a:pPr marL="285750" indent="-285750" algn="l"/>
            <a:endParaRPr lang="nb-NO"/>
          </a:p>
          <a:p>
            <a:pPr marL="285750" indent="-285750" algn="l"/>
            <a:endParaRPr lang="nb-NO"/>
          </a:p>
        </p:txBody>
      </p:sp>
      <p:pic>
        <p:nvPicPr>
          <p:cNvPr id="4" name="Google Shape;139;p23">
            <a:extLst>
              <a:ext uri="{FF2B5EF4-FFF2-40B4-BE49-F238E27FC236}">
                <a16:creationId xmlns:a16="http://schemas.microsoft.com/office/drawing/2014/main" id="{83786790-F189-4F7E-A774-A820464A78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626087"/>
            <a:ext cx="4062225" cy="40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1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9725" y="674120"/>
            <a:ext cx="2550290" cy="1225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gangen</a:t>
            </a:r>
            <a:r>
              <a:rPr lang="en-GB"/>
              <a:t> du </a:t>
            </a:r>
            <a:r>
              <a:rPr lang="en-GB" err="1"/>
              <a:t>skal</a:t>
            </a:r>
            <a:r>
              <a:rPr lang="en-GB"/>
              <a:t> </a:t>
            </a:r>
            <a:r>
              <a:rPr lang="en-GB" err="1"/>
              <a:t>ringe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5046535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algn="l">
              <a:buFont typeface="+mj-lt"/>
              <a:buAutoNum type="arabicPeriod"/>
            </a:pPr>
            <a:r>
              <a:rPr lang="nb-NO"/>
              <a:t>Gå til </a:t>
            </a:r>
            <a:r>
              <a:rPr lang="nb-NO">
                <a:hlinkClick r:id="rId3"/>
              </a:rPr>
              <a:t>zetk.in</a:t>
            </a:r>
            <a:r>
              <a:rPr lang="nb-NO"/>
              <a:t> hvis du ikke har en bruker fra før</a:t>
            </a:r>
          </a:p>
          <a:p>
            <a:pPr marL="342900" algn="l">
              <a:buFont typeface="+mj-lt"/>
              <a:buAutoNum type="arabicPeriod"/>
            </a:pPr>
            <a:r>
              <a:rPr lang="nb-NO"/>
              <a:t>Registrer deg og vent på epost</a:t>
            </a:r>
          </a:p>
          <a:p>
            <a:pPr marL="342900" algn="l">
              <a:buFont typeface="+mj-lt"/>
              <a:buAutoNum type="arabicPeriod"/>
            </a:pPr>
            <a:r>
              <a:rPr lang="nb-NO"/>
              <a:t>Klikk på lenken for å bekrefte epost</a:t>
            </a:r>
          </a:p>
          <a:p>
            <a:pPr marL="342900" algn="l">
              <a:buFont typeface="+mj-lt"/>
              <a:buAutoNum type="arabicPeriod"/>
            </a:pPr>
            <a:r>
              <a:rPr lang="nb-NO"/>
              <a:t>Koble til organisasjoner</a:t>
            </a:r>
          </a:p>
          <a:p>
            <a:pPr marL="342900" algn="l">
              <a:buFont typeface="+mj-lt"/>
              <a:buAutoNum type="arabicPeriod"/>
            </a:pPr>
            <a:endParaRPr lang="nb-NO"/>
          </a:p>
          <a:p>
            <a:pPr marL="0" indent="0" algn="l">
              <a:buNone/>
            </a:pPr>
            <a:r>
              <a:rPr lang="nb-NO" b="1"/>
              <a:t>Har du bruker fra før logger du bare inn</a:t>
            </a:r>
          </a:p>
          <a:p>
            <a:pPr marL="342900" algn="l">
              <a:buFont typeface="+mj-lt"/>
              <a:buAutoNum type="arabicPeriod"/>
            </a:pPr>
            <a:endParaRPr lang="nb-NO"/>
          </a:p>
          <a:p>
            <a:pPr marL="285750" indent="-285750" algn="l"/>
            <a:endParaRPr lang="nb-NO"/>
          </a:p>
        </p:txBody>
      </p:sp>
      <p:pic>
        <p:nvPicPr>
          <p:cNvPr id="5" name="Google Shape;146;p24">
            <a:extLst>
              <a:ext uri="{FF2B5EF4-FFF2-40B4-BE49-F238E27FC236}">
                <a16:creationId xmlns:a16="http://schemas.microsoft.com/office/drawing/2014/main" id="{20428430-C988-4068-B064-1AF15A7076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985" t="-66993" r="-16853" b="962"/>
          <a:stretch/>
        </p:blipFill>
        <p:spPr>
          <a:xfrm>
            <a:off x="4572000" y="-3440182"/>
            <a:ext cx="8382900" cy="73497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8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359067" y="2437650"/>
            <a:ext cx="7683648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err="1"/>
              <a:t>Nå</a:t>
            </a:r>
            <a:r>
              <a:rPr lang="en-GB" sz="2800" b="1"/>
              <a:t> ser vi </a:t>
            </a:r>
            <a:r>
              <a:rPr lang="en-GB" sz="2800" b="1" err="1"/>
              <a:t>litt</a:t>
            </a:r>
            <a:r>
              <a:rPr lang="en-GB" sz="2800" b="1"/>
              <a:t> </a:t>
            </a:r>
            <a:r>
              <a:rPr lang="en-GB" sz="2800" b="1" err="1"/>
              <a:t>i</a:t>
            </a:r>
            <a:r>
              <a:rPr lang="en-GB" sz="2800" b="1"/>
              <a:t> </a:t>
            </a:r>
            <a:r>
              <a:rPr lang="en-GB" sz="2800" b="1" err="1"/>
              <a:t>Zetkin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Telefonsamtalen</a:t>
            </a:r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659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AB7DA9-94BD-BD23-AEAC-C6D3616E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5" y="370744"/>
            <a:ext cx="8512500" cy="567300"/>
          </a:xfrm>
        </p:spPr>
        <p:txBody>
          <a:bodyPr/>
          <a:lstStyle/>
          <a:p>
            <a:pPr algn="l"/>
            <a:r>
              <a:rPr lang="nb-NO">
                <a:latin typeface="Arial"/>
                <a:cs typeface="Arial"/>
              </a:rPr>
              <a:t>Reservasjoner mot å ringe? 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E1FE5D-8901-08B6-A31F-7B2A0875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57" y="940735"/>
            <a:ext cx="8512500" cy="2747100"/>
          </a:xfrm>
        </p:spPr>
        <p:txBody>
          <a:bodyPr/>
          <a:lstStyle/>
          <a:p>
            <a:pPr algn="l">
              <a:lnSpc>
                <a:spcPct val="114999"/>
              </a:lnSpc>
            </a:pPr>
            <a:r>
              <a:rPr lang="nb-NO" sz="1400" b="1" dirty="0">
                <a:latin typeface="Arial"/>
                <a:cs typeface="Arial"/>
              </a:rPr>
              <a:t>Synes det er skummelt å ringe </a:t>
            </a:r>
            <a:endParaRPr lang="nb-NO" sz="1400" b="1" dirty="0"/>
          </a:p>
          <a:p>
            <a:pPr algn="l">
              <a:lnSpc>
                <a:spcPct val="114999"/>
              </a:lnSpc>
              <a:buFont typeface="Calibri"/>
              <a:buChar char="-"/>
            </a:pPr>
            <a:r>
              <a:rPr lang="nb-NO" sz="1400" dirty="0">
                <a:latin typeface="Arial"/>
                <a:cs typeface="Arial"/>
              </a:rPr>
              <a:t>Gjennomfør noen testsamtaler i gruppen som skal ringe. Bruk manus. Hvis man er redd for å bli spurt om noe man ikke kan svare på - Øv på akkurat det!</a:t>
            </a:r>
          </a:p>
          <a:p>
            <a:pPr marL="114300" indent="0" algn="l">
              <a:lnSpc>
                <a:spcPct val="114999"/>
              </a:lnSpc>
              <a:buNone/>
            </a:pPr>
            <a:endParaRPr lang="nb-NO" sz="1400" dirty="0">
              <a:latin typeface="Arial"/>
              <a:cs typeface="Arial"/>
            </a:endParaRPr>
          </a:p>
          <a:p>
            <a:pPr algn="l">
              <a:lnSpc>
                <a:spcPct val="114999"/>
              </a:lnSpc>
            </a:pPr>
            <a:r>
              <a:rPr lang="nb-NO" sz="1400" b="1" dirty="0">
                <a:latin typeface="Arial"/>
                <a:cs typeface="Arial"/>
              </a:rPr>
              <a:t>Har ikke råd til å bruke egen telefon </a:t>
            </a:r>
            <a:endParaRPr lang="nb-NO" sz="1400" b="1" dirty="0"/>
          </a:p>
          <a:p>
            <a:pPr algn="l">
              <a:lnSpc>
                <a:spcPct val="114999"/>
              </a:lnSpc>
              <a:buFont typeface="Calibri"/>
              <a:buChar char="-"/>
            </a:pPr>
            <a:r>
              <a:rPr lang="nb-NO" sz="1400" dirty="0">
                <a:latin typeface="Arial"/>
                <a:cs typeface="Arial"/>
              </a:rPr>
              <a:t>Kan lokallaget betale for tellerskrittene som brukes i ringerunde? Det er som regel ikke dyrt</a:t>
            </a:r>
          </a:p>
          <a:p>
            <a:pPr marL="114300" indent="0" algn="l">
              <a:lnSpc>
                <a:spcPct val="114999"/>
              </a:lnSpc>
              <a:buNone/>
            </a:pPr>
            <a:endParaRPr lang="nb-NO" sz="1400" dirty="0">
              <a:latin typeface="Arial"/>
              <a:cs typeface="Arial"/>
            </a:endParaRPr>
          </a:p>
          <a:p>
            <a:pPr algn="l">
              <a:lnSpc>
                <a:spcPct val="114999"/>
              </a:lnSpc>
            </a:pPr>
            <a:r>
              <a:rPr lang="nb-NO" sz="1400" b="1" dirty="0">
                <a:latin typeface="Arial"/>
                <a:cs typeface="Arial"/>
              </a:rPr>
              <a:t>Vanskelig å ringe folk man kjenner</a:t>
            </a:r>
          </a:p>
          <a:p>
            <a:pPr algn="l">
              <a:lnSpc>
                <a:spcPct val="114999"/>
              </a:lnSpc>
              <a:buFont typeface="Calibri"/>
              <a:buChar char="-"/>
            </a:pPr>
            <a:r>
              <a:rPr lang="nb-NO" sz="1400" dirty="0">
                <a:latin typeface="Arial"/>
                <a:cs typeface="Arial"/>
              </a:rPr>
              <a:t>Ha åpenhet om dette før dere begynner å ringe, det er ikke uvanlig å kjenne noen i lokallaget.</a:t>
            </a:r>
            <a:endParaRPr lang="nb-NO" dirty="0"/>
          </a:p>
          <a:p>
            <a:pPr marL="114300" indent="0" algn="l">
              <a:lnSpc>
                <a:spcPct val="114999"/>
              </a:lnSpc>
              <a:buNone/>
            </a:pPr>
            <a:r>
              <a:rPr lang="nb-NO" sz="1400" dirty="0">
                <a:latin typeface="Arial"/>
                <a:cs typeface="Arial"/>
              </a:rPr>
              <a:t>       I </a:t>
            </a:r>
            <a:r>
              <a:rPr lang="nb-NO" sz="1400" dirty="0" err="1">
                <a:latin typeface="Arial"/>
                <a:cs typeface="Arial"/>
              </a:rPr>
              <a:t>Zetkin</a:t>
            </a:r>
            <a:r>
              <a:rPr lang="nb-NO" sz="1400" dirty="0">
                <a:latin typeface="Arial"/>
                <a:cs typeface="Arial"/>
              </a:rPr>
              <a:t> kan man hoppe over nummer som kommer på skjermen, og ringe neste person i listen</a:t>
            </a:r>
            <a:endParaRPr lang="nb-NO" dirty="0"/>
          </a:p>
          <a:p>
            <a:pPr marL="114300" indent="0" algn="l">
              <a:lnSpc>
                <a:spcPct val="114999"/>
              </a:lnSpc>
              <a:buNone/>
            </a:pPr>
            <a:endParaRPr lang="nb-NO" sz="1400" dirty="0">
              <a:latin typeface="Arial"/>
              <a:cs typeface="Arial"/>
            </a:endParaRPr>
          </a:p>
          <a:p>
            <a:pPr algn="l">
              <a:lnSpc>
                <a:spcPct val="114999"/>
              </a:lnSpc>
            </a:pPr>
            <a:r>
              <a:rPr lang="nb-NO" sz="1400" b="1" dirty="0">
                <a:latin typeface="Arial"/>
                <a:cs typeface="Arial"/>
              </a:rPr>
              <a:t>Liker ikke å ta kontakt, føler det er påtrengende</a:t>
            </a:r>
            <a:endParaRPr lang="nb-NO" sz="1400" b="1" dirty="0"/>
          </a:p>
          <a:p>
            <a:pPr algn="l">
              <a:lnSpc>
                <a:spcPct val="114999"/>
              </a:lnSpc>
              <a:buFont typeface="Calibri"/>
              <a:buChar char="-"/>
            </a:pPr>
            <a:r>
              <a:rPr lang="nb-NO" sz="1400" dirty="0">
                <a:latin typeface="Arial"/>
                <a:cs typeface="Arial"/>
              </a:rPr>
              <a:t>Ingen skal måtte snakke med oss som ikke vil eller kan, men de aller fleste setter stor pris på å bli kontaktet av lokallaget. Da føler man seg sett og verdsatt som medlem!</a:t>
            </a:r>
            <a:endParaRPr lang="nb-NO" sz="1400" dirty="0"/>
          </a:p>
          <a:p>
            <a:pPr>
              <a:lnSpc>
                <a:spcPct val="114999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2984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AB7DA9-94BD-BD23-AEAC-C6D3616E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5" y="370744"/>
            <a:ext cx="8512500" cy="567300"/>
          </a:xfrm>
        </p:spPr>
        <p:txBody>
          <a:bodyPr/>
          <a:lstStyle/>
          <a:p>
            <a:pPr algn="l"/>
            <a:r>
              <a:rPr lang="nb-NO">
                <a:latin typeface="Arial"/>
                <a:cs typeface="Arial"/>
              </a:rPr>
              <a:t>Reservasjoner mot å ringe? 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E1FE5D-8901-08B6-A31F-7B2A0875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57" y="940735"/>
            <a:ext cx="8512500" cy="3591218"/>
          </a:xfrm>
        </p:spPr>
        <p:txBody>
          <a:bodyPr/>
          <a:lstStyle/>
          <a:p>
            <a:pPr algn="l">
              <a:lnSpc>
                <a:spcPct val="114999"/>
              </a:lnSpc>
            </a:pPr>
            <a:r>
              <a:rPr lang="nb-NO" sz="1400" b="1" dirty="0">
                <a:latin typeface="Arial"/>
                <a:cs typeface="Arial"/>
              </a:rPr>
              <a:t>Synes det er skummelt å ringe </a:t>
            </a:r>
            <a:endParaRPr lang="nb-NO" sz="1400" b="1" dirty="0">
              <a:latin typeface="Libre Franklin"/>
              <a:cs typeface="Arial"/>
            </a:endParaRPr>
          </a:p>
          <a:p>
            <a:pPr lvl="1" algn="l">
              <a:lnSpc>
                <a:spcPct val="114999"/>
              </a:lnSpc>
            </a:pPr>
            <a:r>
              <a:rPr lang="nb-NO" dirty="0">
                <a:latin typeface="Arial"/>
                <a:cs typeface="Arial"/>
              </a:rPr>
              <a:t>Øvelse</a:t>
            </a:r>
            <a:r>
              <a:rPr lang="nb-NO">
                <a:latin typeface="Arial"/>
                <a:cs typeface="Arial"/>
              </a:rPr>
              <a:t>, demonstrasjon.</a:t>
            </a:r>
            <a:endParaRPr lang="nb-NO" dirty="0">
              <a:latin typeface="Arial"/>
              <a:cs typeface="Arial"/>
            </a:endParaRPr>
          </a:p>
          <a:p>
            <a:pPr algn="l">
              <a:lnSpc>
                <a:spcPct val="114999"/>
              </a:lnSpc>
            </a:pPr>
            <a:r>
              <a:rPr lang="nb-NO" sz="1400" b="1" dirty="0">
                <a:latin typeface="Arial"/>
                <a:cs typeface="Arial"/>
              </a:rPr>
              <a:t>Har ikke råd til å bruke egen telefon </a:t>
            </a:r>
          </a:p>
          <a:p>
            <a:pPr lvl="1" algn="l">
              <a:lnSpc>
                <a:spcPct val="114999"/>
              </a:lnSpc>
            </a:pPr>
            <a:r>
              <a:rPr lang="nb-NO" sz="1400" dirty="0">
                <a:latin typeface="Arial"/>
                <a:cs typeface="Arial"/>
              </a:rPr>
              <a:t>Få refusjon eller lån telefon.</a:t>
            </a:r>
          </a:p>
          <a:p>
            <a:pPr algn="l">
              <a:lnSpc>
                <a:spcPct val="114999"/>
              </a:lnSpc>
            </a:pPr>
            <a:r>
              <a:rPr lang="nb-NO" sz="1400" b="1" dirty="0">
                <a:latin typeface="Arial"/>
                <a:cs typeface="Arial"/>
              </a:rPr>
              <a:t>Vanskelig å ringe folk man kjenner</a:t>
            </a:r>
          </a:p>
          <a:p>
            <a:pPr lvl="1" algn="l">
              <a:lnSpc>
                <a:spcPct val="114999"/>
              </a:lnSpc>
            </a:pPr>
            <a:r>
              <a:rPr lang="nb-NO" dirty="0">
                <a:latin typeface="Arial"/>
                <a:cs typeface="Arial"/>
              </a:rPr>
              <a:t>Hopp over dem i </a:t>
            </a:r>
            <a:r>
              <a:rPr lang="nb-NO" dirty="0" err="1">
                <a:latin typeface="Arial"/>
                <a:cs typeface="Arial"/>
              </a:rPr>
              <a:t>Zetkin</a:t>
            </a:r>
            <a:endParaRPr lang="nb-NO" sz="1400" dirty="0">
              <a:latin typeface="Arial"/>
              <a:cs typeface="Arial"/>
            </a:endParaRPr>
          </a:p>
          <a:p>
            <a:pPr algn="l">
              <a:lnSpc>
                <a:spcPct val="114999"/>
              </a:lnSpc>
            </a:pPr>
            <a:r>
              <a:rPr lang="nb-NO" sz="1400" b="1" dirty="0">
                <a:latin typeface="Arial"/>
                <a:cs typeface="Arial"/>
              </a:rPr>
              <a:t>Liker ikke å ta kontakt, føler det er påtrengende</a:t>
            </a:r>
          </a:p>
          <a:p>
            <a:pPr lvl="1" algn="l">
              <a:lnSpc>
                <a:spcPct val="114999"/>
              </a:lnSpc>
            </a:pPr>
            <a:r>
              <a:rPr lang="nb-NO" dirty="0">
                <a:latin typeface="Arial"/>
                <a:cs typeface="Arial"/>
              </a:rPr>
              <a:t>De fleste setter pris på kontakten. </a:t>
            </a:r>
          </a:p>
          <a:p>
            <a:pPr lvl="1" algn="l">
              <a:lnSpc>
                <a:spcPct val="114999"/>
              </a:lnSpc>
            </a:pPr>
            <a:r>
              <a:rPr lang="nb-NO" dirty="0">
                <a:latin typeface="Arial"/>
                <a:cs typeface="Arial"/>
              </a:rPr>
              <a:t>Vil de ikke snakke med lokallaget? </a:t>
            </a:r>
          </a:p>
          <a:p>
            <a:pPr lvl="2" algn="l">
              <a:lnSpc>
                <a:spcPct val="114999"/>
              </a:lnSpc>
            </a:pPr>
            <a:r>
              <a:rPr lang="nb-NO" dirty="0">
                <a:latin typeface="Arial"/>
                <a:cs typeface="Arial"/>
              </a:rPr>
              <a:t>Marker samtalen så de kan reserveres mot mer kommunikasjon.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799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5750" y="531740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Hva</a:t>
            </a:r>
            <a:r>
              <a:rPr lang="en-GB"/>
              <a:t> </a:t>
            </a:r>
            <a:r>
              <a:rPr lang="en-GB" err="1"/>
              <a:t>sier</a:t>
            </a:r>
            <a:r>
              <a:rPr lang="en-GB"/>
              <a:t> vi?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5750" y="1099040"/>
            <a:ext cx="4576624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nb-NO"/>
              <a:t>Presentasjon med fornavn og som aktiv i SV (+lokallag)</a:t>
            </a:r>
          </a:p>
          <a:p>
            <a:pPr marL="285750" indent="-285750" algn="l"/>
            <a:r>
              <a:rPr lang="nb-NO"/>
              <a:t>Spørsmål: Vi gjennomfører en valgkampundersøkelse, kan jeg stille deg spørsmålene nå?</a:t>
            </a:r>
          </a:p>
          <a:p>
            <a:pPr marL="285750" indent="-285750" algn="l"/>
            <a:r>
              <a:rPr lang="nb-NO"/>
              <a:t>Snakk om hvorfor kampanjen er viktig</a:t>
            </a:r>
          </a:p>
          <a:p>
            <a:pPr marL="285750" indent="-285750" algn="l"/>
            <a:r>
              <a:rPr lang="nb-NO"/>
              <a:t>Finn din egen stil og husk på hvorfor du selv er aktiv og hvorfor du tenker det er viktig at andre og er det</a:t>
            </a:r>
          </a:p>
        </p:txBody>
      </p:sp>
      <p:pic>
        <p:nvPicPr>
          <p:cNvPr id="5" name="Bilde 4" descr="Et bilde som inneholder tekst, innendørs, hund, katt&#10;&#10;Automatisk generert beskrivelse">
            <a:extLst>
              <a:ext uri="{FF2B5EF4-FFF2-40B4-BE49-F238E27FC236}">
                <a16:creationId xmlns:a16="http://schemas.microsoft.com/office/drawing/2014/main" id="{FBB0C36B-935C-4EEC-96B2-C8B0A238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0"/>
            <a:ext cx="37623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5750" y="531740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Nyttig</a:t>
            </a:r>
            <a:r>
              <a:rPr lang="en-GB"/>
              <a:t> å </a:t>
            </a:r>
            <a:r>
              <a:rPr lang="en-GB" err="1"/>
              <a:t>tenke</a:t>
            </a:r>
            <a:r>
              <a:rPr lang="en-GB"/>
              <a:t> </a:t>
            </a:r>
            <a:r>
              <a:rPr lang="en-GB" err="1"/>
              <a:t>på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5749" y="1099039"/>
            <a:ext cx="5003789" cy="357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nb-NO" sz="1600" b="1"/>
              <a:t>Bruk sjansen </a:t>
            </a:r>
            <a:r>
              <a:rPr lang="nb-NO" sz="1600"/>
              <a:t>til å fortelle hva som foregår i lokallaget for tiden, inviter til aktiviteter.</a:t>
            </a:r>
          </a:p>
          <a:p>
            <a:pPr marL="0" indent="0" algn="l">
              <a:buNone/>
            </a:pPr>
            <a:endParaRPr lang="nb-NO" sz="1600" b="1"/>
          </a:p>
          <a:p>
            <a:pPr marL="0" indent="0" algn="l">
              <a:buNone/>
            </a:pPr>
            <a:r>
              <a:rPr lang="nb-NO" sz="1600" b="1"/>
              <a:t>Lytt</a:t>
            </a:r>
            <a:r>
              <a:rPr lang="nb-NO" sz="1600"/>
              <a:t>, men driv samtalen framover når det er nødvendig. Bygg relasjon.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 b="1"/>
              <a:t>Fylle ut undersøkelsen selv? </a:t>
            </a:r>
            <a:r>
              <a:rPr lang="nb-NO" sz="1600"/>
              <a:t> Det kan folk, men vi vil helst ta det over telefon med en gang. Send lenke på SMS etter samtalen.</a:t>
            </a:r>
          </a:p>
          <a:p>
            <a:pPr marL="0" indent="0" algn="l">
              <a:buNone/>
            </a:pPr>
            <a:endParaRPr lang="nb-NO" sz="1600" b="1"/>
          </a:p>
          <a:p>
            <a:pPr marL="0" indent="0" algn="l">
              <a:buNone/>
            </a:pPr>
            <a:r>
              <a:rPr lang="nb-NO" sz="1600" b="1"/>
              <a:t>Alltid service! </a:t>
            </a:r>
            <a:r>
              <a:rPr lang="nb-NO" sz="1600"/>
              <a:t>Adresseendring, kontaktopplysninger, kontingent etc.</a:t>
            </a:r>
            <a:endParaRPr lang="nb-NO" sz="1600" b="1"/>
          </a:p>
        </p:txBody>
      </p:sp>
    </p:spTree>
    <p:extLst>
      <p:ext uri="{BB962C8B-B14F-4D97-AF65-F5344CB8AC3E}">
        <p14:creationId xmlns:p14="http://schemas.microsoft.com/office/powerpoint/2010/main" val="34523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/>
              <a:t>1. Hvorfor ringer vi?</a:t>
            </a:r>
            <a:br>
              <a:rPr lang="nb-NO" sz="2400"/>
            </a:br>
            <a:r>
              <a:rPr lang="nb-NO" sz="2400"/>
              <a:t>2. Slik fungerer ringeverktøyet</a:t>
            </a:r>
            <a:br>
              <a:rPr lang="nb-NO" sz="2400"/>
            </a:br>
            <a:r>
              <a:rPr lang="nb-NO" sz="2400"/>
              <a:t>3. Slik snakker du i telefon</a:t>
            </a:r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 idx="2"/>
          </p:nvPr>
        </p:nvSpPr>
        <p:spPr>
          <a:xfrm>
            <a:off x="311700" y="701783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/>
              <a:t>Ring </a:t>
            </a:r>
            <a:r>
              <a:rPr lang="nb-NO" sz="4800" err="1"/>
              <a:t>Ring</a:t>
            </a:r>
            <a:endParaRPr sz="4800"/>
          </a:p>
        </p:txBody>
      </p:sp>
    </p:spTree>
    <p:extLst>
      <p:ext uri="{BB962C8B-B14F-4D97-AF65-F5344CB8AC3E}">
        <p14:creationId xmlns:p14="http://schemas.microsoft.com/office/powerpoint/2010/main" val="665290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5750" y="531740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Fylle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undersøkelsen</a:t>
            </a:r>
            <a:r>
              <a:rPr lang="en-GB"/>
              <a:t> </a:t>
            </a:r>
            <a:r>
              <a:rPr lang="en-GB" err="1"/>
              <a:t>selv</a:t>
            </a:r>
            <a:r>
              <a:rPr lang="en-GB"/>
              <a:t>?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5749" y="1099039"/>
            <a:ext cx="4516987" cy="357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nb-NO" sz="1600" b="1"/>
              <a:t>Be dem gjøre det </a:t>
            </a:r>
            <a:r>
              <a:rPr lang="nb-NO" sz="1600"/>
              <a:t>så raskt som mulig. I kveld senest</a:t>
            </a:r>
          </a:p>
          <a:p>
            <a:pPr marL="0" indent="0" algn="l">
              <a:buNone/>
            </a:pPr>
            <a:endParaRPr lang="nb-NO" sz="1600" b="1"/>
          </a:p>
          <a:p>
            <a:pPr marL="0" indent="0" algn="l">
              <a:buNone/>
            </a:pPr>
            <a:r>
              <a:rPr lang="nb-NO" sz="1600" b="1"/>
              <a:t>Send en lenke </a:t>
            </a:r>
            <a:r>
              <a:rPr lang="nb-NO" sz="1600"/>
              <a:t>til undersøkelsen på SMS med en gang du legger på.</a:t>
            </a:r>
          </a:p>
          <a:p>
            <a:pPr marL="0" indent="0" algn="l">
              <a:buNone/>
            </a:pPr>
            <a:endParaRPr lang="nb-NO" sz="1600" b="1"/>
          </a:p>
          <a:p>
            <a:pPr marL="0" indent="0" algn="l">
              <a:buNone/>
            </a:pPr>
            <a:r>
              <a:rPr lang="nb-NO" sz="1600" b="1"/>
              <a:t>Fyll inn i ringerunderøkelsen </a:t>
            </a:r>
            <a:r>
              <a:rPr lang="nb-NO" sz="1600"/>
              <a:t>at personen skal gjøre det selv.</a:t>
            </a:r>
          </a:p>
          <a:p>
            <a:pPr marL="0" indent="0" algn="l">
              <a:buNone/>
            </a:pPr>
            <a:endParaRPr lang="nb-NO" sz="1600" b="1"/>
          </a:p>
          <a:p>
            <a:pPr marL="0" indent="0" algn="l">
              <a:buNone/>
            </a:pPr>
            <a:r>
              <a:rPr lang="nb-NO" sz="1600" b="1"/>
              <a:t>Følg opp </a:t>
            </a:r>
            <a:r>
              <a:rPr lang="nb-NO" sz="1600"/>
              <a:t>de som ikke har gjort det. Ring tilbake og fyll ut undersøkelsen for dem.</a:t>
            </a:r>
            <a:endParaRPr lang="nb-NO" sz="1600" b="1"/>
          </a:p>
        </p:txBody>
      </p:sp>
      <p:pic>
        <p:nvPicPr>
          <p:cNvPr id="4" name="Bilde 3" descr="Et bilde som inneholder hund, innendørs, bærbar PC&#10;&#10;Automatisk generert beskrivelse">
            <a:extLst>
              <a:ext uri="{FF2B5EF4-FFF2-40B4-BE49-F238E27FC236}">
                <a16:creationId xmlns:a16="http://schemas.microsoft.com/office/drawing/2014/main" id="{2826880E-0AFC-4F10-9B2C-5AF1CF608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36" y="1270290"/>
            <a:ext cx="4311264" cy="32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5750" y="531740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Øk</a:t>
            </a:r>
            <a:r>
              <a:rPr lang="en-GB"/>
              <a:t> </a:t>
            </a:r>
            <a:r>
              <a:rPr lang="en-GB" err="1"/>
              <a:t>hastigheten</a:t>
            </a:r>
            <a:r>
              <a:rPr lang="en-GB"/>
              <a:t> – ring mange </a:t>
            </a:r>
            <a:r>
              <a:rPr lang="en-GB" err="1"/>
              <a:t>nummer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5749" y="1099039"/>
            <a:ext cx="5003789" cy="357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nb-NO" sz="1600" dirty="0"/>
              <a:t>25-30% svarer når vi ringer.</a:t>
            </a:r>
          </a:p>
          <a:p>
            <a:pPr marL="0" indent="0" algn="l">
              <a:buNone/>
            </a:pPr>
            <a:endParaRPr lang="nb-NO" sz="1600" dirty="0"/>
          </a:p>
          <a:p>
            <a:pPr marL="0" indent="0" algn="l">
              <a:buNone/>
            </a:pPr>
            <a:r>
              <a:rPr lang="nb-NO" sz="1600" dirty="0"/>
              <a:t>Slå mange nummer!</a:t>
            </a:r>
          </a:p>
          <a:p>
            <a:pPr marL="0" indent="0" algn="l">
              <a:buNone/>
            </a:pPr>
            <a:endParaRPr lang="nb-NO" sz="1600" dirty="0"/>
          </a:p>
          <a:p>
            <a:pPr marL="0" indent="0" algn="l">
              <a:buNone/>
            </a:pPr>
            <a:r>
              <a:rPr lang="nb-NO" sz="1600" dirty="0"/>
              <a:t>Det er antall forsøkte samtaler i timen som bestemmer hvor mange vi når.</a:t>
            </a:r>
          </a:p>
        </p:txBody>
      </p:sp>
    </p:spTree>
    <p:extLst>
      <p:ext uri="{BB962C8B-B14F-4D97-AF65-F5344CB8AC3E}">
        <p14:creationId xmlns:p14="http://schemas.microsoft.com/office/powerpoint/2010/main" val="17201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5750" y="531740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Samtaleteknikk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5749" y="1099039"/>
            <a:ext cx="5003789" cy="357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nb-NO" sz="1600"/>
              <a:t>Alltid hyggelig!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/>
              <a:t>Snakk sakte og tydelig, alle snakker fortere enn de tror.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/>
              <a:t>Lyden er alt, i motsetning til samtaler ansikt til ansikt.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 err="1"/>
              <a:t>Kroppspråk</a:t>
            </a:r>
            <a:r>
              <a:rPr lang="nb-NO" sz="1600"/>
              <a:t> er likevel ikke bortkastet.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/>
              <a:t>Ikke vær en robot.</a:t>
            </a:r>
          </a:p>
        </p:txBody>
      </p:sp>
      <p:pic>
        <p:nvPicPr>
          <p:cNvPr id="4" name="Google Shape;213;p34">
            <a:extLst>
              <a:ext uri="{FF2B5EF4-FFF2-40B4-BE49-F238E27FC236}">
                <a16:creationId xmlns:a16="http://schemas.microsoft.com/office/drawing/2014/main" id="{591B4F4F-BF45-4D44-8376-602EEF0C0A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125" y="801300"/>
            <a:ext cx="3540899" cy="354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0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5750" y="531740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Ringe</a:t>
            </a:r>
            <a:r>
              <a:rPr lang="en-GB"/>
              <a:t> </a:t>
            </a:r>
            <a:r>
              <a:rPr lang="en-GB" err="1"/>
              <a:t>sammen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5749" y="1099039"/>
            <a:ext cx="5003789" cy="357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nb-NO" sz="1600"/>
              <a:t>Det er mye morsommere!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/>
              <a:t>Mindre skummelt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/>
              <a:t>Unnskyldning for å treffe kameratene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 err="1"/>
              <a:t>Ringeleder</a:t>
            </a:r>
            <a:r>
              <a:rPr lang="nb-NO" sz="1600"/>
              <a:t> er der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/>
              <a:t>Lær av hverandre, vi skaper en bedre kollektiv innsats</a:t>
            </a:r>
          </a:p>
          <a:p>
            <a:pPr marL="0" indent="0" algn="l">
              <a:buNone/>
            </a:pPr>
            <a:endParaRPr lang="nb-NO" sz="1600"/>
          </a:p>
          <a:p>
            <a:pPr marL="0" indent="0" algn="l">
              <a:buNone/>
            </a:pPr>
            <a:r>
              <a:rPr lang="nb-NO" sz="1600"/>
              <a:t>Det gir resultater</a:t>
            </a:r>
          </a:p>
        </p:txBody>
      </p:sp>
      <p:pic>
        <p:nvPicPr>
          <p:cNvPr id="5" name="Google Shape;220;p35">
            <a:extLst>
              <a:ext uri="{FF2B5EF4-FFF2-40B4-BE49-F238E27FC236}">
                <a16:creationId xmlns:a16="http://schemas.microsoft.com/office/drawing/2014/main" id="{F0218A49-6C66-4B54-8259-D634736C70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022" t="-52928" r="-5827"/>
          <a:stretch/>
        </p:blipFill>
        <p:spPr>
          <a:xfrm>
            <a:off x="5745155" y="-2795326"/>
            <a:ext cx="8382900" cy="73497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3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5750" y="531740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Ressurser</a:t>
            </a:r>
            <a:r>
              <a:rPr lang="en-GB"/>
              <a:t> for </a:t>
            </a:r>
            <a:r>
              <a:rPr lang="en-GB" err="1"/>
              <a:t>ringere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5749" y="1099039"/>
            <a:ext cx="5003789" cy="357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nb-NO" sz="1600" err="1"/>
              <a:t>Zetkinmanualen</a:t>
            </a:r>
            <a:endParaRPr lang="nb-NO" sz="1600"/>
          </a:p>
          <a:p>
            <a:pPr marL="285750" indent="-285750" algn="l"/>
            <a:r>
              <a:rPr lang="nb-NO" sz="1600"/>
              <a:t>Håndbok for ringere</a:t>
            </a:r>
          </a:p>
          <a:p>
            <a:pPr marL="285750" indent="-285750" algn="l"/>
            <a:r>
              <a:rPr lang="nb-NO" sz="1600"/>
              <a:t>Filmer</a:t>
            </a:r>
          </a:p>
          <a:p>
            <a:pPr marL="285750" indent="-285750" algn="l"/>
            <a:r>
              <a:rPr lang="nb-NO" sz="1600"/>
              <a:t>Ringeledere</a:t>
            </a:r>
          </a:p>
          <a:p>
            <a:pPr marL="0" indent="0" algn="l">
              <a:buNone/>
            </a:pPr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8037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311700" y="2389832"/>
            <a:ext cx="8520600" cy="2175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nb-NO" sz="1800"/>
              <a:t>Digitalt verktøy utviklet av </a:t>
            </a:r>
            <a:r>
              <a:rPr lang="nb-NO" sz="1800" err="1"/>
              <a:t>Vänsterpartiet</a:t>
            </a:r>
            <a:r>
              <a:rPr lang="nb-NO" sz="1800"/>
              <a:t> i Malmö</a:t>
            </a:r>
            <a:br>
              <a:rPr lang="nb-NO" sz="1800"/>
            </a:br>
            <a:r>
              <a:rPr lang="nb-NO" sz="1800"/>
              <a:t>Senker terskelen for å bli aktiv</a:t>
            </a:r>
            <a:br>
              <a:rPr lang="nb-NO" sz="1800"/>
            </a:br>
            <a:r>
              <a:rPr lang="nb-NO" sz="1800"/>
              <a:t>Effektiviserer organisering og mobilisering</a:t>
            </a:r>
            <a:br>
              <a:rPr lang="nb-NO" sz="1800"/>
            </a:br>
            <a:r>
              <a:rPr lang="nb-NO" sz="1800"/>
              <a:t>Datamaskin, telefon, </a:t>
            </a:r>
            <a:r>
              <a:rPr lang="nb-NO" sz="1800" err="1"/>
              <a:t>pad</a:t>
            </a:r>
            <a:br>
              <a:rPr lang="nb-NO" sz="1800"/>
            </a:br>
            <a:r>
              <a:rPr lang="nb-NO" sz="1800" b="1"/>
              <a:t>Ringing er en av mange funksjoner</a:t>
            </a:r>
            <a:br>
              <a:rPr lang="nb-NO" sz="2400"/>
            </a:br>
            <a:endParaRPr lang="nb-NO" sz="2400"/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 idx="2"/>
          </p:nvPr>
        </p:nvSpPr>
        <p:spPr>
          <a:xfrm>
            <a:off x="311700" y="701783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 err="1"/>
              <a:t>Zetkin</a:t>
            </a:r>
            <a:r>
              <a:rPr lang="nb-NO" sz="4800"/>
              <a:t> – en plattform for organisering</a:t>
            </a:r>
            <a:endParaRPr sz="4800"/>
          </a:p>
        </p:txBody>
      </p:sp>
    </p:spTree>
    <p:extLst>
      <p:ext uri="{BB962C8B-B14F-4D97-AF65-F5344CB8AC3E}">
        <p14:creationId xmlns:p14="http://schemas.microsoft.com/office/powerpoint/2010/main" val="379421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FACE7B-3B65-45C5-81E0-755A2A1D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Zetkin</a:t>
            </a:r>
            <a:r>
              <a:rPr lang="nb-NO" dirty="0"/>
              <a:t> hjelper organisasjonen med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FA2708A-FFC1-4A29-B235-B7B41B650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 dirty="0"/>
              <a:t>Snakke mer med medlemmene</a:t>
            </a:r>
          </a:p>
          <a:p>
            <a:r>
              <a:rPr lang="nb-NO" sz="2800" dirty="0"/>
              <a:t>Aktivisere medlemmene</a:t>
            </a:r>
          </a:p>
        </p:txBody>
      </p:sp>
    </p:spTree>
    <p:extLst>
      <p:ext uri="{BB962C8B-B14F-4D97-AF65-F5344CB8AC3E}">
        <p14:creationId xmlns:p14="http://schemas.microsoft.com/office/powerpoint/2010/main" val="6208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Hvorfor</a:t>
            </a:r>
            <a:r>
              <a:rPr lang="en-GB"/>
              <a:t> ringer vi?</a:t>
            </a:r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body" idx="1"/>
          </p:nvPr>
        </p:nvSpPr>
        <p:spPr>
          <a:xfrm>
            <a:off x="319725" y="954447"/>
            <a:ext cx="4045367" cy="3826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/>
              <a:t>Lokallagene ringer alle sine medlemmer for å mobilisere til verdens miljødag, bli flere aktive i valgkampen, og få kartlagt medlemmene.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nb-NO">
              <a:ea typeface="Libre Franklin Black"/>
              <a:sym typeface="Libre Franklin Black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b="1">
                <a:ea typeface="Libre Franklin Black"/>
                <a:sym typeface="Libre Franklin Black"/>
              </a:rPr>
              <a:t>Mål: </a:t>
            </a:r>
            <a:r>
              <a:rPr lang="nb-NO">
                <a:ea typeface="Libre Franklin Black"/>
                <a:sym typeface="Libre Franklin Black"/>
              </a:rPr>
              <a:t>Få 25-40% til å besvare valgkampundersøkelsen</a:t>
            </a:r>
            <a:endParaRPr>
              <a:ea typeface="Libre Franklin Black"/>
              <a:sym typeface="Libre Franklin Black"/>
            </a:endParaRPr>
          </a:p>
        </p:txBody>
      </p:sp>
      <p:pic>
        <p:nvPicPr>
          <p:cNvPr id="6" name="Google Shape;79;p17">
            <a:extLst>
              <a:ext uri="{FF2B5EF4-FFF2-40B4-BE49-F238E27FC236}">
                <a16:creationId xmlns:a16="http://schemas.microsoft.com/office/drawing/2014/main" id="{8118AE9A-1426-46C1-816E-8F89ACFFE5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1" t="-22363" r="-35051" b="2257"/>
          <a:stretch/>
        </p:blipFill>
        <p:spPr>
          <a:xfrm>
            <a:off x="3912643" y="-2589147"/>
            <a:ext cx="8382900" cy="734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Hvorfor</a:t>
            </a:r>
            <a:r>
              <a:rPr lang="en-GB"/>
              <a:t> </a:t>
            </a:r>
            <a:r>
              <a:rPr lang="en-GB" err="1"/>
              <a:t>ringe</a:t>
            </a:r>
            <a:r>
              <a:rPr lang="en-GB"/>
              <a:t>?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nb-NO"/>
              <a:t>Nå flere medlemmer</a:t>
            </a:r>
          </a:p>
          <a:p>
            <a:pPr marL="285750" indent="-285750" algn="l"/>
            <a:r>
              <a:rPr lang="nb-NO"/>
              <a:t>Skape relasjoner</a:t>
            </a:r>
          </a:p>
          <a:p>
            <a:pPr marL="285750" indent="-285750" algn="l"/>
            <a:r>
              <a:rPr lang="nb-NO"/>
              <a:t>Motivere til aktivitet</a:t>
            </a:r>
          </a:p>
          <a:p>
            <a:pPr marL="285750" indent="-285750" algn="l"/>
            <a:r>
              <a:rPr lang="nb-NO"/>
              <a:t>Mobilisere til aksjoner</a:t>
            </a:r>
          </a:p>
          <a:p>
            <a:pPr marL="285750" indent="-285750" algn="l"/>
            <a:r>
              <a:rPr lang="nb-NO"/>
              <a:t>Samle svar på spørreundersøkelsen</a:t>
            </a:r>
          </a:p>
        </p:txBody>
      </p:sp>
      <p:pic>
        <p:nvPicPr>
          <p:cNvPr id="3" name="Bilde 2" descr="Et bilde som inneholder tekst, innendørs, hund&#10;&#10;Automatisk generert beskrivelse">
            <a:extLst>
              <a:ext uri="{FF2B5EF4-FFF2-40B4-BE49-F238E27FC236}">
                <a16:creationId xmlns:a16="http://schemas.microsoft.com/office/drawing/2014/main" id="{DAE8E108-E5AE-4B3B-9170-8E0D14DA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48" y="0"/>
            <a:ext cx="431164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Når</a:t>
            </a:r>
            <a:r>
              <a:rPr lang="en-GB"/>
              <a:t> ringer vi?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9726" y="2033425"/>
            <a:ext cx="3591504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nb-NO"/>
              <a:t>For å holde kontakt</a:t>
            </a:r>
          </a:p>
          <a:p>
            <a:pPr marL="285750" indent="-285750" algn="l"/>
            <a:r>
              <a:rPr lang="nb-NO"/>
              <a:t>Samle inn svar på spørreundersøkelse og mobilisere til kampanjer</a:t>
            </a:r>
          </a:p>
          <a:p>
            <a:pPr marL="285750" indent="-285750" algn="l"/>
            <a:r>
              <a:rPr lang="nb-NO"/>
              <a:t>Ringe velgere</a:t>
            </a:r>
          </a:p>
        </p:txBody>
      </p:sp>
      <p:pic>
        <p:nvPicPr>
          <p:cNvPr id="3" name="Bilde 2" descr="Et bilde som inneholder tekst, hund, innendørs, svart&#10;&#10;Automatisk generert beskrivelse">
            <a:extLst>
              <a:ext uri="{FF2B5EF4-FFF2-40B4-BE49-F238E27FC236}">
                <a16:creationId xmlns:a16="http://schemas.microsoft.com/office/drawing/2014/main" id="{BC9E7665-A306-481B-978A-CA6159AF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15" y="1098950"/>
            <a:ext cx="4994385" cy="36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218895" y="617325"/>
            <a:ext cx="59433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Fem </a:t>
            </a:r>
            <a:r>
              <a:rPr lang="en-GB" err="1"/>
              <a:t>ulike</a:t>
            </a:r>
            <a:r>
              <a:rPr lang="en-GB"/>
              <a:t> </a:t>
            </a:r>
            <a:r>
              <a:rPr lang="en-GB" err="1"/>
              <a:t>medlemsgrupper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err="1"/>
              <a:t>Hvordan</a:t>
            </a:r>
            <a:r>
              <a:rPr lang="en-GB"/>
              <a:t> </a:t>
            </a:r>
            <a:r>
              <a:rPr lang="en-GB" err="1"/>
              <a:t>aktiverer</a:t>
            </a:r>
            <a:r>
              <a:rPr lang="en-GB"/>
              <a:t> vi </a:t>
            </a:r>
            <a:r>
              <a:rPr lang="en-GB" err="1"/>
              <a:t>flere</a:t>
            </a:r>
            <a:r>
              <a:rPr lang="en-GB"/>
              <a:t>?</a:t>
            </a:r>
            <a:endParaRPr/>
          </a:p>
        </p:txBody>
      </p:sp>
      <p:sp>
        <p:nvSpPr>
          <p:cNvPr id="189" name="Google Shape;189;p45"/>
          <p:cNvSpPr/>
          <p:nvPr/>
        </p:nvSpPr>
        <p:spPr>
          <a:xfrm>
            <a:off x="4523525" y="26216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5"/>
          <p:cNvSpPr/>
          <p:nvPr/>
        </p:nvSpPr>
        <p:spPr>
          <a:xfrm>
            <a:off x="4828325" y="26216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5"/>
          <p:cNvSpPr/>
          <p:nvPr/>
        </p:nvSpPr>
        <p:spPr>
          <a:xfrm>
            <a:off x="5133125" y="26216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5"/>
          <p:cNvSpPr/>
          <p:nvPr/>
        </p:nvSpPr>
        <p:spPr>
          <a:xfrm>
            <a:off x="5437925" y="26216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5"/>
          <p:cNvSpPr/>
          <p:nvPr/>
        </p:nvSpPr>
        <p:spPr>
          <a:xfrm>
            <a:off x="5742725" y="2621625"/>
            <a:ext cx="186000" cy="186000"/>
          </a:xfrm>
          <a:prstGeom prst="ellipse">
            <a:avLst/>
          </a:prstGeom>
          <a:solidFill>
            <a:srgbClr val="253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5"/>
          <p:cNvSpPr/>
          <p:nvPr/>
        </p:nvSpPr>
        <p:spPr>
          <a:xfrm>
            <a:off x="6047525" y="2621625"/>
            <a:ext cx="186000" cy="186000"/>
          </a:xfrm>
          <a:prstGeom prst="ellipse">
            <a:avLst/>
          </a:prstGeom>
          <a:solidFill>
            <a:srgbClr val="253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5"/>
          <p:cNvSpPr/>
          <p:nvPr/>
        </p:nvSpPr>
        <p:spPr>
          <a:xfrm>
            <a:off x="6352325" y="26216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5"/>
          <p:cNvSpPr/>
          <p:nvPr/>
        </p:nvSpPr>
        <p:spPr>
          <a:xfrm>
            <a:off x="6657125" y="26216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5"/>
          <p:cNvSpPr/>
          <p:nvPr/>
        </p:nvSpPr>
        <p:spPr>
          <a:xfrm>
            <a:off x="4523525" y="29073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5"/>
          <p:cNvSpPr/>
          <p:nvPr/>
        </p:nvSpPr>
        <p:spPr>
          <a:xfrm>
            <a:off x="4828325" y="29073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5"/>
          <p:cNvSpPr/>
          <p:nvPr/>
        </p:nvSpPr>
        <p:spPr>
          <a:xfrm>
            <a:off x="5133125" y="29073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5"/>
          <p:cNvSpPr/>
          <p:nvPr/>
        </p:nvSpPr>
        <p:spPr>
          <a:xfrm>
            <a:off x="5437925" y="29073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5"/>
          <p:cNvSpPr/>
          <p:nvPr/>
        </p:nvSpPr>
        <p:spPr>
          <a:xfrm>
            <a:off x="5742725" y="2907375"/>
            <a:ext cx="186000" cy="186000"/>
          </a:xfrm>
          <a:prstGeom prst="ellipse">
            <a:avLst/>
          </a:prstGeom>
          <a:solidFill>
            <a:srgbClr val="253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5"/>
          <p:cNvSpPr/>
          <p:nvPr/>
        </p:nvSpPr>
        <p:spPr>
          <a:xfrm>
            <a:off x="6047525" y="2907375"/>
            <a:ext cx="186000" cy="186000"/>
          </a:xfrm>
          <a:prstGeom prst="ellipse">
            <a:avLst/>
          </a:prstGeom>
          <a:solidFill>
            <a:srgbClr val="253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5"/>
          <p:cNvSpPr/>
          <p:nvPr/>
        </p:nvSpPr>
        <p:spPr>
          <a:xfrm>
            <a:off x="6352325" y="29073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5"/>
          <p:cNvSpPr/>
          <p:nvPr/>
        </p:nvSpPr>
        <p:spPr>
          <a:xfrm>
            <a:off x="6657125" y="29073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5"/>
          <p:cNvSpPr/>
          <p:nvPr/>
        </p:nvSpPr>
        <p:spPr>
          <a:xfrm>
            <a:off x="6961925" y="262162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5"/>
          <p:cNvSpPr/>
          <p:nvPr/>
        </p:nvSpPr>
        <p:spPr>
          <a:xfrm>
            <a:off x="7266725" y="262162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5"/>
          <p:cNvSpPr/>
          <p:nvPr/>
        </p:nvSpPr>
        <p:spPr>
          <a:xfrm>
            <a:off x="7571525" y="262162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5"/>
          <p:cNvSpPr/>
          <p:nvPr/>
        </p:nvSpPr>
        <p:spPr>
          <a:xfrm>
            <a:off x="6961925" y="290737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5"/>
          <p:cNvSpPr/>
          <p:nvPr/>
        </p:nvSpPr>
        <p:spPr>
          <a:xfrm>
            <a:off x="7266725" y="290737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5"/>
          <p:cNvSpPr/>
          <p:nvPr/>
        </p:nvSpPr>
        <p:spPr>
          <a:xfrm>
            <a:off x="7571525" y="290737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29667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err="1"/>
              <a:t>Kjernen</a:t>
            </a:r>
            <a:r>
              <a:rPr lang="en-GB" b="1"/>
              <a:t> – </a:t>
            </a:r>
            <a:r>
              <a:rPr lang="nb-NO" b="1"/>
              <a:t>det er dere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i="1"/>
              <a:t>De </a:t>
            </a:r>
            <a:r>
              <a:rPr lang="en-GB" i="1" err="1"/>
              <a:t>ofte</a:t>
            </a:r>
            <a:r>
              <a:rPr lang="en-GB" i="1"/>
              <a:t> </a:t>
            </a:r>
            <a:r>
              <a:rPr lang="en-GB" i="1" err="1"/>
              <a:t>aktive</a:t>
            </a:r>
            <a:r>
              <a:rPr lang="en-GB" i="1"/>
              <a:t>– </a:t>
            </a:r>
            <a:r>
              <a:rPr lang="nb-NO" i="1"/>
              <a:t>dere kjenner dem</a:t>
            </a: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 </a:t>
            </a:r>
            <a:r>
              <a:rPr lang="en-GB" err="1"/>
              <a:t>sporadisk</a:t>
            </a:r>
            <a:r>
              <a:rPr lang="en-GB"/>
              <a:t> </a:t>
            </a:r>
            <a:r>
              <a:rPr lang="en-GB" err="1"/>
              <a:t>aktive</a:t>
            </a:r>
            <a:r>
              <a:rPr lang="en-GB"/>
              <a:t> – </a:t>
            </a:r>
            <a:r>
              <a:rPr lang="en-GB" err="1"/>
              <a:t>hvem</a:t>
            </a:r>
            <a:r>
              <a:rPr lang="en-GB"/>
              <a:t> er de?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De </a:t>
            </a:r>
            <a:r>
              <a:rPr lang="en-GB" err="1"/>
              <a:t>potensielt</a:t>
            </a:r>
            <a:r>
              <a:rPr lang="en-GB"/>
              <a:t> </a:t>
            </a:r>
            <a:r>
              <a:rPr lang="en-GB" err="1"/>
              <a:t>aktive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err="1"/>
              <a:t>Støttemedlemmer</a:t>
            </a:r>
            <a:r>
              <a:rPr lang="en-GB"/>
              <a:t> –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aktive</a:t>
            </a:r>
            <a:r>
              <a:rPr lang="en-GB"/>
              <a:t> </a:t>
            </a:r>
            <a:r>
              <a:rPr lang="en-GB" err="1"/>
              <a:t>ennå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AC9F3924FA47439C2614242EF3C70A" ma:contentTypeVersion="9" ma:contentTypeDescription="Opprett et nytt dokument." ma:contentTypeScope="" ma:versionID="6fa7a10982b5e7f7770ad25f8a74612f">
  <xsd:schema xmlns:xsd="http://www.w3.org/2001/XMLSchema" xmlns:xs="http://www.w3.org/2001/XMLSchema" xmlns:p="http://schemas.microsoft.com/office/2006/metadata/properties" xmlns:ns2="1acbe4c6-3533-4d0a-bf4e-4a7241bf3ad3" xmlns:ns3="756fdda2-5d50-4e89-850a-a89271ab24f9" targetNamespace="http://schemas.microsoft.com/office/2006/metadata/properties" ma:root="true" ma:fieldsID="3bb087dba0ebbd0dbf8e26d490051c43" ns2:_="" ns3:_="">
    <xsd:import namespace="1acbe4c6-3533-4d0a-bf4e-4a7241bf3ad3"/>
    <xsd:import namespace="756fdda2-5d50-4e89-850a-a89271ab2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be4c6-3533-4d0a-bf4e-4a7241bf3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fdda2-5d50-4e89-850a-a89271ab2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6E246-95AA-4875-95A3-36240383B2F9}">
  <ds:schemaRefs>
    <ds:schemaRef ds:uri="1acbe4c6-3533-4d0a-bf4e-4a7241bf3ad3"/>
    <ds:schemaRef ds:uri="756fdda2-5d50-4e89-850a-a89271ab24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EF3E3C-8D39-4EDF-AAE4-7B4102D6F02A}">
  <ds:schemaRefs>
    <ds:schemaRef ds:uri="http://purl.org/dc/terms/"/>
    <ds:schemaRef ds:uri="http://purl.org/dc/elements/1.1/"/>
    <ds:schemaRef ds:uri="756fdda2-5d50-4e89-850a-a89271ab24f9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acbe4c6-3533-4d0a-bf4e-4a7241bf3ad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865A48-86B8-4486-96CC-1BB2594F2D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1238</Words>
  <Application>Microsoft Office PowerPoint</Application>
  <PresentationFormat>Skjermfremvisning (16:10)</PresentationFormat>
  <Paragraphs>139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26" baseType="lpstr">
      <vt:lpstr>Egendefinert utforming</vt:lpstr>
      <vt:lpstr>Simple Light</vt:lpstr>
      <vt:lpstr>PowerPoint-presentasjon</vt:lpstr>
      <vt:lpstr>1. Hvorfor ringer vi? 2. Slik fungerer ringeverktøyet 3. Slik snakker du i telefon</vt:lpstr>
      <vt:lpstr>Digitalt verktøy utviklet av Vänsterpartiet i Malmö Senker terskelen for å bli aktiv Effektiviserer organisering og mobilisering Datamaskin, telefon, pad Ringing er en av mange funksjoner </vt:lpstr>
      <vt:lpstr>Zetkin hjelper organisasjonen med</vt:lpstr>
      <vt:lpstr>Hvorfor ringer vi?</vt:lpstr>
      <vt:lpstr>PowerPoint-presentasjon</vt:lpstr>
      <vt:lpstr>Hvorfor ringe?</vt:lpstr>
      <vt:lpstr>Når ringer vi?</vt:lpstr>
      <vt:lpstr>Fem ulike medlemsgrupper Hvordan aktiverer vi flere?</vt:lpstr>
      <vt:lpstr>En ringetime gir flere aktivisttimer</vt:lpstr>
      <vt:lpstr>Ringeverktøyet</vt:lpstr>
      <vt:lpstr>Zetkins ringeverktøy</vt:lpstr>
      <vt:lpstr>Første gangen du skal ringe</vt:lpstr>
      <vt:lpstr>Nå ser vi litt i Zetkin</vt:lpstr>
      <vt:lpstr>Telefonsamtalen</vt:lpstr>
      <vt:lpstr>Reservasjoner mot å ringe? </vt:lpstr>
      <vt:lpstr>Reservasjoner mot å ringe? </vt:lpstr>
      <vt:lpstr>Hva sier vi?</vt:lpstr>
      <vt:lpstr>Nyttig å tenke på</vt:lpstr>
      <vt:lpstr>Fylle ut undersøkelsen selv?</vt:lpstr>
      <vt:lpstr>Øk hastigheten – ring mange nummer</vt:lpstr>
      <vt:lpstr>Samtaleteknikk</vt:lpstr>
      <vt:lpstr>Ringe sammen</vt:lpstr>
      <vt:lpstr>Ressurser for ringere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Felix Vaager</cp:lastModifiedBy>
  <cp:revision>2</cp:revision>
  <dcterms:modified xsi:type="dcterms:W3CDTF">2023-04-11T07:51:01Z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0x01010050AC9F3924FA47439C2614242EF3C70A</vt:lpwstr>
  </property>
</Properties>
</file>