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39"/>
  </p:notesMasterIdLst>
  <p:handoutMasterIdLst>
    <p:handoutMasterId r:id="rId40"/>
  </p:handoutMasterIdLst>
  <p:sldIdLst>
    <p:sldId id="347" r:id="rId5"/>
    <p:sldId id="285" r:id="rId6"/>
    <p:sldId id="293" r:id="rId7"/>
    <p:sldId id="259" r:id="rId8"/>
    <p:sldId id="360" r:id="rId9"/>
    <p:sldId id="365" r:id="rId10"/>
    <p:sldId id="363" r:id="rId11"/>
    <p:sldId id="348" r:id="rId12"/>
    <p:sldId id="262" r:id="rId13"/>
    <p:sldId id="338" r:id="rId14"/>
    <p:sldId id="366" r:id="rId15"/>
    <p:sldId id="296" r:id="rId16"/>
    <p:sldId id="364" r:id="rId17"/>
    <p:sldId id="349" r:id="rId18"/>
    <p:sldId id="361" r:id="rId19"/>
    <p:sldId id="336" r:id="rId20"/>
    <p:sldId id="350" r:id="rId21"/>
    <p:sldId id="263" r:id="rId22"/>
    <p:sldId id="265" r:id="rId23"/>
    <p:sldId id="264" r:id="rId24"/>
    <p:sldId id="352" r:id="rId25"/>
    <p:sldId id="345" r:id="rId26"/>
    <p:sldId id="344" r:id="rId27"/>
    <p:sldId id="273" r:id="rId28"/>
    <p:sldId id="359" r:id="rId29"/>
    <p:sldId id="281" r:id="rId30"/>
    <p:sldId id="353" r:id="rId31"/>
    <p:sldId id="341" r:id="rId32"/>
    <p:sldId id="342" r:id="rId33"/>
    <p:sldId id="354" r:id="rId34"/>
    <p:sldId id="339" r:id="rId35"/>
    <p:sldId id="362" r:id="rId36"/>
    <p:sldId id="335" r:id="rId37"/>
    <p:sldId id="327" r:id="rId38"/>
  </p:sldIdLst>
  <p:sldSz cx="12195175" cy="6859588"/>
  <p:notesSz cx="6858000" cy="9144000"/>
  <p:embeddedFontLst>
    <p:embeddedFont>
      <p:font typeface="Calibri" panose="020F0502020204030204" pitchFamily="34" charset="0"/>
      <p:regular r:id="rId41"/>
      <p:bold r:id="rId42"/>
      <p:italic r:id="rId43"/>
      <p:boldItalic r:id="rId44"/>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1FEBA-A351-A974-FC67-D4763CC16007}" name="Nils-Erik Flatø" initials="NF" userId="S::nils-erik.flato@sv.no::b49ee4ec-fdd1-40e8-9d54-be554d2a16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2EBDD"/>
    <a:srgbClr val="EB4040"/>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3AF2A-C5D2-7219-4852-A3D4C91FAA40}" v="276" dt="2023-01-23T13:42:01.518"/>
    <p1510:client id="{3417BA01-F575-49A0-9518-0709CF6169CB}" v="4" dt="2023-02-03T11:02:46.707"/>
    <p1510:client id="{40DB6B48-F75E-00A9-951F-B84FE6B1D270}" v="853" dt="2023-01-23T12:10:17.239"/>
    <p1510:client id="{535B9571-E3FE-5BA8-53BE-FB22A05FA33D}" v="41" dt="2023-01-23T09:36:18.006"/>
    <p1510:client id="{55080AF2-5642-7BE4-3CFF-4F1472F4094B}" v="166" dt="2023-02-01T13:29:58.418"/>
    <p1510:client id="{8512D5FC-C504-4B44-9D48-B4F765EF847A}" vWet="2" dt="2023-02-03T11:51:02.973"/>
    <p1510:client id="{873BD7A7-E0A4-BD9F-0355-3751CD9BCCD4}" v="1" dt="2023-02-03T11:51:22.176"/>
    <p1510:client id="{9FA24442-8C6D-6825-2AE6-9AA7A073C3CA}" v="8" dt="2023-01-24T10:00:58.152"/>
    <p1510:client id="{BBA2EB09-A083-A607-9ADA-1F427BC0ECD6}" v="279" dt="2023-01-25T16:12:36.196"/>
    <p1510:client id="{C35A3DC5-0D72-C915-67EE-B50A314A0278}" v="3" dt="2023-01-23T09:53:52.13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1"/>
        <p:guide pos="384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70811-C714-49E1-9806-9BBBE7B8F25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160CA136-A913-42FB-A6B0-2F07F7847D34}">
      <dgm:prSet/>
      <dgm:spPr/>
      <dgm:t>
        <a:bodyPr/>
        <a:lstStyle/>
        <a:p>
          <a:r>
            <a:rPr lang="nb-NO"/>
            <a:t>Sett ned valgkampgruppa og lag en plan!</a:t>
          </a:r>
          <a:endParaRPr lang="en-US"/>
        </a:p>
      </dgm:t>
    </dgm:pt>
    <dgm:pt modelId="{56AD7185-16A9-4E00-8A55-12B737456208}" type="parTrans" cxnId="{6492D6A6-11D6-41C2-8815-BE7703E8D1C4}">
      <dgm:prSet/>
      <dgm:spPr/>
      <dgm:t>
        <a:bodyPr/>
        <a:lstStyle/>
        <a:p>
          <a:endParaRPr lang="en-US"/>
        </a:p>
      </dgm:t>
    </dgm:pt>
    <dgm:pt modelId="{DECC41ED-E65D-4832-9E2F-9D086941CE5B}" type="sibTrans" cxnId="{6492D6A6-11D6-41C2-8815-BE7703E8D1C4}">
      <dgm:prSet/>
      <dgm:spPr/>
      <dgm:t>
        <a:bodyPr/>
        <a:lstStyle/>
        <a:p>
          <a:endParaRPr lang="en-US"/>
        </a:p>
      </dgm:t>
    </dgm:pt>
    <dgm:pt modelId="{26146CE4-2DE3-46A3-B4DE-1301FA955B59}">
      <dgm:prSet/>
      <dgm:spPr/>
      <dgm:t>
        <a:bodyPr/>
        <a:lstStyle/>
        <a:p>
          <a:r>
            <a:rPr lang="nb-NO"/>
            <a:t>Det er mer hjelp å få:</a:t>
          </a:r>
          <a:endParaRPr lang="en-US"/>
        </a:p>
      </dgm:t>
    </dgm:pt>
    <dgm:pt modelId="{7E9FB038-4022-4204-8F78-BAEB4266CA4A}" type="parTrans" cxnId="{E419D9B2-042C-40EF-B41A-97A0A5E5E64F}">
      <dgm:prSet/>
      <dgm:spPr/>
      <dgm:t>
        <a:bodyPr/>
        <a:lstStyle/>
        <a:p>
          <a:endParaRPr lang="en-US"/>
        </a:p>
      </dgm:t>
    </dgm:pt>
    <dgm:pt modelId="{010D0198-781E-487D-BB6C-F2EC8501A33A}" type="sibTrans" cxnId="{E419D9B2-042C-40EF-B41A-97A0A5E5E64F}">
      <dgm:prSet/>
      <dgm:spPr/>
      <dgm:t>
        <a:bodyPr/>
        <a:lstStyle/>
        <a:p>
          <a:endParaRPr lang="en-US"/>
        </a:p>
      </dgm:t>
    </dgm:pt>
    <dgm:pt modelId="{162E57E4-A9A0-419A-8CD8-375579D961FA}">
      <dgm:prSet/>
      <dgm:spPr/>
      <dgm:t>
        <a:bodyPr/>
        <a:lstStyle/>
        <a:p>
          <a:r>
            <a:rPr lang="nb-NO"/>
            <a:t>sv.no/ressursbanken</a:t>
          </a:r>
          <a:endParaRPr lang="en-US"/>
        </a:p>
      </dgm:t>
    </dgm:pt>
    <dgm:pt modelId="{AB03E189-2BB8-463B-B257-8763E4B00C4A}" type="parTrans" cxnId="{08224584-DE2F-4EAD-8E5D-280959DD4F03}">
      <dgm:prSet/>
      <dgm:spPr/>
      <dgm:t>
        <a:bodyPr/>
        <a:lstStyle/>
        <a:p>
          <a:endParaRPr lang="en-US"/>
        </a:p>
      </dgm:t>
    </dgm:pt>
    <dgm:pt modelId="{A7D0FC8B-281A-4294-8699-64434B0C3C83}" type="sibTrans" cxnId="{08224584-DE2F-4EAD-8E5D-280959DD4F03}">
      <dgm:prSet/>
      <dgm:spPr/>
      <dgm:t>
        <a:bodyPr/>
        <a:lstStyle/>
        <a:p>
          <a:endParaRPr lang="en-US"/>
        </a:p>
      </dgm:t>
    </dgm:pt>
    <dgm:pt modelId="{4BBFE5BC-5D7F-49EA-A6CC-6A79FE1A3F22}">
      <dgm:prSet/>
      <dgm:spPr/>
      <dgm:t>
        <a:bodyPr/>
        <a:lstStyle/>
        <a:p>
          <a:r>
            <a:rPr lang="nb-NO"/>
            <a:t>Partikontoret og fylkessekretær. Bruk oss! For alt vi er verdt. </a:t>
          </a:r>
          <a:endParaRPr lang="en-US"/>
        </a:p>
      </dgm:t>
    </dgm:pt>
    <dgm:pt modelId="{89545C91-FB72-45B2-893A-FD852A38D7A4}" type="parTrans" cxnId="{418069E0-8666-4EC1-A0A7-F084F5BEBB2A}">
      <dgm:prSet/>
      <dgm:spPr/>
      <dgm:t>
        <a:bodyPr/>
        <a:lstStyle/>
        <a:p>
          <a:endParaRPr lang="en-US"/>
        </a:p>
      </dgm:t>
    </dgm:pt>
    <dgm:pt modelId="{05D3FD22-902B-4004-BB4C-2C751345BAF9}" type="sibTrans" cxnId="{418069E0-8666-4EC1-A0A7-F084F5BEBB2A}">
      <dgm:prSet/>
      <dgm:spPr/>
      <dgm:t>
        <a:bodyPr/>
        <a:lstStyle/>
        <a:p>
          <a:endParaRPr lang="en-US"/>
        </a:p>
      </dgm:t>
    </dgm:pt>
    <dgm:pt modelId="{48A9BB37-FF97-43D7-B787-BA34E7931853}" type="pres">
      <dgm:prSet presAssocID="{BE670811-C714-49E1-9806-9BBBE7B8F257}" presName="root" presStyleCnt="0">
        <dgm:presLayoutVars>
          <dgm:dir/>
          <dgm:resizeHandles val="exact"/>
        </dgm:presLayoutVars>
      </dgm:prSet>
      <dgm:spPr/>
    </dgm:pt>
    <dgm:pt modelId="{F5ABF1C5-E7E2-40D6-89AA-291480502DBA}" type="pres">
      <dgm:prSet presAssocID="{160CA136-A913-42FB-A6B0-2F07F7847D34}" presName="compNode" presStyleCnt="0"/>
      <dgm:spPr/>
    </dgm:pt>
    <dgm:pt modelId="{DD8E5BA9-C0A8-4C44-BE8D-EA59DBFF4519}" type="pres">
      <dgm:prSet presAssocID="{160CA136-A913-42FB-A6B0-2F07F7847D34}" presName="bgRect" presStyleLbl="bgShp" presStyleIdx="0" presStyleCnt="2"/>
      <dgm:spPr/>
    </dgm:pt>
    <dgm:pt modelId="{16D446DB-8BF0-43FA-A7D7-CC349CB52130}" type="pres">
      <dgm:prSet presAssocID="{160CA136-A913-42FB-A6B0-2F07F7847D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3A16AF5D-FBAF-440F-8ACC-D147774C2D40}" type="pres">
      <dgm:prSet presAssocID="{160CA136-A913-42FB-A6B0-2F07F7847D34}" presName="spaceRect" presStyleCnt="0"/>
      <dgm:spPr/>
    </dgm:pt>
    <dgm:pt modelId="{D5BD9F20-A588-445F-AFDE-9F8897826B7F}" type="pres">
      <dgm:prSet presAssocID="{160CA136-A913-42FB-A6B0-2F07F7847D34}" presName="parTx" presStyleLbl="revTx" presStyleIdx="0" presStyleCnt="3">
        <dgm:presLayoutVars>
          <dgm:chMax val="0"/>
          <dgm:chPref val="0"/>
        </dgm:presLayoutVars>
      </dgm:prSet>
      <dgm:spPr/>
    </dgm:pt>
    <dgm:pt modelId="{7A102823-BACD-411A-82CD-DF188D6CD228}" type="pres">
      <dgm:prSet presAssocID="{DECC41ED-E65D-4832-9E2F-9D086941CE5B}" presName="sibTrans" presStyleCnt="0"/>
      <dgm:spPr/>
    </dgm:pt>
    <dgm:pt modelId="{1DC54EDD-F808-41EC-A400-D5B37E766C8A}" type="pres">
      <dgm:prSet presAssocID="{26146CE4-2DE3-46A3-B4DE-1301FA955B59}" presName="compNode" presStyleCnt="0"/>
      <dgm:spPr/>
    </dgm:pt>
    <dgm:pt modelId="{346718B9-2CA0-48A6-AA52-F46723006285}" type="pres">
      <dgm:prSet presAssocID="{26146CE4-2DE3-46A3-B4DE-1301FA955B59}" presName="bgRect" presStyleLbl="bgShp" presStyleIdx="1" presStyleCnt="2"/>
      <dgm:spPr/>
    </dgm:pt>
    <dgm:pt modelId="{4A1136B3-6D79-497D-B430-271A1FA8F27C}" type="pres">
      <dgm:prSet presAssocID="{26146CE4-2DE3-46A3-B4DE-1301FA955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ytskjema"/>
        </a:ext>
      </dgm:extLst>
    </dgm:pt>
    <dgm:pt modelId="{B81D2013-FDEC-419B-AB5B-556C8189123D}" type="pres">
      <dgm:prSet presAssocID="{26146CE4-2DE3-46A3-B4DE-1301FA955B59}" presName="spaceRect" presStyleCnt="0"/>
      <dgm:spPr/>
    </dgm:pt>
    <dgm:pt modelId="{220A612E-E28D-4BD1-807A-E2423A651BD9}" type="pres">
      <dgm:prSet presAssocID="{26146CE4-2DE3-46A3-B4DE-1301FA955B59}" presName="parTx" presStyleLbl="revTx" presStyleIdx="1" presStyleCnt="3">
        <dgm:presLayoutVars>
          <dgm:chMax val="0"/>
          <dgm:chPref val="0"/>
        </dgm:presLayoutVars>
      </dgm:prSet>
      <dgm:spPr/>
    </dgm:pt>
    <dgm:pt modelId="{635027AD-A0BD-4C68-8CF7-44DFF13A6934}" type="pres">
      <dgm:prSet presAssocID="{26146CE4-2DE3-46A3-B4DE-1301FA955B59}" presName="desTx" presStyleLbl="revTx" presStyleIdx="2" presStyleCnt="3">
        <dgm:presLayoutVars/>
      </dgm:prSet>
      <dgm:spPr/>
    </dgm:pt>
  </dgm:ptLst>
  <dgm:cxnLst>
    <dgm:cxn modelId="{2AE3412E-178D-4A78-87A3-810EAB747586}" type="presOf" srcId="{160CA136-A913-42FB-A6B0-2F07F7847D34}" destId="{D5BD9F20-A588-445F-AFDE-9F8897826B7F}" srcOrd="0" destOrd="0" presId="urn:microsoft.com/office/officeart/2018/2/layout/IconVerticalSolidList"/>
    <dgm:cxn modelId="{35AD712E-5003-493F-BC43-31169B153EEB}" type="presOf" srcId="{BE670811-C714-49E1-9806-9BBBE7B8F257}" destId="{48A9BB37-FF97-43D7-B787-BA34E7931853}" srcOrd="0" destOrd="0" presId="urn:microsoft.com/office/officeart/2018/2/layout/IconVerticalSolidList"/>
    <dgm:cxn modelId="{BA33BC6A-5736-40BD-9B6E-FEE62B6371B0}" type="presOf" srcId="{26146CE4-2DE3-46A3-B4DE-1301FA955B59}" destId="{220A612E-E28D-4BD1-807A-E2423A651BD9}" srcOrd="0" destOrd="0" presId="urn:microsoft.com/office/officeart/2018/2/layout/IconVerticalSolidList"/>
    <dgm:cxn modelId="{08224584-DE2F-4EAD-8E5D-280959DD4F03}" srcId="{26146CE4-2DE3-46A3-B4DE-1301FA955B59}" destId="{162E57E4-A9A0-419A-8CD8-375579D961FA}" srcOrd="0" destOrd="0" parTransId="{AB03E189-2BB8-463B-B257-8763E4B00C4A}" sibTransId="{A7D0FC8B-281A-4294-8699-64434B0C3C83}"/>
    <dgm:cxn modelId="{6492D6A6-11D6-41C2-8815-BE7703E8D1C4}" srcId="{BE670811-C714-49E1-9806-9BBBE7B8F257}" destId="{160CA136-A913-42FB-A6B0-2F07F7847D34}" srcOrd="0" destOrd="0" parTransId="{56AD7185-16A9-4E00-8A55-12B737456208}" sibTransId="{DECC41ED-E65D-4832-9E2F-9D086941CE5B}"/>
    <dgm:cxn modelId="{E419D9B2-042C-40EF-B41A-97A0A5E5E64F}" srcId="{BE670811-C714-49E1-9806-9BBBE7B8F257}" destId="{26146CE4-2DE3-46A3-B4DE-1301FA955B59}" srcOrd="1" destOrd="0" parTransId="{7E9FB038-4022-4204-8F78-BAEB4266CA4A}" sibTransId="{010D0198-781E-487D-BB6C-F2EC8501A33A}"/>
    <dgm:cxn modelId="{C75996B7-9848-4913-96A5-E8A6961A36EE}" type="presOf" srcId="{4BBFE5BC-5D7F-49EA-A6CC-6A79FE1A3F22}" destId="{635027AD-A0BD-4C68-8CF7-44DFF13A6934}" srcOrd="0" destOrd="1" presId="urn:microsoft.com/office/officeart/2018/2/layout/IconVerticalSolidList"/>
    <dgm:cxn modelId="{418069E0-8666-4EC1-A0A7-F084F5BEBB2A}" srcId="{26146CE4-2DE3-46A3-B4DE-1301FA955B59}" destId="{4BBFE5BC-5D7F-49EA-A6CC-6A79FE1A3F22}" srcOrd="1" destOrd="0" parTransId="{89545C91-FB72-45B2-893A-FD852A38D7A4}" sibTransId="{05D3FD22-902B-4004-BB4C-2C751345BAF9}"/>
    <dgm:cxn modelId="{C1FD6EF7-880E-4736-8A01-A681DB442AF5}" type="presOf" srcId="{162E57E4-A9A0-419A-8CD8-375579D961FA}" destId="{635027AD-A0BD-4C68-8CF7-44DFF13A6934}" srcOrd="0" destOrd="0" presId="urn:microsoft.com/office/officeart/2018/2/layout/IconVerticalSolidList"/>
    <dgm:cxn modelId="{05F4D66A-DD22-4369-B600-B10307950C7E}" type="presParOf" srcId="{48A9BB37-FF97-43D7-B787-BA34E7931853}" destId="{F5ABF1C5-E7E2-40D6-89AA-291480502DBA}" srcOrd="0" destOrd="0" presId="urn:microsoft.com/office/officeart/2018/2/layout/IconVerticalSolidList"/>
    <dgm:cxn modelId="{04354B6F-A35D-4E24-87D1-E9FB458380C9}" type="presParOf" srcId="{F5ABF1C5-E7E2-40D6-89AA-291480502DBA}" destId="{DD8E5BA9-C0A8-4C44-BE8D-EA59DBFF4519}" srcOrd="0" destOrd="0" presId="urn:microsoft.com/office/officeart/2018/2/layout/IconVerticalSolidList"/>
    <dgm:cxn modelId="{A2E68ACB-4161-40DF-9CC7-7D9C6D79CA12}" type="presParOf" srcId="{F5ABF1C5-E7E2-40D6-89AA-291480502DBA}" destId="{16D446DB-8BF0-43FA-A7D7-CC349CB52130}" srcOrd="1" destOrd="0" presId="urn:microsoft.com/office/officeart/2018/2/layout/IconVerticalSolidList"/>
    <dgm:cxn modelId="{9ADEABB1-3173-42FC-9A1C-9A296384168A}" type="presParOf" srcId="{F5ABF1C5-E7E2-40D6-89AA-291480502DBA}" destId="{3A16AF5D-FBAF-440F-8ACC-D147774C2D40}" srcOrd="2" destOrd="0" presId="urn:microsoft.com/office/officeart/2018/2/layout/IconVerticalSolidList"/>
    <dgm:cxn modelId="{A5D16982-14A2-4F67-819A-E8AB83D4848D}" type="presParOf" srcId="{F5ABF1C5-E7E2-40D6-89AA-291480502DBA}" destId="{D5BD9F20-A588-445F-AFDE-9F8897826B7F}" srcOrd="3" destOrd="0" presId="urn:microsoft.com/office/officeart/2018/2/layout/IconVerticalSolidList"/>
    <dgm:cxn modelId="{F9766D2E-2E3D-49C0-B153-C67BB032D87B}" type="presParOf" srcId="{48A9BB37-FF97-43D7-B787-BA34E7931853}" destId="{7A102823-BACD-411A-82CD-DF188D6CD228}" srcOrd="1" destOrd="0" presId="urn:microsoft.com/office/officeart/2018/2/layout/IconVerticalSolidList"/>
    <dgm:cxn modelId="{4A1C1510-A232-4099-949F-AC32588D6735}" type="presParOf" srcId="{48A9BB37-FF97-43D7-B787-BA34E7931853}" destId="{1DC54EDD-F808-41EC-A400-D5B37E766C8A}" srcOrd="2" destOrd="0" presId="urn:microsoft.com/office/officeart/2018/2/layout/IconVerticalSolidList"/>
    <dgm:cxn modelId="{70CE9972-EBB0-46A7-9C25-152B240869E7}" type="presParOf" srcId="{1DC54EDD-F808-41EC-A400-D5B37E766C8A}" destId="{346718B9-2CA0-48A6-AA52-F46723006285}" srcOrd="0" destOrd="0" presId="urn:microsoft.com/office/officeart/2018/2/layout/IconVerticalSolidList"/>
    <dgm:cxn modelId="{3059A6EF-2BDC-4805-BF25-9A72D3898A89}" type="presParOf" srcId="{1DC54EDD-F808-41EC-A400-D5B37E766C8A}" destId="{4A1136B3-6D79-497D-B430-271A1FA8F27C}" srcOrd="1" destOrd="0" presId="urn:microsoft.com/office/officeart/2018/2/layout/IconVerticalSolidList"/>
    <dgm:cxn modelId="{49BE7969-7AE6-42DB-85FF-E11CB3860D47}" type="presParOf" srcId="{1DC54EDD-F808-41EC-A400-D5B37E766C8A}" destId="{B81D2013-FDEC-419B-AB5B-556C8189123D}" srcOrd="2" destOrd="0" presId="urn:microsoft.com/office/officeart/2018/2/layout/IconVerticalSolidList"/>
    <dgm:cxn modelId="{77721366-649F-4A55-9D20-B259E70363BA}" type="presParOf" srcId="{1DC54EDD-F808-41EC-A400-D5B37E766C8A}" destId="{220A612E-E28D-4BD1-807A-E2423A651BD9}" srcOrd="3" destOrd="0" presId="urn:microsoft.com/office/officeart/2018/2/layout/IconVerticalSolidList"/>
    <dgm:cxn modelId="{57925A8D-C792-4203-BE34-2F196DF93686}" type="presParOf" srcId="{1DC54EDD-F808-41EC-A400-D5B37E766C8A}" destId="{635027AD-A0BD-4C68-8CF7-44DFF13A693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EDE455-8A40-4B3A-BEFE-2B99C98ECB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C0F394-D600-446C-B8C7-017DA3680530}">
      <dgm:prSet/>
      <dgm:spPr/>
      <dgm:t>
        <a:bodyPr/>
        <a:lstStyle/>
        <a:p>
          <a:r>
            <a:rPr lang="nb-NO" b="0" i="0"/>
            <a:t>Sett mål</a:t>
          </a:r>
          <a:endParaRPr lang="en-US"/>
        </a:p>
      </dgm:t>
    </dgm:pt>
    <dgm:pt modelId="{E2369400-BB60-476C-8A8B-C6AF10C2A829}" type="parTrans" cxnId="{600AB70A-D016-476C-8106-BC1274BA77F1}">
      <dgm:prSet/>
      <dgm:spPr/>
      <dgm:t>
        <a:bodyPr/>
        <a:lstStyle/>
        <a:p>
          <a:endParaRPr lang="en-US"/>
        </a:p>
      </dgm:t>
    </dgm:pt>
    <dgm:pt modelId="{A64ABC7E-3156-49FE-8D30-063C9846065E}" type="sibTrans" cxnId="{600AB70A-D016-476C-8106-BC1274BA77F1}">
      <dgm:prSet/>
      <dgm:spPr/>
      <dgm:t>
        <a:bodyPr/>
        <a:lstStyle/>
        <a:p>
          <a:endParaRPr lang="en-US"/>
        </a:p>
      </dgm:t>
    </dgm:pt>
    <dgm:pt modelId="{3C1401DA-5834-4987-BD1E-31F31056964E}">
      <dgm:prSet/>
      <dgm:spPr/>
      <dgm:t>
        <a:bodyPr/>
        <a:lstStyle/>
        <a:p>
          <a:r>
            <a:rPr lang="nb-NO" b="0" i="0"/>
            <a:t>Lag en plan</a:t>
          </a:r>
          <a:endParaRPr lang="en-US"/>
        </a:p>
      </dgm:t>
    </dgm:pt>
    <dgm:pt modelId="{884CBEA0-1733-421D-98B7-98DCF3C3AB80}" type="parTrans" cxnId="{6B716B19-9A4F-4236-B33C-65DD1B9BA544}">
      <dgm:prSet/>
      <dgm:spPr/>
      <dgm:t>
        <a:bodyPr/>
        <a:lstStyle/>
        <a:p>
          <a:endParaRPr lang="en-US"/>
        </a:p>
      </dgm:t>
    </dgm:pt>
    <dgm:pt modelId="{55CA3DBD-A514-49BE-ADDC-DEF797F8B64F}" type="sibTrans" cxnId="{6B716B19-9A4F-4236-B33C-65DD1B9BA544}">
      <dgm:prSet/>
      <dgm:spPr/>
      <dgm:t>
        <a:bodyPr/>
        <a:lstStyle/>
        <a:p>
          <a:endParaRPr lang="en-US"/>
        </a:p>
      </dgm:t>
    </dgm:pt>
    <dgm:pt modelId="{8A11ECE0-5881-45DC-919F-7AFCDAD733FB}">
      <dgm:prSet/>
      <dgm:spPr/>
      <dgm:t>
        <a:bodyPr/>
        <a:lstStyle/>
        <a:p>
          <a:r>
            <a:rPr lang="nb-NO" b="0" i="0"/>
            <a:t>Sørg for skolering</a:t>
          </a:r>
          <a:endParaRPr lang="en-US"/>
        </a:p>
      </dgm:t>
    </dgm:pt>
    <dgm:pt modelId="{642237FF-6624-4E9F-9584-0F4E4E89D29F}" type="parTrans" cxnId="{7A9B5C8C-BDA6-45D0-88A1-6F080F9BDF67}">
      <dgm:prSet/>
      <dgm:spPr/>
      <dgm:t>
        <a:bodyPr/>
        <a:lstStyle/>
        <a:p>
          <a:endParaRPr lang="en-US"/>
        </a:p>
      </dgm:t>
    </dgm:pt>
    <dgm:pt modelId="{AFC82044-9FCB-4E58-AF2C-70CAA2AB2986}" type="sibTrans" cxnId="{7A9B5C8C-BDA6-45D0-88A1-6F080F9BDF67}">
      <dgm:prSet/>
      <dgm:spPr/>
      <dgm:t>
        <a:bodyPr/>
        <a:lstStyle/>
        <a:p>
          <a:endParaRPr lang="en-US"/>
        </a:p>
      </dgm:t>
    </dgm:pt>
    <dgm:pt modelId="{74DCE470-7E72-4233-85B5-5BB5F2558B73}">
      <dgm:prSet/>
      <dgm:spPr/>
      <dgm:t>
        <a:bodyPr/>
        <a:lstStyle/>
        <a:p>
          <a:r>
            <a:rPr lang="nb-NO" b="0" i="0"/>
            <a:t>Sørg for at dere har materiell</a:t>
          </a:r>
          <a:endParaRPr lang="en-US"/>
        </a:p>
      </dgm:t>
    </dgm:pt>
    <dgm:pt modelId="{CC8C1838-9190-490A-88AF-DCBCAF2E1373}" type="parTrans" cxnId="{9185F3A5-DBE4-41BB-B44D-DCE8A3E1E32F}">
      <dgm:prSet/>
      <dgm:spPr/>
      <dgm:t>
        <a:bodyPr/>
        <a:lstStyle/>
        <a:p>
          <a:endParaRPr lang="en-US"/>
        </a:p>
      </dgm:t>
    </dgm:pt>
    <dgm:pt modelId="{54B04555-032B-4158-9528-11299DFEDC78}" type="sibTrans" cxnId="{9185F3A5-DBE4-41BB-B44D-DCE8A3E1E32F}">
      <dgm:prSet/>
      <dgm:spPr/>
      <dgm:t>
        <a:bodyPr/>
        <a:lstStyle/>
        <a:p>
          <a:endParaRPr lang="en-US"/>
        </a:p>
      </dgm:t>
    </dgm:pt>
    <dgm:pt modelId="{68A3BAAB-D00F-4E88-982D-EC03117B5A7E}">
      <dgm:prSet/>
      <dgm:spPr/>
      <dgm:t>
        <a:bodyPr/>
        <a:lstStyle/>
        <a:p>
          <a:r>
            <a:rPr lang="nb-NO" b="0" i="0"/>
            <a:t>Besøk fra sentralt?</a:t>
          </a:r>
          <a:endParaRPr lang="en-US"/>
        </a:p>
      </dgm:t>
    </dgm:pt>
    <dgm:pt modelId="{C1820A96-934E-4026-8D8D-B00744C0B3D2}" type="parTrans" cxnId="{8B70096B-37EB-4AF6-93BC-2869AD4F73BF}">
      <dgm:prSet/>
      <dgm:spPr/>
      <dgm:t>
        <a:bodyPr/>
        <a:lstStyle/>
        <a:p>
          <a:endParaRPr lang="en-US"/>
        </a:p>
      </dgm:t>
    </dgm:pt>
    <dgm:pt modelId="{15D009A6-9A1E-4ECD-87C5-3CE6B481136D}" type="sibTrans" cxnId="{8B70096B-37EB-4AF6-93BC-2869AD4F73BF}">
      <dgm:prSet/>
      <dgm:spPr/>
      <dgm:t>
        <a:bodyPr/>
        <a:lstStyle/>
        <a:p>
          <a:endParaRPr lang="en-US"/>
        </a:p>
      </dgm:t>
    </dgm:pt>
    <dgm:pt modelId="{AD1EAD2E-FB70-41E3-BDA3-E71D2F8EB1DE}">
      <dgm:prSet/>
      <dgm:spPr/>
      <dgm:t>
        <a:bodyPr/>
        <a:lstStyle/>
        <a:p>
          <a:r>
            <a:rPr lang="nb-NO" b="0" i="0"/>
            <a:t>SU og skolevalget</a:t>
          </a:r>
          <a:endParaRPr lang="en-US"/>
        </a:p>
      </dgm:t>
    </dgm:pt>
    <dgm:pt modelId="{96E91165-7987-4FE8-B29B-BE7A9535C7C7}" type="parTrans" cxnId="{0B49D47D-1C1A-4D62-B054-B186142B19C1}">
      <dgm:prSet/>
      <dgm:spPr/>
      <dgm:t>
        <a:bodyPr/>
        <a:lstStyle/>
        <a:p>
          <a:endParaRPr lang="en-US"/>
        </a:p>
      </dgm:t>
    </dgm:pt>
    <dgm:pt modelId="{9A67E58D-852E-4760-B04B-EBF99D6CD89E}" type="sibTrans" cxnId="{0B49D47D-1C1A-4D62-B054-B186142B19C1}">
      <dgm:prSet/>
      <dgm:spPr/>
      <dgm:t>
        <a:bodyPr/>
        <a:lstStyle/>
        <a:p>
          <a:endParaRPr lang="en-US"/>
        </a:p>
      </dgm:t>
    </dgm:pt>
    <dgm:pt modelId="{B13FBFBD-0DAB-4916-9C32-0C70F1F35080}" type="pres">
      <dgm:prSet presAssocID="{03EDE455-8A40-4B3A-BEFE-2B99C98ECBCE}" presName="root" presStyleCnt="0">
        <dgm:presLayoutVars>
          <dgm:dir/>
          <dgm:resizeHandles val="exact"/>
        </dgm:presLayoutVars>
      </dgm:prSet>
      <dgm:spPr/>
    </dgm:pt>
    <dgm:pt modelId="{02BCB27E-8125-446B-ADC0-8720F913849A}" type="pres">
      <dgm:prSet presAssocID="{BEC0F394-D600-446C-B8C7-017DA3680530}" presName="compNode" presStyleCnt="0"/>
      <dgm:spPr/>
    </dgm:pt>
    <dgm:pt modelId="{0B02FEF6-E753-450F-8125-13474C4249CC}" type="pres">
      <dgm:prSet presAssocID="{BEC0F394-D600-446C-B8C7-017DA3680530}" presName="bgRect" presStyleLbl="bgShp" presStyleIdx="0" presStyleCnt="6"/>
      <dgm:spPr/>
    </dgm:pt>
    <dgm:pt modelId="{0FF1ADBE-AD7D-4A71-9FE0-6BEE677BEF8E}" type="pres">
      <dgm:prSet presAssocID="{BEC0F394-D600-446C-B8C7-017DA3680530}"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Øye"/>
        </a:ext>
      </dgm:extLst>
    </dgm:pt>
    <dgm:pt modelId="{CBC5877E-8E44-44A5-9C9F-D6BF551D8A12}" type="pres">
      <dgm:prSet presAssocID="{BEC0F394-D600-446C-B8C7-017DA3680530}" presName="spaceRect" presStyleCnt="0"/>
      <dgm:spPr/>
    </dgm:pt>
    <dgm:pt modelId="{F5FD10D6-0E35-4D24-A8F8-41FC0C6C264D}" type="pres">
      <dgm:prSet presAssocID="{BEC0F394-D600-446C-B8C7-017DA3680530}" presName="parTx" presStyleLbl="revTx" presStyleIdx="0" presStyleCnt="6">
        <dgm:presLayoutVars>
          <dgm:chMax val="0"/>
          <dgm:chPref val="0"/>
        </dgm:presLayoutVars>
      </dgm:prSet>
      <dgm:spPr/>
    </dgm:pt>
    <dgm:pt modelId="{C33B21E0-58A3-4DFD-BA52-49990E6D80B9}" type="pres">
      <dgm:prSet presAssocID="{A64ABC7E-3156-49FE-8D30-063C9846065E}" presName="sibTrans" presStyleCnt="0"/>
      <dgm:spPr/>
    </dgm:pt>
    <dgm:pt modelId="{1B900585-8397-4059-B568-6DEFC4D8ED41}" type="pres">
      <dgm:prSet presAssocID="{3C1401DA-5834-4987-BD1E-31F31056964E}" presName="compNode" presStyleCnt="0"/>
      <dgm:spPr/>
    </dgm:pt>
    <dgm:pt modelId="{35270740-654F-44AC-BA2A-FF22D06242E8}" type="pres">
      <dgm:prSet presAssocID="{3C1401DA-5834-4987-BD1E-31F31056964E}" presName="bgRect" presStyleLbl="bgShp" presStyleIdx="1" presStyleCnt="6"/>
      <dgm:spPr/>
    </dgm:pt>
    <dgm:pt modelId="{EB6C823D-2927-4BDB-BE34-29DC2441569E}" type="pres">
      <dgm:prSet presAssocID="{3C1401DA-5834-4987-BD1E-31F31056964E}"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ukere"/>
        </a:ext>
      </dgm:extLst>
    </dgm:pt>
    <dgm:pt modelId="{839FF0DB-A5ED-4E27-A2F5-21DE1D5F5D9D}" type="pres">
      <dgm:prSet presAssocID="{3C1401DA-5834-4987-BD1E-31F31056964E}" presName="spaceRect" presStyleCnt="0"/>
      <dgm:spPr/>
    </dgm:pt>
    <dgm:pt modelId="{D3C46458-31E4-4518-995E-2B2A0D1987B3}" type="pres">
      <dgm:prSet presAssocID="{3C1401DA-5834-4987-BD1E-31F31056964E}" presName="parTx" presStyleLbl="revTx" presStyleIdx="1" presStyleCnt="6">
        <dgm:presLayoutVars>
          <dgm:chMax val="0"/>
          <dgm:chPref val="0"/>
        </dgm:presLayoutVars>
      </dgm:prSet>
      <dgm:spPr/>
    </dgm:pt>
    <dgm:pt modelId="{53F276C9-BB29-4BE5-9978-BD4D6136D3B5}" type="pres">
      <dgm:prSet presAssocID="{55CA3DBD-A514-49BE-ADDC-DEF797F8B64F}" presName="sibTrans" presStyleCnt="0"/>
      <dgm:spPr/>
    </dgm:pt>
    <dgm:pt modelId="{A85EBCF3-7F79-425C-B277-0EDE3F7EAA74}" type="pres">
      <dgm:prSet presAssocID="{8A11ECE0-5881-45DC-919F-7AFCDAD733FB}" presName="compNode" presStyleCnt="0"/>
      <dgm:spPr/>
    </dgm:pt>
    <dgm:pt modelId="{9DE94832-7422-44C4-8F49-AC12AB6C2E50}" type="pres">
      <dgm:prSet presAssocID="{8A11ECE0-5881-45DC-919F-7AFCDAD733FB}" presName="bgRect" presStyleLbl="bgShp" presStyleIdx="2" presStyleCnt="6"/>
      <dgm:spPr/>
    </dgm:pt>
    <dgm:pt modelId="{5C7C0B86-53DA-4866-91C9-15FECD3C4411}" type="pres">
      <dgm:prSet presAssocID="{8A11ECE0-5881-45DC-919F-7AFCDAD733FB}"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merking"/>
        </a:ext>
      </dgm:extLst>
    </dgm:pt>
    <dgm:pt modelId="{9E3965CC-4C48-42E3-B725-9851A5A90D4F}" type="pres">
      <dgm:prSet presAssocID="{8A11ECE0-5881-45DC-919F-7AFCDAD733FB}" presName="spaceRect" presStyleCnt="0"/>
      <dgm:spPr/>
    </dgm:pt>
    <dgm:pt modelId="{26A0FAE5-AF88-41A6-B8D0-3942FFCF50BC}" type="pres">
      <dgm:prSet presAssocID="{8A11ECE0-5881-45DC-919F-7AFCDAD733FB}" presName="parTx" presStyleLbl="revTx" presStyleIdx="2" presStyleCnt="6">
        <dgm:presLayoutVars>
          <dgm:chMax val="0"/>
          <dgm:chPref val="0"/>
        </dgm:presLayoutVars>
      </dgm:prSet>
      <dgm:spPr/>
    </dgm:pt>
    <dgm:pt modelId="{8DD7F5C1-CF7E-4A45-82ED-FD0AD5E8FAFA}" type="pres">
      <dgm:prSet presAssocID="{AFC82044-9FCB-4E58-AF2C-70CAA2AB2986}" presName="sibTrans" presStyleCnt="0"/>
      <dgm:spPr/>
    </dgm:pt>
    <dgm:pt modelId="{F52EE88B-94A6-4BC2-A7F0-71237FF9CCDB}" type="pres">
      <dgm:prSet presAssocID="{74DCE470-7E72-4233-85B5-5BB5F2558B73}" presName="compNode" presStyleCnt="0"/>
      <dgm:spPr/>
    </dgm:pt>
    <dgm:pt modelId="{9E540E26-5247-4241-823A-EDB15E39947E}" type="pres">
      <dgm:prSet presAssocID="{74DCE470-7E72-4233-85B5-5BB5F2558B73}" presName="bgRect" presStyleLbl="bgShp" presStyleIdx="3" presStyleCnt="6"/>
      <dgm:spPr/>
    </dgm:pt>
    <dgm:pt modelId="{E01D4E81-735C-4C4E-99F9-036537DB0701}" type="pres">
      <dgm:prSet presAssocID="{74DCE470-7E72-4233-85B5-5BB5F2558B73}"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ukk"/>
        </a:ext>
      </dgm:extLst>
    </dgm:pt>
    <dgm:pt modelId="{EFD1467E-DD93-4783-A057-932931F9F8F9}" type="pres">
      <dgm:prSet presAssocID="{74DCE470-7E72-4233-85B5-5BB5F2558B73}" presName="spaceRect" presStyleCnt="0"/>
      <dgm:spPr/>
    </dgm:pt>
    <dgm:pt modelId="{4948AAAD-3704-4BBD-A1D1-4E2E896E34C4}" type="pres">
      <dgm:prSet presAssocID="{74DCE470-7E72-4233-85B5-5BB5F2558B73}" presName="parTx" presStyleLbl="revTx" presStyleIdx="3" presStyleCnt="6">
        <dgm:presLayoutVars>
          <dgm:chMax val="0"/>
          <dgm:chPref val="0"/>
        </dgm:presLayoutVars>
      </dgm:prSet>
      <dgm:spPr/>
    </dgm:pt>
    <dgm:pt modelId="{65370EB3-11F3-408B-A60B-E4D5102E7E43}" type="pres">
      <dgm:prSet presAssocID="{54B04555-032B-4158-9528-11299DFEDC78}" presName="sibTrans" presStyleCnt="0"/>
      <dgm:spPr/>
    </dgm:pt>
    <dgm:pt modelId="{60927E33-8448-4196-A3E2-833C37FAB308}" type="pres">
      <dgm:prSet presAssocID="{68A3BAAB-D00F-4E88-982D-EC03117B5A7E}" presName="compNode" presStyleCnt="0"/>
      <dgm:spPr/>
    </dgm:pt>
    <dgm:pt modelId="{D0E183CC-3234-4C25-A774-8BB62DE7C2D6}" type="pres">
      <dgm:prSet presAssocID="{68A3BAAB-D00F-4E88-982D-EC03117B5A7E}" presName="bgRect" presStyleLbl="bgShp" presStyleIdx="4" presStyleCnt="6"/>
      <dgm:spPr/>
    </dgm:pt>
    <dgm:pt modelId="{09D3CC6B-A6DB-4619-BA7F-8A24F7BC0493}" type="pres">
      <dgm:prSet presAssocID="{68A3BAAB-D00F-4E88-982D-EC03117B5A7E}"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y"/>
        </a:ext>
      </dgm:extLst>
    </dgm:pt>
    <dgm:pt modelId="{CD567F8C-5D65-4F31-BC54-B2D958C1F945}" type="pres">
      <dgm:prSet presAssocID="{68A3BAAB-D00F-4E88-982D-EC03117B5A7E}" presName="spaceRect" presStyleCnt="0"/>
      <dgm:spPr/>
    </dgm:pt>
    <dgm:pt modelId="{54BF475F-68C3-4297-B6A4-246F6A7102CB}" type="pres">
      <dgm:prSet presAssocID="{68A3BAAB-D00F-4E88-982D-EC03117B5A7E}" presName="parTx" presStyleLbl="revTx" presStyleIdx="4" presStyleCnt="6">
        <dgm:presLayoutVars>
          <dgm:chMax val="0"/>
          <dgm:chPref val="0"/>
        </dgm:presLayoutVars>
      </dgm:prSet>
      <dgm:spPr/>
    </dgm:pt>
    <dgm:pt modelId="{09D0D839-4ABA-4087-BD4F-60543EFDA3B9}" type="pres">
      <dgm:prSet presAssocID="{15D009A6-9A1E-4ECD-87C5-3CE6B481136D}" presName="sibTrans" presStyleCnt="0"/>
      <dgm:spPr/>
    </dgm:pt>
    <dgm:pt modelId="{D9F006CB-2092-41D1-B59C-C4AC385FA7E4}" type="pres">
      <dgm:prSet presAssocID="{AD1EAD2E-FB70-41E3-BDA3-E71D2F8EB1DE}" presName="compNode" presStyleCnt="0"/>
      <dgm:spPr/>
    </dgm:pt>
    <dgm:pt modelId="{FCE9BDC7-1A9D-4106-8440-4DB4AFFCB2DF}" type="pres">
      <dgm:prSet presAssocID="{AD1EAD2E-FB70-41E3-BDA3-E71D2F8EB1DE}" presName="bgRect" presStyleLbl="bgShp" presStyleIdx="5" presStyleCnt="6"/>
      <dgm:spPr/>
    </dgm:pt>
    <dgm:pt modelId="{CA29BEDA-26AD-4C44-AC9F-E0AFDA6A61BA}" type="pres">
      <dgm:prSet presAssocID="{AD1EAD2E-FB70-41E3-BDA3-E71D2F8EB1DE}"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jerte"/>
        </a:ext>
      </dgm:extLst>
    </dgm:pt>
    <dgm:pt modelId="{9A64EB6E-EA1D-4B7D-99A1-1035F0451287}" type="pres">
      <dgm:prSet presAssocID="{AD1EAD2E-FB70-41E3-BDA3-E71D2F8EB1DE}" presName="spaceRect" presStyleCnt="0"/>
      <dgm:spPr/>
    </dgm:pt>
    <dgm:pt modelId="{94229E97-62FE-4C28-9FF4-1B5DC69532C8}" type="pres">
      <dgm:prSet presAssocID="{AD1EAD2E-FB70-41E3-BDA3-E71D2F8EB1DE}" presName="parTx" presStyleLbl="revTx" presStyleIdx="5" presStyleCnt="6">
        <dgm:presLayoutVars>
          <dgm:chMax val="0"/>
          <dgm:chPref val="0"/>
        </dgm:presLayoutVars>
      </dgm:prSet>
      <dgm:spPr/>
    </dgm:pt>
  </dgm:ptLst>
  <dgm:cxnLst>
    <dgm:cxn modelId="{600AB70A-D016-476C-8106-BC1274BA77F1}" srcId="{03EDE455-8A40-4B3A-BEFE-2B99C98ECBCE}" destId="{BEC0F394-D600-446C-B8C7-017DA3680530}" srcOrd="0" destOrd="0" parTransId="{E2369400-BB60-476C-8A8B-C6AF10C2A829}" sibTransId="{A64ABC7E-3156-49FE-8D30-063C9846065E}"/>
    <dgm:cxn modelId="{6B716B19-9A4F-4236-B33C-65DD1B9BA544}" srcId="{03EDE455-8A40-4B3A-BEFE-2B99C98ECBCE}" destId="{3C1401DA-5834-4987-BD1E-31F31056964E}" srcOrd="1" destOrd="0" parTransId="{884CBEA0-1733-421D-98B7-98DCF3C3AB80}" sibTransId="{55CA3DBD-A514-49BE-ADDC-DEF797F8B64F}"/>
    <dgm:cxn modelId="{5CECD228-F746-4AE2-9DB1-226F3B1E2061}" type="presOf" srcId="{BEC0F394-D600-446C-B8C7-017DA3680530}" destId="{F5FD10D6-0E35-4D24-A8F8-41FC0C6C264D}" srcOrd="0" destOrd="0" presId="urn:microsoft.com/office/officeart/2018/2/layout/IconVerticalSolidList"/>
    <dgm:cxn modelId="{A13D0C2E-5346-461D-B6AF-929EAC1210EA}" type="presOf" srcId="{68A3BAAB-D00F-4E88-982D-EC03117B5A7E}" destId="{54BF475F-68C3-4297-B6A4-246F6A7102CB}" srcOrd="0" destOrd="0" presId="urn:microsoft.com/office/officeart/2018/2/layout/IconVerticalSolidList"/>
    <dgm:cxn modelId="{8B70096B-37EB-4AF6-93BC-2869AD4F73BF}" srcId="{03EDE455-8A40-4B3A-BEFE-2B99C98ECBCE}" destId="{68A3BAAB-D00F-4E88-982D-EC03117B5A7E}" srcOrd="4" destOrd="0" parTransId="{C1820A96-934E-4026-8D8D-B00744C0B3D2}" sibTransId="{15D009A6-9A1E-4ECD-87C5-3CE6B481136D}"/>
    <dgm:cxn modelId="{0B49D47D-1C1A-4D62-B054-B186142B19C1}" srcId="{03EDE455-8A40-4B3A-BEFE-2B99C98ECBCE}" destId="{AD1EAD2E-FB70-41E3-BDA3-E71D2F8EB1DE}" srcOrd="5" destOrd="0" parTransId="{96E91165-7987-4FE8-B29B-BE7A9535C7C7}" sibTransId="{9A67E58D-852E-4760-B04B-EBF99D6CD89E}"/>
    <dgm:cxn modelId="{0A78847F-F070-4988-B3B9-1BCBB267BD2A}" type="presOf" srcId="{8A11ECE0-5881-45DC-919F-7AFCDAD733FB}" destId="{26A0FAE5-AF88-41A6-B8D0-3942FFCF50BC}" srcOrd="0" destOrd="0" presId="urn:microsoft.com/office/officeart/2018/2/layout/IconVerticalSolidList"/>
    <dgm:cxn modelId="{7A9B5C8C-BDA6-45D0-88A1-6F080F9BDF67}" srcId="{03EDE455-8A40-4B3A-BEFE-2B99C98ECBCE}" destId="{8A11ECE0-5881-45DC-919F-7AFCDAD733FB}" srcOrd="2" destOrd="0" parTransId="{642237FF-6624-4E9F-9584-0F4E4E89D29F}" sibTransId="{AFC82044-9FCB-4E58-AF2C-70CAA2AB2986}"/>
    <dgm:cxn modelId="{9185F3A5-DBE4-41BB-B44D-DCE8A3E1E32F}" srcId="{03EDE455-8A40-4B3A-BEFE-2B99C98ECBCE}" destId="{74DCE470-7E72-4233-85B5-5BB5F2558B73}" srcOrd="3" destOrd="0" parTransId="{CC8C1838-9190-490A-88AF-DCBCAF2E1373}" sibTransId="{54B04555-032B-4158-9528-11299DFEDC78}"/>
    <dgm:cxn modelId="{31B6C6A9-122F-4C88-8CA2-084F25B277C4}" type="presOf" srcId="{03EDE455-8A40-4B3A-BEFE-2B99C98ECBCE}" destId="{B13FBFBD-0DAB-4916-9C32-0C70F1F35080}" srcOrd="0" destOrd="0" presId="urn:microsoft.com/office/officeart/2018/2/layout/IconVerticalSolidList"/>
    <dgm:cxn modelId="{464C34BF-88F5-4057-96EE-0B20E5E5CF8B}" type="presOf" srcId="{3C1401DA-5834-4987-BD1E-31F31056964E}" destId="{D3C46458-31E4-4518-995E-2B2A0D1987B3}" srcOrd="0" destOrd="0" presId="urn:microsoft.com/office/officeart/2018/2/layout/IconVerticalSolidList"/>
    <dgm:cxn modelId="{FDF463EC-5FC1-424D-8495-01E30830050B}" type="presOf" srcId="{74DCE470-7E72-4233-85B5-5BB5F2558B73}" destId="{4948AAAD-3704-4BBD-A1D1-4E2E896E34C4}" srcOrd="0" destOrd="0" presId="urn:microsoft.com/office/officeart/2018/2/layout/IconVerticalSolidList"/>
    <dgm:cxn modelId="{F1B245FE-1C12-4A7D-B935-9EEADA3917FB}" type="presOf" srcId="{AD1EAD2E-FB70-41E3-BDA3-E71D2F8EB1DE}" destId="{94229E97-62FE-4C28-9FF4-1B5DC69532C8}" srcOrd="0" destOrd="0" presId="urn:microsoft.com/office/officeart/2018/2/layout/IconVerticalSolidList"/>
    <dgm:cxn modelId="{C6F2B4F9-7B4C-4EF6-8F1F-6EB110970A08}" type="presParOf" srcId="{B13FBFBD-0DAB-4916-9C32-0C70F1F35080}" destId="{02BCB27E-8125-446B-ADC0-8720F913849A}" srcOrd="0" destOrd="0" presId="urn:microsoft.com/office/officeart/2018/2/layout/IconVerticalSolidList"/>
    <dgm:cxn modelId="{78D2FCB6-14E5-467A-A6B8-70EDD2C1FC92}" type="presParOf" srcId="{02BCB27E-8125-446B-ADC0-8720F913849A}" destId="{0B02FEF6-E753-450F-8125-13474C4249CC}" srcOrd="0" destOrd="0" presId="urn:microsoft.com/office/officeart/2018/2/layout/IconVerticalSolidList"/>
    <dgm:cxn modelId="{E2E8C61E-FB5A-40C8-A1FD-0C337D36928C}" type="presParOf" srcId="{02BCB27E-8125-446B-ADC0-8720F913849A}" destId="{0FF1ADBE-AD7D-4A71-9FE0-6BEE677BEF8E}" srcOrd="1" destOrd="0" presId="urn:microsoft.com/office/officeart/2018/2/layout/IconVerticalSolidList"/>
    <dgm:cxn modelId="{8149D64C-915E-4590-96F9-91548C588CC5}" type="presParOf" srcId="{02BCB27E-8125-446B-ADC0-8720F913849A}" destId="{CBC5877E-8E44-44A5-9C9F-D6BF551D8A12}" srcOrd="2" destOrd="0" presId="urn:microsoft.com/office/officeart/2018/2/layout/IconVerticalSolidList"/>
    <dgm:cxn modelId="{7E4482B8-3DCC-48BE-AFC7-54F3A686226A}" type="presParOf" srcId="{02BCB27E-8125-446B-ADC0-8720F913849A}" destId="{F5FD10D6-0E35-4D24-A8F8-41FC0C6C264D}" srcOrd="3" destOrd="0" presId="urn:microsoft.com/office/officeart/2018/2/layout/IconVerticalSolidList"/>
    <dgm:cxn modelId="{00E9B0F7-CF66-4754-9E8D-45E935B887DE}" type="presParOf" srcId="{B13FBFBD-0DAB-4916-9C32-0C70F1F35080}" destId="{C33B21E0-58A3-4DFD-BA52-49990E6D80B9}" srcOrd="1" destOrd="0" presId="urn:microsoft.com/office/officeart/2018/2/layout/IconVerticalSolidList"/>
    <dgm:cxn modelId="{FEE74C11-2557-4297-83E6-7DFE6199055E}" type="presParOf" srcId="{B13FBFBD-0DAB-4916-9C32-0C70F1F35080}" destId="{1B900585-8397-4059-B568-6DEFC4D8ED41}" srcOrd="2" destOrd="0" presId="urn:microsoft.com/office/officeart/2018/2/layout/IconVerticalSolidList"/>
    <dgm:cxn modelId="{A15F0173-98DA-4B4F-B14F-6A19A4D1DB25}" type="presParOf" srcId="{1B900585-8397-4059-B568-6DEFC4D8ED41}" destId="{35270740-654F-44AC-BA2A-FF22D06242E8}" srcOrd="0" destOrd="0" presId="urn:microsoft.com/office/officeart/2018/2/layout/IconVerticalSolidList"/>
    <dgm:cxn modelId="{FDEFEBA8-4B2F-4B77-A92F-72EE2A4D1106}" type="presParOf" srcId="{1B900585-8397-4059-B568-6DEFC4D8ED41}" destId="{EB6C823D-2927-4BDB-BE34-29DC2441569E}" srcOrd="1" destOrd="0" presId="urn:microsoft.com/office/officeart/2018/2/layout/IconVerticalSolidList"/>
    <dgm:cxn modelId="{1DB3D6CD-F9D5-445C-B77A-1767C64D9661}" type="presParOf" srcId="{1B900585-8397-4059-B568-6DEFC4D8ED41}" destId="{839FF0DB-A5ED-4E27-A2F5-21DE1D5F5D9D}" srcOrd="2" destOrd="0" presId="urn:microsoft.com/office/officeart/2018/2/layout/IconVerticalSolidList"/>
    <dgm:cxn modelId="{53CF5118-88E8-48BB-99C1-3725B51A4A37}" type="presParOf" srcId="{1B900585-8397-4059-B568-6DEFC4D8ED41}" destId="{D3C46458-31E4-4518-995E-2B2A0D1987B3}" srcOrd="3" destOrd="0" presId="urn:microsoft.com/office/officeart/2018/2/layout/IconVerticalSolidList"/>
    <dgm:cxn modelId="{2B7E1761-0A5B-4636-9C98-FB26C15BA182}" type="presParOf" srcId="{B13FBFBD-0DAB-4916-9C32-0C70F1F35080}" destId="{53F276C9-BB29-4BE5-9978-BD4D6136D3B5}" srcOrd="3" destOrd="0" presId="urn:microsoft.com/office/officeart/2018/2/layout/IconVerticalSolidList"/>
    <dgm:cxn modelId="{C945C11D-2276-4115-AFF3-9A518D67C217}" type="presParOf" srcId="{B13FBFBD-0DAB-4916-9C32-0C70F1F35080}" destId="{A85EBCF3-7F79-425C-B277-0EDE3F7EAA74}" srcOrd="4" destOrd="0" presId="urn:microsoft.com/office/officeart/2018/2/layout/IconVerticalSolidList"/>
    <dgm:cxn modelId="{8F95EE75-2D83-4663-9F5D-3145B3776C66}" type="presParOf" srcId="{A85EBCF3-7F79-425C-B277-0EDE3F7EAA74}" destId="{9DE94832-7422-44C4-8F49-AC12AB6C2E50}" srcOrd="0" destOrd="0" presId="urn:microsoft.com/office/officeart/2018/2/layout/IconVerticalSolidList"/>
    <dgm:cxn modelId="{8931F1E5-9256-462D-B257-755C4B6A3BDD}" type="presParOf" srcId="{A85EBCF3-7F79-425C-B277-0EDE3F7EAA74}" destId="{5C7C0B86-53DA-4866-91C9-15FECD3C4411}" srcOrd="1" destOrd="0" presId="urn:microsoft.com/office/officeart/2018/2/layout/IconVerticalSolidList"/>
    <dgm:cxn modelId="{BA7E82B9-6881-41B0-82A7-2843D988E259}" type="presParOf" srcId="{A85EBCF3-7F79-425C-B277-0EDE3F7EAA74}" destId="{9E3965CC-4C48-42E3-B725-9851A5A90D4F}" srcOrd="2" destOrd="0" presId="urn:microsoft.com/office/officeart/2018/2/layout/IconVerticalSolidList"/>
    <dgm:cxn modelId="{07A13EE6-EED3-4245-B1CE-1E519421F6A7}" type="presParOf" srcId="{A85EBCF3-7F79-425C-B277-0EDE3F7EAA74}" destId="{26A0FAE5-AF88-41A6-B8D0-3942FFCF50BC}" srcOrd="3" destOrd="0" presId="urn:microsoft.com/office/officeart/2018/2/layout/IconVerticalSolidList"/>
    <dgm:cxn modelId="{91907D8D-B1CE-43D3-8F24-5B35D56B2D54}" type="presParOf" srcId="{B13FBFBD-0DAB-4916-9C32-0C70F1F35080}" destId="{8DD7F5C1-CF7E-4A45-82ED-FD0AD5E8FAFA}" srcOrd="5" destOrd="0" presId="urn:microsoft.com/office/officeart/2018/2/layout/IconVerticalSolidList"/>
    <dgm:cxn modelId="{98899BFF-D2D9-46B7-A4F0-0048E5521E27}" type="presParOf" srcId="{B13FBFBD-0DAB-4916-9C32-0C70F1F35080}" destId="{F52EE88B-94A6-4BC2-A7F0-71237FF9CCDB}" srcOrd="6" destOrd="0" presId="urn:microsoft.com/office/officeart/2018/2/layout/IconVerticalSolidList"/>
    <dgm:cxn modelId="{9A6171BB-5FFA-4832-A141-8A51ED272569}" type="presParOf" srcId="{F52EE88B-94A6-4BC2-A7F0-71237FF9CCDB}" destId="{9E540E26-5247-4241-823A-EDB15E39947E}" srcOrd="0" destOrd="0" presId="urn:microsoft.com/office/officeart/2018/2/layout/IconVerticalSolidList"/>
    <dgm:cxn modelId="{89D2ABEB-479A-4421-98BA-E1FAFE57A0AA}" type="presParOf" srcId="{F52EE88B-94A6-4BC2-A7F0-71237FF9CCDB}" destId="{E01D4E81-735C-4C4E-99F9-036537DB0701}" srcOrd="1" destOrd="0" presId="urn:microsoft.com/office/officeart/2018/2/layout/IconVerticalSolidList"/>
    <dgm:cxn modelId="{DDCEBB10-3EB0-4192-A33D-57218A41AC63}" type="presParOf" srcId="{F52EE88B-94A6-4BC2-A7F0-71237FF9CCDB}" destId="{EFD1467E-DD93-4783-A057-932931F9F8F9}" srcOrd="2" destOrd="0" presId="urn:microsoft.com/office/officeart/2018/2/layout/IconVerticalSolidList"/>
    <dgm:cxn modelId="{CB21C846-C705-4A28-B7E1-C6377A2232DF}" type="presParOf" srcId="{F52EE88B-94A6-4BC2-A7F0-71237FF9CCDB}" destId="{4948AAAD-3704-4BBD-A1D1-4E2E896E34C4}" srcOrd="3" destOrd="0" presId="urn:microsoft.com/office/officeart/2018/2/layout/IconVerticalSolidList"/>
    <dgm:cxn modelId="{77D41565-8800-4B1E-8C10-25A6C5A2F29F}" type="presParOf" srcId="{B13FBFBD-0DAB-4916-9C32-0C70F1F35080}" destId="{65370EB3-11F3-408B-A60B-E4D5102E7E43}" srcOrd="7" destOrd="0" presId="urn:microsoft.com/office/officeart/2018/2/layout/IconVerticalSolidList"/>
    <dgm:cxn modelId="{47CAC03D-A8D9-48E4-A9C9-CBC86511550B}" type="presParOf" srcId="{B13FBFBD-0DAB-4916-9C32-0C70F1F35080}" destId="{60927E33-8448-4196-A3E2-833C37FAB308}" srcOrd="8" destOrd="0" presId="urn:microsoft.com/office/officeart/2018/2/layout/IconVerticalSolidList"/>
    <dgm:cxn modelId="{25BF69A1-C374-4842-8BC5-1B423CF632DC}" type="presParOf" srcId="{60927E33-8448-4196-A3E2-833C37FAB308}" destId="{D0E183CC-3234-4C25-A774-8BB62DE7C2D6}" srcOrd="0" destOrd="0" presId="urn:microsoft.com/office/officeart/2018/2/layout/IconVerticalSolidList"/>
    <dgm:cxn modelId="{E82B2945-FACF-4F62-8A37-C247A37BC30F}" type="presParOf" srcId="{60927E33-8448-4196-A3E2-833C37FAB308}" destId="{09D3CC6B-A6DB-4619-BA7F-8A24F7BC0493}" srcOrd="1" destOrd="0" presId="urn:microsoft.com/office/officeart/2018/2/layout/IconVerticalSolidList"/>
    <dgm:cxn modelId="{432A5A75-B150-4D82-98F0-0F8611CA0163}" type="presParOf" srcId="{60927E33-8448-4196-A3E2-833C37FAB308}" destId="{CD567F8C-5D65-4F31-BC54-B2D958C1F945}" srcOrd="2" destOrd="0" presId="urn:microsoft.com/office/officeart/2018/2/layout/IconVerticalSolidList"/>
    <dgm:cxn modelId="{6712ACD6-8C9B-45F6-959A-29B686F2C483}" type="presParOf" srcId="{60927E33-8448-4196-A3E2-833C37FAB308}" destId="{54BF475F-68C3-4297-B6A4-246F6A7102CB}" srcOrd="3" destOrd="0" presId="urn:microsoft.com/office/officeart/2018/2/layout/IconVerticalSolidList"/>
    <dgm:cxn modelId="{2C8AE680-ADF2-4244-8D74-527C484EBE5C}" type="presParOf" srcId="{B13FBFBD-0DAB-4916-9C32-0C70F1F35080}" destId="{09D0D839-4ABA-4087-BD4F-60543EFDA3B9}" srcOrd="9" destOrd="0" presId="urn:microsoft.com/office/officeart/2018/2/layout/IconVerticalSolidList"/>
    <dgm:cxn modelId="{90266C08-7CB1-4EDE-BC2E-125E4F2ED23F}" type="presParOf" srcId="{B13FBFBD-0DAB-4916-9C32-0C70F1F35080}" destId="{D9F006CB-2092-41D1-B59C-C4AC385FA7E4}" srcOrd="10" destOrd="0" presId="urn:microsoft.com/office/officeart/2018/2/layout/IconVerticalSolidList"/>
    <dgm:cxn modelId="{6EC931C8-BE94-4AE6-B7E1-93F1A83758B0}" type="presParOf" srcId="{D9F006CB-2092-41D1-B59C-C4AC385FA7E4}" destId="{FCE9BDC7-1A9D-4106-8440-4DB4AFFCB2DF}" srcOrd="0" destOrd="0" presId="urn:microsoft.com/office/officeart/2018/2/layout/IconVerticalSolidList"/>
    <dgm:cxn modelId="{F3E753D8-2B67-407B-9BDB-60B08B09AF72}" type="presParOf" srcId="{D9F006CB-2092-41D1-B59C-C4AC385FA7E4}" destId="{CA29BEDA-26AD-4C44-AC9F-E0AFDA6A61BA}" srcOrd="1" destOrd="0" presId="urn:microsoft.com/office/officeart/2018/2/layout/IconVerticalSolidList"/>
    <dgm:cxn modelId="{8FA08105-9B59-41EE-8B74-EFA848D4D8F8}" type="presParOf" srcId="{D9F006CB-2092-41D1-B59C-C4AC385FA7E4}" destId="{9A64EB6E-EA1D-4B7D-99A1-1035F0451287}" srcOrd="2" destOrd="0" presId="urn:microsoft.com/office/officeart/2018/2/layout/IconVerticalSolidList"/>
    <dgm:cxn modelId="{62AD2DA0-BA22-43F3-BDB1-4FE9FC7616BC}" type="presParOf" srcId="{D9F006CB-2092-41D1-B59C-C4AC385FA7E4}" destId="{94229E97-62FE-4C28-9FF4-1B5DC69532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E5BA9-C0A8-4C44-BE8D-EA59DBFF4519}">
      <dsp:nvSpPr>
        <dsp:cNvPr id="0" name=""/>
        <dsp:cNvSpPr/>
      </dsp:nvSpPr>
      <dsp:spPr>
        <a:xfrm>
          <a:off x="0" y="769282"/>
          <a:ext cx="9664861" cy="14202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D446DB-8BF0-43FA-A7D7-CC349CB52130}">
      <dsp:nvSpPr>
        <dsp:cNvPr id="0" name=""/>
        <dsp:cNvSpPr/>
      </dsp:nvSpPr>
      <dsp:spPr>
        <a:xfrm>
          <a:off x="429614" y="1088830"/>
          <a:ext cx="781117" cy="7811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BD9F20-A588-445F-AFDE-9F8897826B7F}">
      <dsp:nvSpPr>
        <dsp:cNvPr id="0" name=""/>
        <dsp:cNvSpPr/>
      </dsp:nvSpPr>
      <dsp:spPr>
        <a:xfrm>
          <a:off x="1640346" y="769282"/>
          <a:ext cx="8024514" cy="1420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06" tIns="150306" rIns="150306" bIns="150306" numCol="1" spcCol="1270" anchor="ctr" anchorCtr="0">
          <a:noAutofit/>
        </a:bodyPr>
        <a:lstStyle/>
        <a:p>
          <a:pPr marL="0" lvl="0" indent="0" algn="l" defTabSz="1111250">
            <a:lnSpc>
              <a:spcPct val="90000"/>
            </a:lnSpc>
            <a:spcBef>
              <a:spcPct val="0"/>
            </a:spcBef>
            <a:spcAft>
              <a:spcPct val="35000"/>
            </a:spcAft>
            <a:buNone/>
          </a:pPr>
          <a:r>
            <a:rPr lang="nb-NO" sz="2500" kern="1200"/>
            <a:t>Sett ned valgkampgruppa og lag en plan!</a:t>
          </a:r>
          <a:endParaRPr lang="en-US" sz="2500" kern="1200"/>
        </a:p>
      </dsp:txBody>
      <dsp:txXfrm>
        <a:off x="1640346" y="769282"/>
        <a:ext cx="8024514" cy="1420213"/>
      </dsp:txXfrm>
    </dsp:sp>
    <dsp:sp modelId="{346718B9-2CA0-48A6-AA52-F46723006285}">
      <dsp:nvSpPr>
        <dsp:cNvPr id="0" name=""/>
        <dsp:cNvSpPr/>
      </dsp:nvSpPr>
      <dsp:spPr>
        <a:xfrm>
          <a:off x="0" y="2544549"/>
          <a:ext cx="9664861" cy="14202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1136B3-6D79-497D-B430-271A1FA8F27C}">
      <dsp:nvSpPr>
        <dsp:cNvPr id="0" name=""/>
        <dsp:cNvSpPr/>
      </dsp:nvSpPr>
      <dsp:spPr>
        <a:xfrm>
          <a:off x="429614" y="2864097"/>
          <a:ext cx="781117" cy="7811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A612E-E28D-4BD1-807A-E2423A651BD9}">
      <dsp:nvSpPr>
        <dsp:cNvPr id="0" name=""/>
        <dsp:cNvSpPr/>
      </dsp:nvSpPr>
      <dsp:spPr>
        <a:xfrm>
          <a:off x="1640346" y="2544549"/>
          <a:ext cx="4349187" cy="1420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06" tIns="150306" rIns="150306" bIns="150306" numCol="1" spcCol="1270" anchor="ctr" anchorCtr="0">
          <a:noAutofit/>
        </a:bodyPr>
        <a:lstStyle/>
        <a:p>
          <a:pPr marL="0" lvl="0" indent="0" algn="l" defTabSz="1111250">
            <a:lnSpc>
              <a:spcPct val="90000"/>
            </a:lnSpc>
            <a:spcBef>
              <a:spcPct val="0"/>
            </a:spcBef>
            <a:spcAft>
              <a:spcPct val="35000"/>
            </a:spcAft>
            <a:buNone/>
          </a:pPr>
          <a:r>
            <a:rPr lang="nb-NO" sz="2500" kern="1200"/>
            <a:t>Det er mer hjelp å få:</a:t>
          </a:r>
          <a:endParaRPr lang="en-US" sz="2500" kern="1200"/>
        </a:p>
      </dsp:txBody>
      <dsp:txXfrm>
        <a:off x="1640346" y="2544549"/>
        <a:ext cx="4349187" cy="1420213"/>
      </dsp:txXfrm>
    </dsp:sp>
    <dsp:sp modelId="{635027AD-A0BD-4C68-8CF7-44DFF13A6934}">
      <dsp:nvSpPr>
        <dsp:cNvPr id="0" name=""/>
        <dsp:cNvSpPr/>
      </dsp:nvSpPr>
      <dsp:spPr>
        <a:xfrm>
          <a:off x="5989534" y="2544549"/>
          <a:ext cx="3675326" cy="1420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06" tIns="150306" rIns="150306" bIns="150306" numCol="1" spcCol="1270" anchor="ctr" anchorCtr="0">
          <a:noAutofit/>
        </a:bodyPr>
        <a:lstStyle/>
        <a:p>
          <a:pPr marL="0" lvl="0" indent="0" algn="l" defTabSz="800100">
            <a:lnSpc>
              <a:spcPct val="90000"/>
            </a:lnSpc>
            <a:spcBef>
              <a:spcPct val="0"/>
            </a:spcBef>
            <a:spcAft>
              <a:spcPct val="35000"/>
            </a:spcAft>
            <a:buNone/>
          </a:pPr>
          <a:r>
            <a:rPr lang="nb-NO" sz="1800" kern="1200"/>
            <a:t>sv.no/ressursbanken</a:t>
          </a:r>
          <a:endParaRPr lang="en-US" sz="1800" kern="1200"/>
        </a:p>
        <a:p>
          <a:pPr marL="0" lvl="0" indent="0" algn="l" defTabSz="800100">
            <a:lnSpc>
              <a:spcPct val="90000"/>
            </a:lnSpc>
            <a:spcBef>
              <a:spcPct val="0"/>
            </a:spcBef>
            <a:spcAft>
              <a:spcPct val="35000"/>
            </a:spcAft>
            <a:buNone/>
          </a:pPr>
          <a:r>
            <a:rPr lang="nb-NO" sz="1800" kern="1200"/>
            <a:t>Partikontoret og fylkessekretær. Bruk oss! For alt vi er verdt. </a:t>
          </a:r>
          <a:endParaRPr lang="en-US" sz="1800" kern="1200"/>
        </a:p>
      </dsp:txBody>
      <dsp:txXfrm>
        <a:off x="5989534" y="2544549"/>
        <a:ext cx="3675326" cy="1420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2FEF6-E753-450F-8125-13474C4249CC}">
      <dsp:nvSpPr>
        <dsp:cNvPr id="0" name=""/>
        <dsp:cNvSpPr/>
      </dsp:nvSpPr>
      <dsp:spPr>
        <a:xfrm>
          <a:off x="0" y="1531"/>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1ADBE-AD7D-4A71-9FE0-6BEE677BEF8E}">
      <dsp:nvSpPr>
        <dsp:cNvPr id="0" name=""/>
        <dsp:cNvSpPr/>
      </dsp:nvSpPr>
      <dsp:spPr>
        <a:xfrm>
          <a:off x="197391" y="148351"/>
          <a:ext cx="358893" cy="35889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FD10D6-0E35-4D24-A8F8-41FC0C6C264D}">
      <dsp:nvSpPr>
        <dsp:cNvPr id="0" name=""/>
        <dsp:cNvSpPr/>
      </dsp:nvSpPr>
      <dsp:spPr>
        <a:xfrm>
          <a:off x="753675" y="1531"/>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Sett mål</a:t>
          </a:r>
          <a:endParaRPr lang="en-US" sz="1900" kern="1200"/>
        </a:p>
      </dsp:txBody>
      <dsp:txXfrm>
        <a:off x="753675" y="1531"/>
        <a:ext cx="8911024" cy="652532"/>
      </dsp:txXfrm>
    </dsp:sp>
    <dsp:sp modelId="{35270740-654F-44AC-BA2A-FF22D06242E8}">
      <dsp:nvSpPr>
        <dsp:cNvPr id="0" name=""/>
        <dsp:cNvSpPr/>
      </dsp:nvSpPr>
      <dsp:spPr>
        <a:xfrm>
          <a:off x="0" y="817197"/>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6C823D-2927-4BDB-BE34-29DC2441569E}">
      <dsp:nvSpPr>
        <dsp:cNvPr id="0" name=""/>
        <dsp:cNvSpPr/>
      </dsp:nvSpPr>
      <dsp:spPr>
        <a:xfrm>
          <a:off x="197391" y="964017"/>
          <a:ext cx="358893" cy="35889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C46458-31E4-4518-995E-2B2A0D1987B3}">
      <dsp:nvSpPr>
        <dsp:cNvPr id="0" name=""/>
        <dsp:cNvSpPr/>
      </dsp:nvSpPr>
      <dsp:spPr>
        <a:xfrm>
          <a:off x="753675" y="817197"/>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Lag en plan</a:t>
          </a:r>
          <a:endParaRPr lang="en-US" sz="1900" kern="1200"/>
        </a:p>
      </dsp:txBody>
      <dsp:txXfrm>
        <a:off x="753675" y="817197"/>
        <a:ext cx="8911024" cy="652532"/>
      </dsp:txXfrm>
    </dsp:sp>
    <dsp:sp modelId="{9DE94832-7422-44C4-8F49-AC12AB6C2E50}">
      <dsp:nvSpPr>
        <dsp:cNvPr id="0" name=""/>
        <dsp:cNvSpPr/>
      </dsp:nvSpPr>
      <dsp:spPr>
        <a:xfrm>
          <a:off x="0" y="1632863"/>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C0B86-53DA-4866-91C9-15FECD3C4411}">
      <dsp:nvSpPr>
        <dsp:cNvPr id="0" name=""/>
        <dsp:cNvSpPr/>
      </dsp:nvSpPr>
      <dsp:spPr>
        <a:xfrm>
          <a:off x="197391" y="1779683"/>
          <a:ext cx="358893" cy="35889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0FAE5-AF88-41A6-B8D0-3942FFCF50BC}">
      <dsp:nvSpPr>
        <dsp:cNvPr id="0" name=""/>
        <dsp:cNvSpPr/>
      </dsp:nvSpPr>
      <dsp:spPr>
        <a:xfrm>
          <a:off x="753675" y="1632863"/>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Sørg for skolering</a:t>
          </a:r>
          <a:endParaRPr lang="en-US" sz="1900" kern="1200"/>
        </a:p>
      </dsp:txBody>
      <dsp:txXfrm>
        <a:off x="753675" y="1632863"/>
        <a:ext cx="8911024" cy="652532"/>
      </dsp:txXfrm>
    </dsp:sp>
    <dsp:sp modelId="{9E540E26-5247-4241-823A-EDB15E39947E}">
      <dsp:nvSpPr>
        <dsp:cNvPr id="0" name=""/>
        <dsp:cNvSpPr/>
      </dsp:nvSpPr>
      <dsp:spPr>
        <a:xfrm>
          <a:off x="0" y="2448529"/>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1D4E81-735C-4C4E-99F9-036537DB0701}">
      <dsp:nvSpPr>
        <dsp:cNvPr id="0" name=""/>
        <dsp:cNvSpPr/>
      </dsp:nvSpPr>
      <dsp:spPr>
        <a:xfrm>
          <a:off x="197391" y="2595348"/>
          <a:ext cx="358893" cy="35889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48AAAD-3704-4BBD-A1D1-4E2E896E34C4}">
      <dsp:nvSpPr>
        <dsp:cNvPr id="0" name=""/>
        <dsp:cNvSpPr/>
      </dsp:nvSpPr>
      <dsp:spPr>
        <a:xfrm>
          <a:off x="753675" y="2448529"/>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Sørg for at dere har materiell</a:t>
          </a:r>
          <a:endParaRPr lang="en-US" sz="1900" kern="1200"/>
        </a:p>
      </dsp:txBody>
      <dsp:txXfrm>
        <a:off x="753675" y="2448529"/>
        <a:ext cx="8911024" cy="652532"/>
      </dsp:txXfrm>
    </dsp:sp>
    <dsp:sp modelId="{D0E183CC-3234-4C25-A774-8BB62DE7C2D6}">
      <dsp:nvSpPr>
        <dsp:cNvPr id="0" name=""/>
        <dsp:cNvSpPr/>
      </dsp:nvSpPr>
      <dsp:spPr>
        <a:xfrm>
          <a:off x="0" y="3264195"/>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3CC6B-A6DB-4619-BA7F-8A24F7BC0493}">
      <dsp:nvSpPr>
        <dsp:cNvPr id="0" name=""/>
        <dsp:cNvSpPr/>
      </dsp:nvSpPr>
      <dsp:spPr>
        <a:xfrm>
          <a:off x="197391" y="3411014"/>
          <a:ext cx="358893" cy="358893"/>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F475F-68C3-4297-B6A4-246F6A7102CB}">
      <dsp:nvSpPr>
        <dsp:cNvPr id="0" name=""/>
        <dsp:cNvSpPr/>
      </dsp:nvSpPr>
      <dsp:spPr>
        <a:xfrm>
          <a:off x="753675" y="3264195"/>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Besøk fra sentralt?</a:t>
          </a:r>
          <a:endParaRPr lang="en-US" sz="1900" kern="1200"/>
        </a:p>
      </dsp:txBody>
      <dsp:txXfrm>
        <a:off x="753675" y="3264195"/>
        <a:ext cx="8911024" cy="652532"/>
      </dsp:txXfrm>
    </dsp:sp>
    <dsp:sp modelId="{FCE9BDC7-1A9D-4106-8440-4DB4AFFCB2DF}">
      <dsp:nvSpPr>
        <dsp:cNvPr id="0" name=""/>
        <dsp:cNvSpPr/>
      </dsp:nvSpPr>
      <dsp:spPr>
        <a:xfrm>
          <a:off x="0" y="4079860"/>
          <a:ext cx="9664700" cy="652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9BEDA-26AD-4C44-AC9F-E0AFDA6A61BA}">
      <dsp:nvSpPr>
        <dsp:cNvPr id="0" name=""/>
        <dsp:cNvSpPr/>
      </dsp:nvSpPr>
      <dsp:spPr>
        <a:xfrm>
          <a:off x="197391" y="4226680"/>
          <a:ext cx="358893" cy="358893"/>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229E97-62FE-4C28-9FF4-1B5DC69532C8}">
      <dsp:nvSpPr>
        <dsp:cNvPr id="0" name=""/>
        <dsp:cNvSpPr/>
      </dsp:nvSpPr>
      <dsp:spPr>
        <a:xfrm>
          <a:off x="753675" y="4079860"/>
          <a:ext cx="8911024" cy="652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60" tIns="69060" rIns="69060" bIns="69060" numCol="1" spcCol="1270" anchor="ctr" anchorCtr="0">
          <a:noAutofit/>
        </a:bodyPr>
        <a:lstStyle/>
        <a:p>
          <a:pPr marL="0" lvl="0" indent="0" algn="l" defTabSz="844550">
            <a:lnSpc>
              <a:spcPct val="90000"/>
            </a:lnSpc>
            <a:spcBef>
              <a:spcPct val="0"/>
            </a:spcBef>
            <a:spcAft>
              <a:spcPct val="35000"/>
            </a:spcAft>
            <a:buNone/>
          </a:pPr>
          <a:r>
            <a:rPr lang="nb-NO" sz="1900" b="0" i="0" kern="1200"/>
            <a:t>SU og skolevalget</a:t>
          </a:r>
          <a:endParaRPr lang="en-US" sz="1900" kern="1200"/>
        </a:p>
      </dsp:txBody>
      <dsp:txXfrm>
        <a:off x="753675" y="4079860"/>
        <a:ext cx="8911024" cy="6525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02.03.2023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agu@stortinget.n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De tre målene våre. 3: lokale saker</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1188642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pPr marL="251460" indent="-251460">
              <a:lnSpc>
                <a:spcPct val="110000"/>
              </a:lnSpc>
            </a:pPr>
            <a:r>
              <a:rPr lang="nb-NO"/>
              <a:t>– Valgkampen starter allerede nå, ved at dere rekrutterer frivillige og starter skolering av både medlemmer og frivillige.</a:t>
            </a:r>
            <a:endParaRPr lang="en-US"/>
          </a:p>
          <a:p>
            <a:pPr marL="251460" indent="-251460">
              <a:lnSpc>
                <a:spcPct val="110000"/>
              </a:lnSpc>
            </a:pPr>
            <a:endParaRPr lang="nb-NO"/>
          </a:p>
          <a:p>
            <a:pPr marL="251460" indent="-251460">
              <a:lnSpc>
                <a:spcPct val="110000"/>
              </a:lnSpc>
            </a:pPr>
            <a:r>
              <a:rPr lang="nb-NO"/>
              <a:t>- Nå er du på SVs grunnleggende valgkampskolering. Sentralt tilbyr en kursrekke utover våren. Det er viktig at alle får tilbud om valgkampskolering, hvor de kan lære om verving og praktisk info om de ulike aktivitetene de kan være med på. </a:t>
            </a:r>
            <a:endParaRPr lang="en-US"/>
          </a:p>
          <a:p>
            <a:pPr marL="251460" indent="-251460">
              <a:lnSpc>
                <a:spcPct val="110000"/>
              </a:lnSpc>
            </a:pPr>
            <a:endParaRPr lang="nb-NO"/>
          </a:p>
          <a:p>
            <a:pPr marL="251460" indent="-251460">
              <a:lnSpc>
                <a:spcPct val="110000"/>
              </a:lnSpc>
            </a:pPr>
            <a:r>
              <a:rPr lang="nb-NO"/>
              <a:t>– Så tidlig som mulig: lag en plan for rekruttering av aktivister. </a:t>
            </a:r>
            <a:endParaRPr lang="en-US"/>
          </a:p>
          <a:p>
            <a:pPr marL="251460" indent="-251460">
              <a:lnSpc>
                <a:spcPct val="110000"/>
              </a:lnSpc>
            </a:pPr>
            <a:endParaRPr lang="nb-NO"/>
          </a:p>
          <a:p>
            <a:pPr marL="251460" indent="-251460">
              <a:lnSpc>
                <a:spcPct val="110000"/>
              </a:lnSpc>
            </a:pPr>
            <a:r>
              <a:rPr lang="nb-NO"/>
              <a:t>– informer alle medlemmer i lokallaget at dere trenger frivillige til valgkampen. Bruk de kanalene dere har til å informere folk: Facebook, e-post</a:t>
            </a:r>
            <a:endParaRPr lang="en-US"/>
          </a:p>
          <a:p>
            <a:pPr marL="251460" indent="-251460">
              <a:lnSpc>
                <a:spcPct val="110000"/>
              </a:lnSpc>
            </a:pPr>
            <a:endParaRPr lang="nb-NO"/>
          </a:p>
          <a:p>
            <a:pPr marL="251460" indent="-251460">
              <a:lnSpc>
                <a:spcPct val="110000"/>
              </a:lnSpc>
            </a:pPr>
            <a:r>
              <a:rPr lang="nb-NO"/>
              <a:t>– Send ut påmelding til frivillige, så folk er forberedt på å gå inn i valgkamp over sommeren. Når dere melder folk på, ha konkrete oppgaver klart, så folk vet hva de sier ja til å være med på. Lag et skjema som dere sender ut via e-post eller ved å ringe rundt til medlemmer. </a:t>
            </a:r>
            <a:endParaRPr lang="en-US"/>
          </a:p>
          <a:p>
            <a:pPr marL="251460" indent="-251460">
              <a:lnSpc>
                <a:spcPct val="110000"/>
              </a:lnSpc>
            </a:pPr>
            <a:endParaRPr lang="nb-NO"/>
          </a:p>
          <a:p>
            <a:pPr marL="251460" indent="-251460">
              <a:lnSpc>
                <a:spcPct val="110000"/>
              </a:lnSpc>
            </a:pPr>
            <a:r>
              <a:rPr lang="nb-NO"/>
              <a:t>– I august: fortsett rekrutteringa og send ut påminnelser. oppgavene fordeles på medlemmer/frivillige. </a:t>
            </a:r>
            <a:endParaRPr lang="en-US"/>
          </a:p>
          <a:p>
            <a:pPr marL="251460" indent="-251460">
              <a:lnSpc>
                <a:spcPct val="110000"/>
              </a:lnSpc>
            </a:pPr>
            <a:endParaRPr lang="nb-NO"/>
          </a:p>
          <a:p>
            <a:pPr marL="251460" indent="-251460">
              <a:lnSpc>
                <a:spcPct val="110000"/>
              </a:lnSpc>
            </a:pPr>
            <a:r>
              <a:rPr lang="nb-NO"/>
              <a:t>– Mellom 12. august og 9. september er valgkamp i gang for fullt. Ha en detaljert plan for alle aktiviteter, som inkluderer hva og hvor mange det trengs folk til av planlagte aktiviteter. </a:t>
            </a:r>
            <a:endParaRPr lang="en-US"/>
          </a:p>
          <a:p>
            <a:pPr marL="251460" indent="-251460">
              <a:lnSpc>
                <a:spcPct val="110000"/>
              </a:lnSpc>
            </a:pPr>
            <a:endParaRPr lang="nb-NO"/>
          </a:p>
          <a:p>
            <a:pPr marL="251460" indent="-251460">
              <a:lnSpc>
                <a:spcPct val="110000"/>
              </a:lnSpc>
            </a:pPr>
            <a:r>
              <a:rPr lang="nb-NO"/>
              <a:t>– Etter valget er det viktig at alle frivillige takkes for deres bidrag og hjelp under valgkampen. Hvis man har kapasitet kan man for eksempel arrangere fest for frivillige. Dette er samtidig en gyllen mulighet til å oppfordre og invitere frivillige til å bli med videre som aktiv i lokallaget. </a:t>
            </a:r>
            <a:endParaRPr lang="en-US"/>
          </a:p>
          <a:p>
            <a:endParaRPr lang="nb-NO"/>
          </a:p>
          <a:p>
            <a:endParaRPr lang="en-US">
              <a:cs typeface="Calibri"/>
            </a:endParaRPr>
          </a:p>
        </p:txBody>
      </p:sp>
      <p:sp>
        <p:nvSpPr>
          <p:cNvPr id="4" name="Plasshaldar for lysbilet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93619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Inviter til skoleringskveld for medlemmer og kandidater. SV sentralt tilbyr flere skoleringsopplegg, og holder digitale kurs som kan kombineres med andre aktiviteter i laget.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Inviter gjerne førstekandidaten for fylket til å innlede.</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a:t>
            </a:r>
            <a:r>
              <a:rPr lang="nb-NO">
                <a:cs typeface="Calibri"/>
              </a:rPr>
              <a:t>Fortell om lagets planer for valgkampen</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a:t>
            </a:r>
            <a:r>
              <a:rPr lang="nb-NO">
                <a:cs typeface="Calibri"/>
              </a:rPr>
              <a:t>Sjekk valgkamphåndboka og skoleringer i ressursbanken for tips til skoleringskvelden.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r>
              <a:rPr lang="nb-NO"/>
              <a:t>– Det å ha konkrete arbeidsoppgaver i nåværende situasjon kan gjøre arbeidet enklere</a:t>
            </a:r>
            <a:r>
              <a:rPr lang="nb-NO" b="1"/>
              <a:t>. </a:t>
            </a:r>
          </a:p>
          <a:p>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a:t>– Flere lokallag har forberedende valgkampgrupper som legger de lange planene for valgkampen til vedtak på årsmøte i valgår.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16</a:t>
            </a:fld>
            <a:endParaRPr lang="nb-NO"/>
          </a:p>
        </p:txBody>
      </p:sp>
    </p:spTree>
    <p:extLst>
      <p:ext uri="{BB962C8B-B14F-4D97-AF65-F5344CB8AC3E}">
        <p14:creationId xmlns:p14="http://schemas.microsoft.com/office/powerpoint/2010/main" val="306610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878" lvl="1" indent="0" fontAlgn="base">
              <a:buNone/>
            </a:pPr>
            <a:r>
              <a:rPr lang="nb-NO" err="1">
                <a:cs typeface="Calibri"/>
              </a:rPr>
              <a:t>Facebook</a:t>
            </a:r>
            <a:r>
              <a:rPr lang="nb-NO">
                <a:cs typeface="Calibri"/>
              </a:rPr>
              <a:t>:</a:t>
            </a:r>
          </a:p>
          <a:p>
            <a:pPr marL="215878" lvl="1" indent="0" fontAlgn="base">
              <a:buNone/>
            </a:pPr>
            <a:endParaRPr lang="nb-NO">
              <a:cs typeface="Calibri"/>
            </a:endParaRPr>
          </a:p>
          <a:p>
            <a:pPr marL="673170" lvl="1" indent="-457291" fontAlgn="base"/>
            <a:r>
              <a:rPr lang="nb-NO">
                <a:cs typeface="Calibri"/>
              </a:rPr>
              <a:t>– Alle i lokallaget må hjelpe til å øke synligheten av lagets </a:t>
            </a:r>
            <a:r>
              <a:rPr lang="nb-NO" err="1">
                <a:cs typeface="Calibri"/>
              </a:rPr>
              <a:t>Facebookside</a:t>
            </a:r>
            <a:r>
              <a:rPr lang="nb-NO">
                <a:cs typeface="Calibri"/>
              </a:rPr>
              <a:t>. Lik siden (og inviter venner til å gjøre det samme), lik og del innlegg, og ikke minst: kommenter!</a:t>
            </a:r>
          </a:p>
          <a:p>
            <a:pPr marL="673170" lvl="1" indent="-457291" fontAlgn="base"/>
            <a:endParaRPr lang="nb-NO">
              <a:cs typeface="Calibri"/>
            </a:endParaRPr>
          </a:p>
          <a:p>
            <a:pPr marL="673170" lvl="1" indent="-457291" fontAlgn="base"/>
            <a:r>
              <a:rPr lang="nb-NO">
                <a:cs typeface="Calibri"/>
              </a:rPr>
              <a:t>– Post variert (bruk </a:t>
            </a:r>
            <a:r>
              <a:rPr lang="nb-NO" err="1">
                <a:cs typeface="Calibri"/>
              </a:rPr>
              <a:t>memer</a:t>
            </a:r>
            <a:r>
              <a:rPr lang="nb-NO">
                <a:cs typeface="Calibri"/>
              </a:rPr>
              <a:t>, videoer </a:t>
            </a:r>
            <a:r>
              <a:rPr lang="nb-NO" err="1">
                <a:cs typeface="Calibri"/>
              </a:rPr>
              <a:t>etc</a:t>
            </a:r>
            <a:r>
              <a:rPr lang="nb-NO">
                <a:cs typeface="Calibri"/>
              </a:rPr>
              <a:t>). </a:t>
            </a:r>
          </a:p>
          <a:p>
            <a:pPr marL="673170" lvl="1" indent="-457291" fontAlgn="base"/>
            <a:endParaRPr lang="nb-NO">
              <a:cs typeface="Calibri"/>
            </a:endParaRPr>
          </a:p>
          <a:p>
            <a:pPr marL="673170" lvl="1" indent="-457291" fontAlgn="base"/>
            <a:r>
              <a:rPr lang="nb-NO">
                <a:cs typeface="Calibri"/>
              </a:rPr>
              <a:t>– Bruk Brandmaster til å lage </a:t>
            </a:r>
            <a:r>
              <a:rPr lang="nb-NO" err="1">
                <a:cs typeface="Calibri"/>
              </a:rPr>
              <a:t>memer</a:t>
            </a:r>
            <a:r>
              <a:rPr lang="nb-NO">
                <a:cs typeface="Calibri"/>
              </a:rPr>
              <a:t>, bannere og annet grafisk innhold til </a:t>
            </a:r>
            <a:r>
              <a:rPr lang="nb-NO" err="1">
                <a:cs typeface="Calibri"/>
              </a:rPr>
              <a:t>Facebook</a:t>
            </a:r>
            <a:r>
              <a:rPr lang="nb-NO">
                <a:cs typeface="Calibri"/>
              </a:rPr>
              <a:t>. </a:t>
            </a:r>
          </a:p>
          <a:p>
            <a:pPr marL="673170" lvl="1" indent="-457291" fontAlgn="base"/>
            <a:endParaRPr lang="nb-NO">
              <a:cs typeface="Calibri"/>
            </a:endParaRPr>
          </a:p>
          <a:p>
            <a:pPr marL="673170" lvl="1" indent="-457291" fontAlgn="base"/>
            <a:r>
              <a:rPr lang="nb-NO">
                <a:cs typeface="Calibri"/>
              </a:rPr>
              <a:t>– Post minst et par ganger ukentlig, maks 1-2 ganger daglig.</a:t>
            </a:r>
          </a:p>
          <a:p>
            <a:pPr marL="673170" lvl="1" indent="-457291" fontAlgn="base"/>
            <a:endParaRPr lang="nb-NO">
              <a:cs typeface="Calibri"/>
            </a:endParaRPr>
          </a:p>
          <a:p>
            <a:pPr marL="673170" lvl="1" indent="-457291" fontAlgn="base"/>
            <a:r>
              <a:rPr lang="nb-NO">
                <a:cs typeface="Calibri"/>
              </a:rPr>
              <a:t>– Ikke hiss deg opp. Svar saklig!</a:t>
            </a: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18</a:t>
            </a:fld>
            <a:endParaRPr lang="nb-NO"/>
          </a:p>
        </p:txBody>
      </p:sp>
    </p:spTree>
    <p:extLst>
      <p:ext uri="{BB962C8B-B14F-4D97-AF65-F5344CB8AC3E}">
        <p14:creationId xmlns:p14="http://schemas.microsoft.com/office/powerpoint/2010/main" val="651363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673170" lvl="1" indent="-457291" fontAlgn="base"/>
            <a:r>
              <a:rPr lang="nb-NO">
                <a:cs typeface="Calibri"/>
              </a:rPr>
              <a:t>– Prøv å involvere og engasjere </a:t>
            </a:r>
            <a:r>
              <a:rPr lang="nb-NO" err="1">
                <a:cs typeface="Calibri"/>
              </a:rPr>
              <a:t>følgerne</a:t>
            </a:r>
            <a:r>
              <a:rPr lang="nb-NO">
                <a:cs typeface="Calibri"/>
              </a:rPr>
              <a:t> deres. Still spørsmål, oppfordre til å dele, bli med etc.</a:t>
            </a:r>
          </a:p>
          <a:p>
            <a:pPr marL="673170" lvl="1" indent="-457291" fontAlgn="base"/>
            <a:endParaRPr lang="nb-NO">
              <a:cs typeface="Calibri"/>
            </a:endParaRPr>
          </a:p>
          <a:p>
            <a:pPr marL="673170" lvl="1" indent="-457291" fontAlgn="base"/>
            <a:r>
              <a:rPr lang="nb-NO">
                <a:cs typeface="Calibri"/>
              </a:rPr>
              <a:t>– Svar på alt av spørsmål og kommentarer – men moderer siden. Hets, lugubre linker </a:t>
            </a:r>
            <a:r>
              <a:rPr lang="nb-NO" err="1">
                <a:cs typeface="Calibri"/>
              </a:rPr>
              <a:t>etc</a:t>
            </a:r>
            <a:r>
              <a:rPr lang="nb-NO">
                <a:cs typeface="Calibri"/>
              </a:rPr>
              <a:t> må fjernes. </a:t>
            </a:r>
          </a:p>
          <a:p>
            <a:pPr marL="673170" lvl="1" indent="-457291" fontAlgn="base"/>
            <a:endParaRPr lang="nb-NO">
              <a:cs typeface="Calibri"/>
            </a:endParaRPr>
          </a:p>
          <a:p>
            <a:pPr marL="673170" lvl="1" indent="-457291" fontAlgn="base"/>
            <a:r>
              <a:rPr lang="nb-NO">
                <a:cs typeface="Calibri"/>
              </a:rPr>
              <a:t>– </a:t>
            </a:r>
            <a:r>
              <a:rPr lang="nb-NO" err="1">
                <a:cs typeface="Calibri"/>
              </a:rPr>
              <a:t>Facebooksiden</a:t>
            </a:r>
            <a:r>
              <a:rPr lang="nb-NO">
                <a:cs typeface="Calibri"/>
              </a:rPr>
              <a:t> er også en fin kanal for å rekruttere nye medlemmer og aktivister til valgkampen. </a:t>
            </a:r>
          </a:p>
          <a:p>
            <a:pPr marL="673170" lvl="1" indent="-457291" fontAlgn="base"/>
            <a:endParaRPr lang="nb-NO">
              <a:cs typeface="Calibri"/>
            </a:endParaRPr>
          </a:p>
          <a:p>
            <a:pPr marL="673170" lvl="1" indent="-457291" fontAlgn="base"/>
            <a:r>
              <a:rPr lang="nb-NO">
                <a:cs typeface="Calibri"/>
              </a:rPr>
              <a:t>– Legg ut bilder av lokallagets aktivitet! Det synliggjør aktiviteten overfor folk. </a:t>
            </a:r>
          </a:p>
          <a:p>
            <a:pPr marL="673170" lvl="1" indent="-457291" fontAlgn="base"/>
            <a:endParaRPr lang="nb-NO">
              <a:cs typeface="Calibri"/>
            </a:endParaRPr>
          </a:p>
          <a:p>
            <a:pPr marL="673170" lvl="1" indent="-457291" fontAlgn="base"/>
            <a:r>
              <a:rPr lang="nb-NO">
                <a:cs typeface="Calibri"/>
              </a:rPr>
              <a:t>– Spons innleggene deres med målretting, etc. Partikontoret kan hjelpe.</a:t>
            </a:r>
          </a:p>
          <a:p>
            <a:pPr marL="215878" lvl="1" indent="0" fontAlgn="base">
              <a:buNone/>
            </a:pP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268012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673170" lvl="1" indent="-457291" fontAlgn="base"/>
            <a:r>
              <a:rPr lang="nb-NO">
                <a:cs typeface="Calibri"/>
              </a:rPr>
              <a:t>– Finn et relevant bilde til bruk på eventet, med kortfattet arrangementstekst, der det er åpenbart hva som skal skje, hvor det skal skje og når. </a:t>
            </a:r>
          </a:p>
          <a:p>
            <a:pPr marL="673170" lvl="1" indent="-457291" fontAlgn="base"/>
            <a:endParaRPr lang="nb-NO">
              <a:cs typeface="Calibri"/>
            </a:endParaRPr>
          </a:p>
          <a:p>
            <a:pPr marL="673170" lvl="1" indent="-457291" fontAlgn="base"/>
            <a:r>
              <a:rPr lang="nb-NO">
                <a:cs typeface="Calibri"/>
              </a:rPr>
              <a:t>– Hvis arrangementet er i samarbeid med andre organisasjoner eller partiet, husk å legge til dem til som medarrangør. Det vil øke synligheten til arrangementet på </a:t>
            </a:r>
            <a:r>
              <a:rPr lang="nb-NO" err="1">
                <a:cs typeface="Calibri"/>
              </a:rPr>
              <a:t>Facebook</a:t>
            </a:r>
            <a:r>
              <a:rPr lang="nb-NO">
                <a:cs typeface="Calibri"/>
              </a:rPr>
              <a:t>. </a:t>
            </a:r>
          </a:p>
          <a:p>
            <a:pPr marL="673170" lvl="1" indent="-457291" fontAlgn="base"/>
            <a:endParaRPr lang="nb-NO">
              <a:cs typeface="Calibri"/>
            </a:endParaRPr>
          </a:p>
          <a:p>
            <a:pPr marL="673170" lvl="1" indent="-457291" fontAlgn="base"/>
            <a:r>
              <a:rPr lang="nb-NO">
                <a:cs typeface="Calibri"/>
              </a:rPr>
              <a:t>–Få medlemmer av lokallaget til å invitere </a:t>
            </a:r>
            <a:r>
              <a:rPr lang="nb-NO" err="1">
                <a:cs typeface="Calibri"/>
              </a:rPr>
              <a:t>Facebook</a:t>
            </a:r>
            <a:r>
              <a:rPr lang="nb-NO">
                <a:cs typeface="Calibri"/>
              </a:rPr>
              <a:t>-vennene sine til arrangementet. Alle i lokallaget bør invitere minst 15 </a:t>
            </a:r>
            <a:r>
              <a:rPr lang="nb-NO" err="1">
                <a:cs typeface="Calibri"/>
              </a:rPr>
              <a:t>stk</a:t>
            </a:r>
            <a:r>
              <a:rPr lang="nb-NO">
                <a:cs typeface="Calibri"/>
              </a:rPr>
              <a:t> hver – og gjerne flere!</a:t>
            </a:r>
          </a:p>
          <a:p>
            <a:pPr marL="673170" lvl="1" indent="-457291" fontAlgn="base"/>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20</a:t>
            </a:fld>
            <a:endParaRPr lang="nb-NO"/>
          </a:p>
        </p:txBody>
      </p:sp>
    </p:spTree>
    <p:extLst>
      <p:ext uri="{BB962C8B-B14F-4D97-AF65-F5344CB8AC3E}">
        <p14:creationId xmlns:p14="http://schemas.microsoft.com/office/powerpoint/2010/main" val="2023267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a:t>– En valgkampåpning eller kick-</a:t>
            </a:r>
            <a:r>
              <a:rPr lang="nb-NO" err="1"/>
              <a:t>off</a:t>
            </a:r>
            <a:r>
              <a:rPr lang="nb-NO"/>
              <a:t> er med på å starte valgkampen! </a:t>
            </a:r>
          </a:p>
          <a:p>
            <a:pPr fontAlgn="base"/>
            <a:endParaRPr lang="nb-NO"/>
          </a:p>
          <a:p>
            <a:pPr fontAlgn="base"/>
            <a:r>
              <a:rPr lang="nb-NO"/>
              <a:t>Fokus på det sosiale</a:t>
            </a:r>
            <a:endParaRPr lang="nb-NO">
              <a:cs typeface="Calibri"/>
            </a:endParaRPr>
          </a:p>
          <a:p>
            <a:pPr lvl="1" fontAlgn="base"/>
            <a:r>
              <a:rPr lang="nb-NO"/>
              <a:t>Kombiner en utadrettet aktivitet med en samling for de frivillige. For eksempel:</a:t>
            </a:r>
            <a:endParaRPr lang="nb-NO">
              <a:cs typeface="Calibri"/>
            </a:endParaRPr>
          </a:p>
          <a:p>
            <a:pPr lvl="2" fontAlgn="base"/>
            <a:r>
              <a:rPr lang="nb-NO">
                <a:cs typeface="Calibri"/>
              </a:rPr>
              <a:t>Treff kandidatene </a:t>
            </a:r>
            <a:endParaRPr lang="nb-NO"/>
          </a:p>
          <a:p>
            <a:pPr lvl="2"/>
            <a:r>
              <a:rPr lang="nb-NO" err="1"/>
              <a:t>Kahoot</a:t>
            </a:r>
            <a:r>
              <a:rPr lang="nb-NO"/>
              <a:t>/Quiz for frivillig</a:t>
            </a:r>
            <a:endParaRPr lang="nb-NO">
              <a:cs typeface="Calibri"/>
            </a:endParaRPr>
          </a:p>
          <a:p>
            <a:pPr lvl="2" fontAlgn="base"/>
            <a:r>
              <a:rPr lang="nb-NO"/>
              <a:t>Planlegg et utspill  </a:t>
            </a:r>
            <a:endParaRPr lang="nb-NO">
              <a:cs typeface="Calibri"/>
            </a:endParaRPr>
          </a:p>
          <a:p>
            <a:pPr marL="215900" lvl="1" fontAlgn="base"/>
            <a:r>
              <a:rPr lang="nb-NO"/>
              <a:t>Andre aktiviteter: </a:t>
            </a:r>
            <a:endParaRPr lang="nb-NO">
              <a:cs typeface="Calibri" panose="020F0502020204030204"/>
            </a:endParaRPr>
          </a:p>
          <a:p>
            <a:pPr lvl="1" fontAlgn="base"/>
            <a:r>
              <a:rPr lang="nb-NO"/>
              <a:t>Gatefest/torgfest/folkemøte – der folk er</a:t>
            </a:r>
            <a:endParaRPr lang="nb-NO">
              <a:cs typeface="Calibri"/>
            </a:endParaRPr>
          </a:p>
          <a:p>
            <a:pPr lvl="1" fontAlgn="base"/>
            <a:r>
              <a:rPr lang="nb-NO"/>
              <a:t>Lavterskel (sjekk forslag til arrangementer på ressursbanken)</a:t>
            </a:r>
          </a:p>
          <a:p>
            <a:pPr lvl="1" fontAlgn="base"/>
            <a:r>
              <a:rPr lang="nb-NO"/>
              <a:t>Stand med plakater og t-skjorter</a:t>
            </a:r>
            <a:endParaRPr lang="nb-NO">
              <a:cs typeface="Calibri"/>
            </a:endParaRPr>
          </a:p>
          <a:p>
            <a:endParaRPr lang="nb-NO"/>
          </a:p>
        </p:txBody>
      </p:sp>
      <p:sp>
        <p:nvSpPr>
          <p:cNvPr id="4" name="Plassholder for lysbildenummer 3"/>
          <p:cNvSpPr>
            <a:spLocks noGrp="1"/>
          </p:cNvSpPr>
          <p:nvPr>
            <p:ph type="sldNum" sz="quarter" idx="10"/>
          </p:nvPr>
        </p:nvSpPr>
        <p:spPr/>
        <p:txBody>
          <a:bodyPr/>
          <a:lstStyle/>
          <a:p>
            <a:fld id="{BC7AC3C5-1EE6-463F-95F1-BB68FC1EFA58}" type="slidenum">
              <a:rPr lang="nb-NO" smtClean="0"/>
              <a:t>22</a:t>
            </a:fld>
            <a:endParaRPr lang="nb-NO"/>
          </a:p>
        </p:txBody>
      </p:sp>
    </p:spTree>
    <p:extLst>
      <p:ext uri="{BB962C8B-B14F-4D97-AF65-F5344CB8AC3E}">
        <p14:creationId xmlns:p14="http://schemas.microsoft.com/office/powerpoint/2010/main" val="3976116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a:r>
              <a:rPr lang="en-US">
                <a:ea typeface="+mn-lt"/>
                <a:cs typeface="+mn-lt"/>
              </a:rPr>
              <a:t>– </a:t>
            </a:r>
            <a:r>
              <a:rPr lang="en-US" err="1">
                <a:ea typeface="+mn-lt"/>
                <a:cs typeface="+mn-lt"/>
              </a:rPr>
              <a:t>Sosialistisk</a:t>
            </a:r>
            <a:r>
              <a:rPr lang="en-US">
                <a:ea typeface="+mn-lt"/>
                <a:cs typeface="+mn-lt"/>
              </a:rPr>
              <a:t> </a:t>
            </a:r>
            <a:r>
              <a:rPr lang="en-US" err="1">
                <a:ea typeface="+mn-lt"/>
                <a:cs typeface="+mn-lt"/>
              </a:rPr>
              <a:t>Venstreparty</a:t>
            </a:r>
            <a:r>
              <a:rPr lang="en-US">
                <a:ea typeface="+mn-lt"/>
                <a:cs typeface="+mn-lt"/>
              </a:rPr>
              <a:t> </a:t>
            </a:r>
            <a:r>
              <a:rPr lang="en-US" err="1">
                <a:ea typeface="+mn-lt"/>
                <a:cs typeface="+mn-lt"/>
              </a:rPr>
              <a:t>skal</a:t>
            </a:r>
            <a:r>
              <a:rPr lang="en-US">
                <a:ea typeface="+mn-lt"/>
                <a:cs typeface="+mn-lt"/>
              </a:rPr>
              <a:t> </a:t>
            </a:r>
            <a:r>
              <a:rPr lang="en-US" err="1">
                <a:ea typeface="+mn-lt"/>
                <a:cs typeface="+mn-lt"/>
              </a:rPr>
              <a:t>være</a:t>
            </a:r>
            <a:r>
              <a:rPr lang="en-US">
                <a:ea typeface="+mn-lt"/>
                <a:cs typeface="+mn-lt"/>
              </a:rPr>
              <a:t> et </a:t>
            </a:r>
            <a:r>
              <a:rPr lang="en-US" err="1">
                <a:ea typeface="+mn-lt"/>
                <a:cs typeface="+mn-lt"/>
              </a:rPr>
              <a:t>sosialt</a:t>
            </a:r>
            <a:r>
              <a:rPr lang="en-US">
                <a:ea typeface="+mn-lt"/>
                <a:cs typeface="+mn-lt"/>
              </a:rPr>
              <a:t> </a:t>
            </a:r>
            <a:r>
              <a:rPr lang="en-US" err="1">
                <a:ea typeface="+mn-lt"/>
                <a:cs typeface="+mn-lt"/>
              </a:rPr>
              <a:t>lavterskeltilbud</a:t>
            </a:r>
            <a:r>
              <a:rPr lang="en-US">
                <a:ea typeface="+mn-lt"/>
                <a:cs typeface="+mn-lt"/>
              </a:rPr>
              <a:t>, for folk </a:t>
            </a:r>
            <a:r>
              <a:rPr lang="en-US" err="1">
                <a:ea typeface="+mn-lt"/>
                <a:cs typeface="+mn-lt"/>
              </a:rPr>
              <a:t>som</a:t>
            </a:r>
            <a:r>
              <a:rPr lang="en-US">
                <a:ea typeface="+mn-lt"/>
                <a:cs typeface="+mn-lt"/>
              </a:rPr>
              <a:t> </a:t>
            </a:r>
            <a:r>
              <a:rPr lang="en-US" err="1">
                <a:ea typeface="+mn-lt"/>
                <a:cs typeface="+mn-lt"/>
              </a:rPr>
              <a:t>sympatiserer</a:t>
            </a:r>
            <a:r>
              <a:rPr lang="en-US">
                <a:ea typeface="+mn-lt"/>
                <a:cs typeface="+mn-lt"/>
              </a:rPr>
              <a:t> </a:t>
            </a:r>
            <a:r>
              <a:rPr lang="en-US" err="1">
                <a:ea typeface="+mn-lt"/>
                <a:cs typeface="+mn-lt"/>
              </a:rPr>
              <a:t>eller</a:t>
            </a:r>
            <a:r>
              <a:rPr lang="en-US">
                <a:ea typeface="+mn-lt"/>
                <a:cs typeface="+mn-lt"/>
              </a:rPr>
              <a:t> er </a:t>
            </a:r>
            <a:r>
              <a:rPr lang="en-US" err="1">
                <a:ea typeface="+mn-lt"/>
                <a:cs typeface="+mn-lt"/>
              </a:rPr>
              <a:t>nysgjerrrig</a:t>
            </a:r>
            <a:r>
              <a:rPr lang="en-US">
                <a:ea typeface="+mn-lt"/>
                <a:cs typeface="+mn-lt"/>
              </a:rPr>
              <a:t> </a:t>
            </a:r>
            <a:r>
              <a:rPr lang="en-US" err="1">
                <a:ea typeface="+mn-lt"/>
                <a:cs typeface="+mn-lt"/>
              </a:rPr>
              <a:t>på</a:t>
            </a:r>
            <a:r>
              <a:rPr lang="en-US">
                <a:ea typeface="+mn-lt"/>
                <a:cs typeface="+mn-lt"/>
              </a:rPr>
              <a:t> SVs </a:t>
            </a:r>
            <a:r>
              <a:rPr lang="en-US" err="1">
                <a:ea typeface="+mn-lt"/>
                <a:cs typeface="+mn-lt"/>
              </a:rPr>
              <a:t>politikk</a:t>
            </a:r>
            <a:r>
              <a:rPr lang="en-US">
                <a:ea typeface="+mn-lt"/>
                <a:cs typeface="+mn-lt"/>
              </a:rPr>
              <a:t>, der de </a:t>
            </a:r>
            <a:r>
              <a:rPr lang="en-US" err="1">
                <a:ea typeface="+mn-lt"/>
                <a:cs typeface="+mn-lt"/>
              </a:rPr>
              <a:t>kan</a:t>
            </a:r>
            <a:r>
              <a:rPr lang="en-US">
                <a:ea typeface="+mn-lt"/>
                <a:cs typeface="+mn-lt"/>
              </a:rPr>
              <a:t> </a:t>
            </a:r>
            <a:r>
              <a:rPr lang="en-US" err="1">
                <a:ea typeface="+mn-lt"/>
                <a:cs typeface="+mn-lt"/>
              </a:rPr>
              <a:t>treffe</a:t>
            </a:r>
            <a:r>
              <a:rPr lang="en-US">
                <a:ea typeface="+mn-lt"/>
                <a:cs typeface="+mn-lt"/>
              </a:rPr>
              <a:t> </a:t>
            </a:r>
            <a:r>
              <a:rPr lang="en-US" err="1">
                <a:ea typeface="+mn-lt"/>
                <a:cs typeface="+mn-lt"/>
              </a:rPr>
              <a:t>kandidatene</a:t>
            </a:r>
            <a:r>
              <a:rPr lang="en-US">
                <a:ea typeface="+mn-lt"/>
                <a:cs typeface="+mn-lt"/>
              </a:rPr>
              <a:t> </a:t>
            </a:r>
            <a:r>
              <a:rPr lang="en-US" err="1">
                <a:ea typeface="+mn-lt"/>
                <a:cs typeface="+mn-lt"/>
              </a:rPr>
              <a:t>til</a:t>
            </a:r>
            <a:r>
              <a:rPr lang="en-US">
                <a:ea typeface="+mn-lt"/>
                <a:cs typeface="+mn-lt"/>
              </a:rPr>
              <a:t> </a:t>
            </a:r>
            <a:r>
              <a:rPr lang="en-US" err="1">
                <a:ea typeface="+mn-lt"/>
                <a:cs typeface="+mn-lt"/>
              </a:rPr>
              <a:t>valget</a:t>
            </a:r>
            <a:r>
              <a:rPr lang="en-US">
                <a:ea typeface="+mn-lt"/>
                <a:cs typeface="+mn-lt"/>
              </a:rPr>
              <a:t> </a:t>
            </a:r>
            <a:r>
              <a:rPr lang="en-US" err="1">
                <a:ea typeface="+mn-lt"/>
                <a:cs typeface="+mn-lt"/>
              </a:rPr>
              <a:t>i</a:t>
            </a:r>
            <a:r>
              <a:rPr lang="en-US">
                <a:ea typeface="+mn-lt"/>
                <a:cs typeface="+mn-lt"/>
              </a:rPr>
              <a:t> </a:t>
            </a:r>
            <a:r>
              <a:rPr lang="en-US" err="1">
                <a:ea typeface="+mn-lt"/>
                <a:cs typeface="+mn-lt"/>
              </a:rPr>
              <a:t>en</a:t>
            </a:r>
            <a:r>
              <a:rPr lang="en-US">
                <a:ea typeface="+mn-lt"/>
                <a:cs typeface="+mn-lt"/>
              </a:rPr>
              <a:t> </a:t>
            </a:r>
            <a:r>
              <a:rPr lang="en-US" err="1">
                <a:ea typeface="+mn-lt"/>
                <a:cs typeface="+mn-lt"/>
              </a:rPr>
              <a:t>mer</a:t>
            </a:r>
            <a:r>
              <a:rPr lang="en-US">
                <a:ea typeface="+mn-lt"/>
                <a:cs typeface="+mn-lt"/>
              </a:rPr>
              <a:t> </a:t>
            </a:r>
            <a:r>
              <a:rPr lang="en-US" err="1">
                <a:ea typeface="+mn-lt"/>
                <a:cs typeface="+mn-lt"/>
              </a:rPr>
              <a:t>uformell</a:t>
            </a:r>
            <a:r>
              <a:rPr lang="en-US">
                <a:ea typeface="+mn-lt"/>
                <a:cs typeface="+mn-lt"/>
              </a:rPr>
              <a:t> setting. </a:t>
            </a:r>
            <a:endParaRPr lang="en-US">
              <a:cs typeface="Calibri"/>
            </a:endParaRPr>
          </a:p>
          <a:p>
            <a:pPr marL="251460" indent="-251460"/>
            <a:endParaRPr lang="en-US">
              <a:ea typeface="+mn-lt"/>
              <a:cs typeface="+mn-lt"/>
            </a:endParaRPr>
          </a:p>
          <a:p>
            <a:pPr marL="251460" indent="-251460"/>
            <a:r>
              <a:rPr lang="en-US">
                <a:ea typeface="+mn-lt"/>
                <a:cs typeface="+mn-lt"/>
              </a:rPr>
              <a:t>– </a:t>
            </a:r>
            <a:r>
              <a:rPr lang="en-US" err="1">
                <a:ea typeface="+mn-lt"/>
                <a:cs typeface="+mn-lt"/>
              </a:rPr>
              <a:t>Pga</a:t>
            </a:r>
            <a:r>
              <a:rPr lang="en-US">
                <a:ea typeface="+mn-lt"/>
                <a:cs typeface="+mn-lt"/>
              </a:rPr>
              <a:t>. </a:t>
            </a:r>
            <a:r>
              <a:rPr lang="en-US" err="1">
                <a:ea typeface="+mn-lt"/>
                <a:cs typeface="+mn-lt"/>
              </a:rPr>
              <a:t>koronatiltak</a:t>
            </a:r>
            <a:r>
              <a:rPr lang="en-US">
                <a:ea typeface="+mn-lt"/>
                <a:cs typeface="+mn-lt"/>
              </a:rPr>
              <a:t> </a:t>
            </a:r>
            <a:r>
              <a:rPr lang="en-US" err="1">
                <a:ea typeface="+mn-lt"/>
                <a:cs typeface="+mn-lt"/>
              </a:rPr>
              <a:t>kan</a:t>
            </a:r>
            <a:r>
              <a:rPr lang="en-US">
                <a:ea typeface="+mn-lt"/>
                <a:cs typeface="+mn-lt"/>
              </a:rPr>
              <a:t> det </a:t>
            </a:r>
            <a:r>
              <a:rPr lang="en-US" err="1">
                <a:ea typeface="+mn-lt"/>
                <a:cs typeface="+mn-lt"/>
              </a:rPr>
              <a:t>være</a:t>
            </a:r>
            <a:r>
              <a:rPr lang="en-US">
                <a:ea typeface="+mn-lt"/>
                <a:cs typeface="+mn-lt"/>
              </a:rPr>
              <a:t> </a:t>
            </a:r>
            <a:r>
              <a:rPr lang="en-US" err="1">
                <a:ea typeface="+mn-lt"/>
                <a:cs typeface="+mn-lt"/>
              </a:rPr>
              <a:t>umulig</a:t>
            </a:r>
            <a:r>
              <a:rPr lang="en-US">
                <a:ea typeface="+mn-lt"/>
                <a:cs typeface="+mn-lt"/>
              </a:rPr>
              <a:t> </a:t>
            </a:r>
            <a:r>
              <a:rPr lang="en-US" err="1">
                <a:ea typeface="+mn-lt"/>
                <a:cs typeface="+mn-lt"/>
              </a:rPr>
              <a:t>å</a:t>
            </a:r>
            <a:r>
              <a:rPr lang="en-US">
                <a:ea typeface="+mn-lt"/>
                <a:cs typeface="+mn-lt"/>
              </a:rPr>
              <a:t> </a:t>
            </a:r>
            <a:r>
              <a:rPr lang="en-US" err="1">
                <a:ea typeface="+mn-lt"/>
                <a:cs typeface="+mn-lt"/>
              </a:rPr>
              <a:t>gjennomføre</a:t>
            </a:r>
            <a:r>
              <a:rPr lang="en-US">
                <a:ea typeface="+mn-lt"/>
                <a:cs typeface="+mn-lt"/>
              </a:rPr>
              <a:t> </a:t>
            </a:r>
            <a:r>
              <a:rPr lang="en-US" err="1">
                <a:ea typeface="+mn-lt"/>
                <a:cs typeface="+mn-lt"/>
              </a:rPr>
              <a:t>Sosialistisk</a:t>
            </a:r>
            <a:r>
              <a:rPr lang="en-US">
                <a:ea typeface="+mn-lt"/>
                <a:cs typeface="+mn-lt"/>
              </a:rPr>
              <a:t> </a:t>
            </a:r>
            <a:r>
              <a:rPr lang="en-US" err="1">
                <a:ea typeface="+mn-lt"/>
                <a:cs typeface="+mn-lt"/>
              </a:rPr>
              <a:t>venstreparty</a:t>
            </a:r>
            <a:r>
              <a:rPr lang="en-US">
                <a:ea typeface="+mn-lt"/>
                <a:cs typeface="+mn-lt"/>
              </a:rPr>
              <a:t> </a:t>
            </a:r>
            <a:r>
              <a:rPr lang="en-US" err="1">
                <a:ea typeface="+mn-lt"/>
                <a:cs typeface="+mn-lt"/>
              </a:rPr>
              <a:t>innendørs</a:t>
            </a:r>
            <a:r>
              <a:rPr lang="en-US">
                <a:ea typeface="+mn-lt"/>
                <a:cs typeface="+mn-lt"/>
              </a:rPr>
              <a:t>, men </a:t>
            </a:r>
            <a:r>
              <a:rPr lang="en-US" err="1">
                <a:ea typeface="+mn-lt"/>
                <a:cs typeface="+mn-lt"/>
              </a:rPr>
              <a:t>hvis</a:t>
            </a:r>
            <a:r>
              <a:rPr lang="en-US">
                <a:ea typeface="+mn-lt"/>
                <a:cs typeface="+mn-lt"/>
              </a:rPr>
              <a:t> det </a:t>
            </a:r>
            <a:r>
              <a:rPr lang="en-US" err="1">
                <a:ea typeface="+mn-lt"/>
                <a:cs typeface="+mn-lt"/>
              </a:rPr>
              <a:t>ikke</a:t>
            </a:r>
            <a:r>
              <a:rPr lang="en-US">
                <a:ea typeface="+mn-lt"/>
                <a:cs typeface="+mn-lt"/>
              </a:rPr>
              <a:t> er </a:t>
            </a:r>
            <a:r>
              <a:rPr lang="en-US" err="1">
                <a:ea typeface="+mn-lt"/>
                <a:cs typeface="+mn-lt"/>
              </a:rPr>
              <a:t>restriksjoner</a:t>
            </a:r>
            <a:r>
              <a:rPr lang="en-US">
                <a:ea typeface="+mn-lt"/>
                <a:cs typeface="+mn-lt"/>
              </a:rPr>
              <a:t> </a:t>
            </a:r>
            <a:r>
              <a:rPr lang="en-US" err="1">
                <a:ea typeface="+mn-lt"/>
                <a:cs typeface="+mn-lt"/>
              </a:rPr>
              <a:t>på</a:t>
            </a:r>
            <a:r>
              <a:rPr lang="en-US">
                <a:ea typeface="+mn-lt"/>
                <a:cs typeface="+mn-lt"/>
              </a:rPr>
              <a:t> </a:t>
            </a:r>
            <a:r>
              <a:rPr lang="en-US" err="1">
                <a:ea typeface="+mn-lt"/>
                <a:cs typeface="+mn-lt"/>
              </a:rPr>
              <a:t>å</a:t>
            </a:r>
            <a:r>
              <a:rPr lang="en-US">
                <a:ea typeface="+mn-lt"/>
                <a:cs typeface="+mn-lt"/>
              </a:rPr>
              <a:t> </a:t>
            </a:r>
            <a:r>
              <a:rPr lang="en-US" err="1">
                <a:ea typeface="+mn-lt"/>
                <a:cs typeface="+mn-lt"/>
              </a:rPr>
              <a:t>arrangere</a:t>
            </a:r>
            <a:r>
              <a:rPr lang="en-US">
                <a:ea typeface="+mn-lt"/>
                <a:cs typeface="+mn-lt"/>
              </a:rPr>
              <a:t> </a:t>
            </a:r>
            <a:r>
              <a:rPr lang="en-US" err="1">
                <a:ea typeface="+mn-lt"/>
                <a:cs typeface="+mn-lt"/>
              </a:rPr>
              <a:t>utendørs</a:t>
            </a:r>
            <a:endParaRPr lang="en-US">
              <a:ea typeface="+mn-lt"/>
              <a:cs typeface="+mn-lt"/>
            </a:endParaRPr>
          </a:p>
          <a:p>
            <a:pPr marL="251460" indent="-251460"/>
            <a:endParaRPr lang="en-US">
              <a:ea typeface="+mn-lt"/>
              <a:cs typeface="+mn-lt"/>
            </a:endParaRPr>
          </a:p>
          <a:p>
            <a:pPr marL="251460" indent="-251460"/>
            <a:r>
              <a:rPr lang="en-US">
                <a:ea typeface="+mn-lt"/>
                <a:cs typeface="+mn-lt"/>
              </a:rPr>
              <a:t>–</a:t>
            </a:r>
            <a:r>
              <a:rPr lang="en-US" err="1">
                <a:ea typeface="+mn-lt"/>
                <a:cs typeface="+mn-lt"/>
              </a:rPr>
              <a:t>Sosialistisk</a:t>
            </a:r>
            <a:r>
              <a:rPr lang="en-US">
                <a:ea typeface="+mn-lt"/>
                <a:cs typeface="+mn-lt"/>
              </a:rPr>
              <a:t> </a:t>
            </a:r>
            <a:r>
              <a:rPr lang="en-US" err="1">
                <a:ea typeface="+mn-lt"/>
                <a:cs typeface="+mn-lt"/>
              </a:rPr>
              <a:t>venstreparty</a:t>
            </a:r>
            <a:r>
              <a:rPr lang="en-US">
                <a:ea typeface="+mn-lt"/>
                <a:cs typeface="+mn-lt"/>
              </a:rPr>
              <a:t> er </a:t>
            </a:r>
            <a:r>
              <a:rPr lang="en-US" err="1">
                <a:ea typeface="+mn-lt"/>
                <a:cs typeface="+mn-lt"/>
              </a:rPr>
              <a:t>en</a:t>
            </a:r>
            <a:r>
              <a:rPr lang="en-US">
                <a:ea typeface="+mn-lt"/>
                <a:cs typeface="+mn-lt"/>
              </a:rPr>
              <a:t> </a:t>
            </a:r>
            <a:r>
              <a:rPr lang="en-US" err="1">
                <a:ea typeface="+mn-lt"/>
                <a:cs typeface="+mn-lt"/>
              </a:rPr>
              <a:t>sosial</a:t>
            </a:r>
            <a:r>
              <a:rPr lang="en-US">
                <a:ea typeface="+mn-lt"/>
                <a:cs typeface="+mn-lt"/>
              </a:rPr>
              <a:t> </a:t>
            </a:r>
            <a:r>
              <a:rPr lang="en-US" err="1">
                <a:ea typeface="+mn-lt"/>
                <a:cs typeface="+mn-lt"/>
              </a:rPr>
              <a:t>sammenkomst</a:t>
            </a:r>
            <a:r>
              <a:rPr lang="en-US">
                <a:ea typeface="+mn-lt"/>
                <a:cs typeface="+mn-lt"/>
              </a:rPr>
              <a:t> der </a:t>
            </a:r>
            <a:r>
              <a:rPr lang="en-US" err="1">
                <a:ea typeface="+mn-lt"/>
                <a:cs typeface="+mn-lt"/>
              </a:rPr>
              <a:t>kandidaten</a:t>
            </a:r>
            <a:r>
              <a:rPr lang="en-US">
                <a:ea typeface="+mn-lt"/>
                <a:cs typeface="+mn-lt"/>
              </a:rPr>
              <a:t> </a:t>
            </a:r>
            <a:r>
              <a:rPr lang="en-US" err="1">
                <a:ea typeface="+mn-lt"/>
                <a:cs typeface="+mn-lt"/>
              </a:rPr>
              <a:t>presenteres</a:t>
            </a:r>
            <a:r>
              <a:rPr lang="en-US">
                <a:ea typeface="+mn-lt"/>
                <a:cs typeface="+mn-lt"/>
              </a:rPr>
              <a:t> </a:t>
            </a:r>
            <a:r>
              <a:rPr lang="en-US" err="1">
                <a:ea typeface="+mn-lt"/>
                <a:cs typeface="+mn-lt"/>
              </a:rPr>
              <a:t>og</a:t>
            </a:r>
            <a:r>
              <a:rPr lang="en-US">
                <a:ea typeface="+mn-lt"/>
                <a:cs typeface="+mn-lt"/>
              </a:rPr>
              <a:t> </a:t>
            </a:r>
            <a:r>
              <a:rPr lang="en-US" err="1">
                <a:ea typeface="+mn-lt"/>
                <a:cs typeface="+mn-lt"/>
              </a:rPr>
              <a:t>snakker</a:t>
            </a:r>
            <a:r>
              <a:rPr lang="en-US">
                <a:ea typeface="+mn-lt"/>
                <a:cs typeface="+mn-lt"/>
              </a:rPr>
              <a:t> </a:t>
            </a:r>
            <a:r>
              <a:rPr lang="en-US" b="1" err="1">
                <a:ea typeface="+mn-lt"/>
                <a:cs typeface="+mn-lt"/>
              </a:rPr>
              <a:t>kort</a:t>
            </a:r>
            <a:r>
              <a:rPr lang="en-US">
                <a:ea typeface="+mn-lt"/>
                <a:cs typeface="+mn-lt"/>
              </a:rPr>
              <a:t> om relevant </a:t>
            </a:r>
            <a:r>
              <a:rPr lang="en-US" err="1">
                <a:ea typeface="+mn-lt"/>
                <a:cs typeface="+mn-lt"/>
              </a:rPr>
              <a:t>tema</a:t>
            </a:r>
            <a:r>
              <a:rPr lang="en-US">
                <a:ea typeface="+mn-lt"/>
                <a:cs typeface="+mn-lt"/>
              </a:rPr>
              <a:t>. </a:t>
            </a:r>
            <a:endParaRPr lang="en-US"/>
          </a:p>
          <a:p>
            <a:pPr marL="251460" indent="-251460"/>
            <a:endParaRPr lang="en-US">
              <a:ea typeface="+mn-lt"/>
              <a:cs typeface="+mn-lt"/>
            </a:endParaRPr>
          </a:p>
          <a:p>
            <a:pPr marL="251460" indent="-251460"/>
            <a:r>
              <a:rPr lang="en-US">
                <a:ea typeface="+mn-lt"/>
                <a:cs typeface="+mn-lt"/>
              </a:rPr>
              <a:t>– 2017: </a:t>
            </a:r>
            <a:r>
              <a:rPr lang="en-US" err="1">
                <a:ea typeface="+mn-lt"/>
                <a:cs typeface="+mn-lt"/>
              </a:rPr>
              <a:t>i</a:t>
            </a:r>
            <a:r>
              <a:rPr lang="en-US">
                <a:ea typeface="+mn-lt"/>
                <a:cs typeface="+mn-lt"/>
              </a:rPr>
              <a:t> </a:t>
            </a:r>
            <a:r>
              <a:rPr lang="en-US" err="1">
                <a:ea typeface="+mn-lt"/>
                <a:cs typeface="+mn-lt"/>
              </a:rPr>
              <a:t>ble</a:t>
            </a:r>
            <a:r>
              <a:rPr lang="en-US">
                <a:ea typeface="+mn-lt"/>
                <a:cs typeface="+mn-lt"/>
              </a:rPr>
              <a:t> det </a:t>
            </a:r>
            <a:r>
              <a:rPr lang="en-US" err="1">
                <a:ea typeface="+mn-lt"/>
                <a:cs typeface="+mn-lt"/>
              </a:rPr>
              <a:t>gjennomført</a:t>
            </a:r>
            <a:r>
              <a:rPr lang="en-US">
                <a:ea typeface="+mn-lt"/>
                <a:cs typeface="+mn-lt"/>
              </a:rPr>
              <a:t> I </a:t>
            </a:r>
            <a:r>
              <a:rPr lang="en-US" err="1">
                <a:ea typeface="+mn-lt"/>
                <a:cs typeface="+mn-lt"/>
              </a:rPr>
              <a:t>overkant</a:t>
            </a:r>
            <a:r>
              <a:rPr lang="en-US">
                <a:ea typeface="+mn-lt"/>
                <a:cs typeface="+mn-lt"/>
              </a:rPr>
              <a:t> av 100 </a:t>
            </a:r>
            <a:r>
              <a:rPr lang="en-US" err="1">
                <a:ea typeface="+mn-lt"/>
                <a:cs typeface="+mn-lt"/>
              </a:rPr>
              <a:t>sosialistiske</a:t>
            </a:r>
            <a:r>
              <a:rPr lang="en-US">
                <a:ea typeface="+mn-lt"/>
                <a:cs typeface="+mn-lt"/>
              </a:rPr>
              <a:t> </a:t>
            </a:r>
            <a:r>
              <a:rPr lang="en-US" err="1">
                <a:ea typeface="+mn-lt"/>
                <a:cs typeface="+mn-lt"/>
              </a:rPr>
              <a:t>venstreparties</a:t>
            </a:r>
            <a:endParaRPr lang="en-US"/>
          </a:p>
          <a:p>
            <a:pPr marL="251460" indent="-251460"/>
            <a:endParaRPr lang="en-US">
              <a:ea typeface="+mn-lt"/>
              <a:cs typeface="+mn-lt"/>
            </a:endParaRPr>
          </a:p>
          <a:p>
            <a:pPr marL="251460" indent="-251460"/>
            <a:r>
              <a:rPr lang="en-US">
                <a:ea typeface="+mn-lt"/>
                <a:cs typeface="+mn-lt"/>
              </a:rPr>
              <a:t>– Det er et </a:t>
            </a:r>
            <a:r>
              <a:rPr lang="en-US" err="1">
                <a:ea typeface="+mn-lt"/>
                <a:cs typeface="+mn-lt"/>
              </a:rPr>
              <a:t>mål</a:t>
            </a:r>
            <a:r>
              <a:rPr lang="en-US">
                <a:ea typeface="+mn-lt"/>
                <a:cs typeface="+mn-lt"/>
              </a:rPr>
              <a:t> for 2021 at alle </a:t>
            </a:r>
            <a:r>
              <a:rPr lang="en-US" err="1">
                <a:ea typeface="+mn-lt"/>
                <a:cs typeface="+mn-lt"/>
              </a:rPr>
              <a:t>lokallag</a:t>
            </a:r>
            <a:r>
              <a:rPr lang="en-US">
                <a:ea typeface="+mn-lt"/>
                <a:cs typeface="+mn-lt"/>
              </a:rPr>
              <a:t> </a:t>
            </a:r>
            <a:r>
              <a:rPr lang="en-US" err="1">
                <a:ea typeface="+mn-lt"/>
                <a:cs typeface="+mn-lt"/>
              </a:rPr>
              <a:t>skal</a:t>
            </a:r>
            <a:r>
              <a:rPr lang="en-US">
                <a:ea typeface="+mn-lt"/>
                <a:cs typeface="+mn-lt"/>
              </a:rPr>
              <a:t> </a:t>
            </a:r>
            <a:r>
              <a:rPr lang="en-US" err="1">
                <a:ea typeface="+mn-lt"/>
                <a:cs typeface="+mn-lt"/>
              </a:rPr>
              <a:t>arrangere</a:t>
            </a:r>
            <a:r>
              <a:rPr lang="en-US">
                <a:ea typeface="+mn-lt"/>
                <a:cs typeface="+mn-lt"/>
              </a:rPr>
              <a:t> to </a:t>
            </a:r>
            <a:r>
              <a:rPr lang="en-US" err="1">
                <a:ea typeface="+mn-lt"/>
                <a:cs typeface="+mn-lt"/>
              </a:rPr>
              <a:t>Sosialistisk</a:t>
            </a:r>
            <a:r>
              <a:rPr lang="en-US">
                <a:ea typeface="+mn-lt"/>
                <a:cs typeface="+mn-lt"/>
              </a:rPr>
              <a:t> </a:t>
            </a:r>
            <a:r>
              <a:rPr lang="en-US" err="1">
                <a:ea typeface="+mn-lt"/>
                <a:cs typeface="+mn-lt"/>
              </a:rPr>
              <a:t>VenstreParties</a:t>
            </a:r>
            <a:r>
              <a:rPr lang="en-US">
                <a:ea typeface="+mn-lt"/>
                <a:cs typeface="+mn-lt"/>
              </a:rPr>
              <a:t> </a:t>
            </a:r>
          </a:p>
          <a:p>
            <a:pPr marL="251460" indent="-251460"/>
            <a:endParaRPr lang="en-US">
              <a:ea typeface="+mn-lt"/>
              <a:cs typeface="+mn-lt"/>
            </a:endParaRPr>
          </a:p>
          <a:p>
            <a:pPr marL="251460" indent="-251460"/>
            <a:r>
              <a:rPr lang="en-US">
                <a:ea typeface="+mn-lt"/>
                <a:cs typeface="+mn-lt"/>
              </a:rPr>
              <a:t>– </a:t>
            </a:r>
            <a:r>
              <a:rPr lang="en-US" err="1">
                <a:ea typeface="+mn-lt"/>
                <a:cs typeface="+mn-lt"/>
              </a:rPr>
              <a:t>Bilder</a:t>
            </a:r>
            <a:r>
              <a:rPr lang="en-US">
                <a:ea typeface="+mn-lt"/>
                <a:cs typeface="+mn-lt"/>
              </a:rPr>
              <a:t>, </a:t>
            </a:r>
            <a:r>
              <a:rPr lang="en-US" err="1">
                <a:ea typeface="+mn-lt"/>
                <a:cs typeface="+mn-lt"/>
              </a:rPr>
              <a:t>grafikk</a:t>
            </a:r>
            <a:r>
              <a:rPr lang="en-US">
                <a:ea typeface="+mn-lt"/>
                <a:cs typeface="+mn-lt"/>
              </a:rPr>
              <a:t> </a:t>
            </a:r>
            <a:r>
              <a:rPr lang="en-US" err="1">
                <a:ea typeface="+mn-lt"/>
                <a:cs typeface="+mn-lt"/>
              </a:rPr>
              <a:t>og</a:t>
            </a:r>
            <a:r>
              <a:rPr lang="en-US">
                <a:ea typeface="+mn-lt"/>
                <a:cs typeface="+mn-lt"/>
              </a:rPr>
              <a:t> info, </a:t>
            </a:r>
            <a:r>
              <a:rPr lang="en-US" err="1">
                <a:ea typeface="+mn-lt"/>
                <a:cs typeface="+mn-lt"/>
              </a:rPr>
              <a:t>samt</a:t>
            </a:r>
            <a:r>
              <a:rPr lang="en-US">
                <a:ea typeface="+mn-lt"/>
                <a:cs typeface="+mn-lt"/>
              </a:rPr>
              <a:t> tips </a:t>
            </a:r>
            <a:r>
              <a:rPr lang="en-US" err="1">
                <a:ea typeface="+mn-lt"/>
                <a:cs typeface="+mn-lt"/>
              </a:rPr>
              <a:t>til</a:t>
            </a:r>
            <a:r>
              <a:rPr lang="en-US">
                <a:ea typeface="+mn-lt"/>
                <a:cs typeface="+mn-lt"/>
              </a:rPr>
              <a:t> </a:t>
            </a:r>
            <a:r>
              <a:rPr lang="en-US" err="1">
                <a:ea typeface="+mn-lt"/>
                <a:cs typeface="+mn-lt"/>
              </a:rPr>
              <a:t>gjennomføring</a:t>
            </a:r>
            <a:r>
              <a:rPr lang="en-US">
                <a:ea typeface="+mn-lt"/>
                <a:cs typeface="+mn-lt"/>
              </a:rPr>
              <a:t> </a:t>
            </a:r>
            <a:r>
              <a:rPr lang="en-US" err="1">
                <a:ea typeface="+mn-lt"/>
                <a:cs typeface="+mn-lt"/>
              </a:rPr>
              <a:t>i</a:t>
            </a:r>
            <a:r>
              <a:rPr lang="en-US">
                <a:ea typeface="+mn-lt"/>
                <a:cs typeface="+mn-lt"/>
              </a:rPr>
              <a:t> </a:t>
            </a:r>
            <a:r>
              <a:rPr lang="en-US" err="1">
                <a:ea typeface="+mn-lt"/>
                <a:cs typeface="+mn-lt"/>
              </a:rPr>
              <a:t>Ressursbanken</a:t>
            </a:r>
            <a:r>
              <a:rPr lang="en-US">
                <a:ea typeface="+mn-lt"/>
                <a:cs typeface="+mn-lt"/>
              </a:rPr>
              <a:t> </a:t>
            </a:r>
            <a:endParaRPr lang="en-US"/>
          </a:p>
        </p:txBody>
      </p:sp>
      <p:sp>
        <p:nvSpPr>
          <p:cNvPr id="4" name="Plassholder for lysbildenummer 3"/>
          <p:cNvSpPr>
            <a:spLocks noGrp="1"/>
          </p:cNvSpPr>
          <p:nvPr>
            <p:ph type="sldNum" sz="quarter" idx="5"/>
          </p:nvPr>
        </p:nvSpPr>
        <p:spPr/>
        <p:txBody>
          <a:bodyPr/>
          <a:lstStyle/>
          <a:p>
            <a:fld id="{ABFA6777-0770-B24C-A92B-F9F5A0486F6D}" type="slidenum">
              <a:rPr lang="nb-NO" smtClean="0"/>
              <a:t>23</a:t>
            </a:fld>
            <a:endParaRPr lang="nb-NO"/>
          </a:p>
        </p:txBody>
      </p:sp>
    </p:spTree>
    <p:extLst>
      <p:ext uri="{BB962C8B-B14F-4D97-AF65-F5344CB8AC3E}">
        <p14:creationId xmlns:p14="http://schemas.microsoft.com/office/powerpoint/2010/main" val="70655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fontAlgn="base"/>
            <a:r>
              <a:rPr lang="nb-NO"/>
              <a:t>– Alle lokallag kan invitere både SVs stortingsrepresentanter, partiledelsen, sentralstyremedlemmer, utvalgsledere eller andre</a:t>
            </a:r>
            <a:endParaRPr lang="en-US"/>
          </a:p>
          <a:p>
            <a:pPr marL="251460" indent="-251460" fontAlgn="base"/>
            <a:endParaRPr lang="nb-NO"/>
          </a:p>
          <a:p>
            <a:pPr marL="251460" indent="-251460" fontAlgn="base"/>
            <a:r>
              <a:rPr lang="nb-NO"/>
              <a:t>– De sentrale politikerne kan bidra med innledninger, debatter og appeller – også digitalt. </a:t>
            </a:r>
          </a:p>
          <a:p>
            <a:pPr marL="251460" indent="-251460" fontAlgn="base"/>
            <a:endParaRPr lang="nb-NO">
              <a:ea typeface="+mn-lt"/>
              <a:cs typeface="+mn-lt"/>
            </a:endParaRPr>
          </a:p>
          <a:p>
            <a:pPr marL="251460" indent="-251460" fontAlgn="base"/>
            <a:r>
              <a:rPr lang="nb-NO">
                <a:ea typeface="+mn-lt"/>
                <a:cs typeface="+mn-lt"/>
              </a:rPr>
              <a:t>– Større åpne arrangement, gjerne i kombinasjon med bedriftsbesøk, presseutspill osv. blir prioritert (dersom smittevernsituasjonen tillater det). </a:t>
            </a:r>
          </a:p>
          <a:p>
            <a:pPr marL="251460" indent="-251460"/>
            <a:endParaRPr lang="nb-NO">
              <a:ea typeface="+mn-lt"/>
              <a:cs typeface="+mn-lt"/>
            </a:endParaRPr>
          </a:p>
          <a:p>
            <a:pPr marL="251460" indent="-251460"/>
            <a:r>
              <a:rPr lang="nb-NO">
                <a:ea typeface="+mn-lt"/>
                <a:cs typeface="+mn-lt"/>
              </a:rPr>
              <a:t>– God planlegging er nøkkelen. Be om politikerbesøk så tidlig som mulig, og legg opp et godt program. Da er sannsynligheten større for å få det til. </a:t>
            </a:r>
          </a:p>
          <a:p>
            <a:pPr marL="251460" indent="-251460"/>
            <a:endParaRPr lang="nb-NO"/>
          </a:p>
          <a:p>
            <a:pPr marL="251460" indent="-251460"/>
            <a:r>
              <a:rPr lang="nb-NO"/>
              <a:t>–Hvis dere ønsker å invitere noen så ta kontakt med Anniken på Stortinget: </a:t>
            </a:r>
            <a:r>
              <a:rPr lang="nb-NO">
                <a:hlinkClick r:id="rId3"/>
              </a:rPr>
              <a:t>agu@stortinget.no</a:t>
            </a:r>
            <a:r>
              <a:rPr lang="nb-NO"/>
              <a:t> </a:t>
            </a:r>
            <a:endParaRPr lang="nb-NO">
              <a:cs typeface="Calibri"/>
            </a:endParaRPr>
          </a:p>
          <a:p>
            <a:pPr marL="251460" indent="-251460"/>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24</a:t>
            </a:fld>
            <a:endParaRPr lang="nb-NO"/>
          </a:p>
        </p:txBody>
      </p:sp>
    </p:spTree>
    <p:extLst>
      <p:ext uri="{BB962C8B-B14F-4D97-AF65-F5344CB8AC3E}">
        <p14:creationId xmlns:p14="http://schemas.microsoft.com/office/powerpoint/2010/main" val="295502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fontAlgn="base"/>
            <a:r>
              <a:rPr lang="nb-NO">
                <a:ea typeface="+mn-lt"/>
                <a:cs typeface="+mn-lt"/>
              </a:rPr>
              <a:t>– Det gjennomføres </a:t>
            </a:r>
            <a:r>
              <a:rPr lang="nb-NO" err="1">
                <a:ea typeface="+mn-lt"/>
                <a:cs typeface="+mn-lt"/>
              </a:rPr>
              <a:t>fre</a:t>
            </a:r>
            <a:r>
              <a:rPr lang="nb-NO">
                <a:ea typeface="+mn-lt"/>
                <a:cs typeface="+mn-lt"/>
              </a:rPr>
              <a:t> felles aksjonsdager med valgkampfokus for lokallag i hele SV, samt skolestartaksjon.</a:t>
            </a:r>
            <a:endParaRPr lang="en-US"/>
          </a:p>
          <a:p>
            <a:pPr marL="251460" indent="-251460"/>
            <a:endParaRPr lang="nb-NO">
              <a:ea typeface="+mn-lt"/>
              <a:cs typeface="+mn-lt"/>
            </a:endParaRPr>
          </a:p>
          <a:p>
            <a:pPr marL="251460" indent="-251460"/>
            <a:r>
              <a:rPr lang="nb-NO">
                <a:ea typeface="+mn-lt"/>
                <a:cs typeface="+mn-lt"/>
              </a:rPr>
              <a:t>– Det vil bli laget materiell til sosiale medier de ulike dagene, men viktigst er at alle kommer seg ut med det glade valgkampbudskap.</a:t>
            </a:r>
            <a:endParaRPr lang="en-US"/>
          </a:p>
          <a:p>
            <a:pPr marL="251460" indent="-251460" fontAlgn="base"/>
            <a:endParaRPr lang="nb-NO"/>
          </a:p>
          <a:p>
            <a:pPr marL="251460" indent="-251460" fontAlgn="base"/>
            <a:r>
              <a:rPr lang="nb-NO"/>
              <a:t>– På aksjonsdagene gjennomføres morgenaksjon og stands. Da er det om å gjøre å mobilisere flest mulig for å være mest mulig synlig.</a:t>
            </a:r>
            <a:endParaRPr lang="nb-NO">
              <a:cs typeface="Calibri"/>
            </a:endParaRPr>
          </a:p>
          <a:p>
            <a:pPr marL="251460" indent="-251460" fontAlgn="base"/>
            <a:endParaRPr lang="nb-NO"/>
          </a:p>
          <a:p>
            <a:pPr marL="251460" indent="-251460" fontAlgn="base"/>
            <a:r>
              <a:rPr lang="nb-NO"/>
              <a:t>– I tillegg oppfordrer vi til å spre bilder fra aksjonsdagene på </a:t>
            </a:r>
            <a:r>
              <a:rPr lang="nb-NO" err="1"/>
              <a:t>Facebook</a:t>
            </a:r>
            <a:r>
              <a:rPr lang="nb-NO"/>
              <a:t> og </a:t>
            </a:r>
            <a:r>
              <a:rPr lang="nb-NO" err="1"/>
              <a:t>Instagram</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25</a:t>
            </a:fld>
            <a:endParaRPr lang="nb-NO"/>
          </a:p>
        </p:txBody>
      </p:sp>
    </p:spTree>
    <p:extLst>
      <p:ext uri="{BB962C8B-B14F-4D97-AF65-F5344CB8AC3E}">
        <p14:creationId xmlns:p14="http://schemas.microsoft.com/office/powerpoint/2010/main" val="286323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I tillegg til at det er stortingsvalg i år, er det også skolevalg. </a:t>
            </a:r>
          </a:p>
          <a:p>
            <a:endParaRPr lang="nb-NO"/>
          </a:p>
          <a:p>
            <a:r>
              <a:rPr lang="nb-NO"/>
              <a:t>– Er det et SU-lokallag i deres kommune? Hvis ikke, finnes det medlemmer i deres kommune?</a:t>
            </a:r>
          </a:p>
          <a:p>
            <a:endParaRPr lang="nb-NO"/>
          </a:p>
          <a:p>
            <a:r>
              <a:rPr lang="nb-NO"/>
              <a:t>– SU kan ha behov for praktisk bistand til gjennomføring av sin valgkamp. Er det for eksempel behov for at noen kjører SU-</a:t>
            </a:r>
            <a:r>
              <a:rPr lang="nb-NO" err="1"/>
              <a:t>ere</a:t>
            </a:r>
            <a:r>
              <a:rPr lang="nb-NO"/>
              <a:t> til og mellom skoledebatter?</a:t>
            </a:r>
          </a:p>
          <a:p>
            <a:endParaRPr lang="nb-NO"/>
          </a:p>
          <a:p>
            <a:r>
              <a:rPr lang="nb-NO"/>
              <a:t>– SU-</a:t>
            </a:r>
            <a:r>
              <a:rPr lang="nb-NO" err="1"/>
              <a:t>ere</a:t>
            </a:r>
            <a:r>
              <a:rPr lang="nb-NO"/>
              <a:t> kan også være en ressurs inn i lokallagets valgkamp, men de er også et eget ungdomsparti og vi må respektere at de også driver sin egen valgkamp.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306133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SV er i vekst</a:t>
            </a:r>
          </a:p>
          <a:p>
            <a:endParaRPr lang="nb-NO"/>
          </a:p>
          <a:p>
            <a:r>
              <a:rPr lang="nb-NO"/>
              <a:t>– Siden sist valgkamp har SV flere medlemmer, flere folkevalgte, flere ordførere og </a:t>
            </a:r>
            <a:r>
              <a:rPr lang="nb-NO" err="1"/>
              <a:t>varaordførerer</a:t>
            </a:r>
            <a:r>
              <a:rPr lang="nb-NO"/>
              <a:t>, flere velgere og flere fylkessekretærer. </a:t>
            </a:r>
          </a:p>
          <a:p>
            <a:endParaRPr lang="nb-NO"/>
          </a:p>
          <a:p>
            <a:r>
              <a:rPr lang="nb-NO"/>
              <a:t>– Forholdene ligger til rette for at det skal bli en vellykket valgkamp for SV med et godt valgresultat. </a:t>
            </a: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2670420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a:r>
              <a:rPr lang="nb-NO">
                <a:ea typeface="+mn-lt"/>
                <a:cs typeface="+mn-lt"/>
              </a:rPr>
              <a:t>– Valgkamppakka er en sterkt subsidiert pakke til lokallagene </a:t>
            </a:r>
            <a:endParaRPr lang="nb-NO">
              <a:cs typeface="Calibri"/>
            </a:endParaRPr>
          </a:p>
          <a:p>
            <a:pPr marL="251460" indent="-251460"/>
            <a:endParaRPr lang="nb-NO">
              <a:ea typeface="+mn-lt"/>
              <a:cs typeface="+mn-lt"/>
            </a:endParaRPr>
          </a:p>
          <a:p>
            <a:pPr marL="251460" indent="-251460"/>
            <a:r>
              <a:rPr lang="nb-NO">
                <a:ea typeface="+mn-lt"/>
                <a:cs typeface="+mn-lt"/>
              </a:rPr>
              <a:t>– Det kreves aktiv påmelding for å motta valgkamppakka </a:t>
            </a:r>
          </a:p>
          <a:p>
            <a:pPr marL="251460" indent="-251460"/>
            <a:endParaRPr lang="nb-NO">
              <a:ea typeface="+mn-lt"/>
              <a:cs typeface="+mn-lt"/>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28</a:t>
            </a:fld>
            <a:endParaRPr lang="nb-NO"/>
          </a:p>
        </p:txBody>
      </p:sp>
    </p:spTree>
    <p:extLst>
      <p:ext uri="{BB962C8B-B14F-4D97-AF65-F5344CB8AC3E}">
        <p14:creationId xmlns:p14="http://schemas.microsoft.com/office/powerpoint/2010/main" val="370417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I SVs nettbutikk kan dere bestille materiell som kan brukes i valgkampen. </a:t>
            </a:r>
          </a:p>
          <a:p>
            <a:endParaRPr lang="nb-NO"/>
          </a:p>
          <a:p>
            <a:r>
              <a:rPr lang="nb-NO"/>
              <a:t>– I 2021 fikk SV ny logo og grafisk profil, og i den sammenheng er det nytt materiell på vei, som vil bli tilgjengelig for bestilling i nettbutikken. </a:t>
            </a:r>
          </a:p>
          <a:p>
            <a:endParaRPr lang="nb-NO"/>
          </a:p>
          <a:p>
            <a:r>
              <a:rPr lang="nb-NO"/>
              <a:t>– Selv om det er ny logo og grafisk profil, er det ikke noe galt i å bruke gammelt materiell. </a:t>
            </a:r>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1403242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a:t>– I årsbudsjettet: satt av egen post(er) for midler som skal brukes i forbindelse med valgkampen.</a:t>
            </a:r>
          </a:p>
          <a:p>
            <a:endParaRPr lang="nb-NO" b="0"/>
          </a:p>
          <a:p>
            <a:r>
              <a:rPr lang="nb-NO" b="0"/>
              <a:t>– Organisasjonsfondet: kan søke om støtte til utadretta arrangementer, skoleringer og kampanjer.</a:t>
            </a:r>
            <a:r>
              <a:rPr lang="nb-NO"/>
              <a:t> </a:t>
            </a:r>
            <a:endParaRPr lang="nb-NO">
              <a:cs typeface="Calibri"/>
            </a:endParaRPr>
          </a:p>
          <a:p>
            <a:endParaRPr lang="nb-NO">
              <a:cs typeface="Calibri"/>
            </a:endParaRPr>
          </a:p>
          <a:p>
            <a:r>
              <a:rPr lang="nb-NO" b="0"/>
              <a:t>– </a:t>
            </a:r>
            <a:r>
              <a:rPr lang="nb-NO" sz="1200" b="0" i="0" u="none" strike="noStrike" kern="1200">
                <a:solidFill>
                  <a:schemeClr val="tx1"/>
                </a:solidFill>
                <a:effectLst/>
                <a:latin typeface="+mn-lt"/>
                <a:ea typeface="+mn-ea"/>
                <a:cs typeface="+mn-cs"/>
              </a:rPr>
              <a:t>Alle bidrag som har en verdi på over 10 000 kroner som dere mottar mellom 1. januar </a:t>
            </a:r>
            <a:r>
              <a:rPr lang="nb-NO"/>
              <a:t>2023 </a:t>
            </a:r>
            <a:r>
              <a:rPr lang="nb-NO" sz="1200" b="0" i="0" u="none" strike="noStrike" kern="1200">
                <a:solidFill>
                  <a:schemeClr val="tx1"/>
                </a:solidFill>
                <a:effectLst/>
                <a:latin typeface="+mn-lt"/>
                <a:ea typeface="+mn-ea"/>
                <a:cs typeface="+mn-cs"/>
              </a:rPr>
              <a:t>og fredagen før valgdagen i </a:t>
            </a:r>
            <a:r>
              <a:rPr lang="nb-NO"/>
              <a:t>2023 </a:t>
            </a:r>
            <a:r>
              <a:rPr lang="nb-NO" sz="1200" b="0" i="0" u="none" strike="noStrike" kern="1200">
                <a:solidFill>
                  <a:schemeClr val="tx1"/>
                </a:solidFill>
                <a:effectLst/>
                <a:latin typeface="+mn-lt"/>
                <a:ea typeface="+mn-ea"/>
                <a:cs typeface="+mn-cs"/>
              </a:rPr>
              <a:t>må rapporteres til SSB. Det er løpende rapportering. Dere må rapportere senest innen fire uker etter at dere mottok bidraget og senest innen utløpet av fredagen før valgdagen. Skjemaet for rapportering er tilgjengelig via partiportalen.</a:t>
            </a:r>
            <a:r>
              <a:rPr lang="nb-NO"/>
              <a:t> </a:t>
            </a:r>
            <a:endParaRPr lang="nb-NO">
              <a:cs typeface="Calibri"/>
            </a:endParaRPr>
          </a:p>
          <a:p>
            <a:endParaRPr lang="nb-NO"/>
          </a:p>
          <a:p>
            <a:r>
              <a:rPr lang="nb-NO" sz="1200" b="0" i="0" u="none" strike="noStrike" kern="1200">
                <a:solidFill>
                  <a:schemeClr val="tx1"/>
                </a:solidFill>
                <a:effectLst/>
                <a:latin typeface="+mn-lt"/>
                <a:ea typeface="+mn-ea"/>
                <a:cs typeface="+mn-cs"/>
              </a:rPr>
              <a:t>– Det er mulig å bestille valgkampakker via nettbutikken. Det er tre ulike pakker i tre forskjellige prisklasser.</a:t>
            </a:r>
            <a:r>
              <a:rPr lang="nb-NO"/>
              <a:t> </a:t>
            </a:r>
            <a:endParaRPr lang="nb-NO" sz="1200" b="0" i="0" u="none" strike="noStrike" kern="1200">
              <a:solidFill>
                <a:schemeClr val="tx1"/>
              </a:solidFill>
              <a:effectLst/>
              <a:latin typeface="+mn-lt"/>
              <a:cs typeface="Calibri"/>
            </a:endParaRPr>
          </a:p>
          <a:p>
            <a:endParaRPr lang="nb-NO">
              <a:cs typeface="Calibri" panose="020F0502020204030204"/>
            </a:endParaRPr>
          </a:p>
          <a:p>
            <a:r>
              <a:rPr lang="nb-NO">
                <a:cs typeface="Calibri" panose="020F0502020204030204"/>
              </a:rPr>
              <a:t>NB! Nye rutiner for rapportering av valgkampbidrag- ligger guide på ressursbanken! </a:t>
            </a:r>
            <a:r>
              <a:rPr lang="nb-NO"/>
              <a:t>https://www.sv.no/ressursbanken/tillitsvalgt/okonomi-og-administrasjon/rapportere-valgkampbidrag/</a:t>
            </a: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2363901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33</a:t>
            </a:fld>
            <a:endParaRPr lang="nb-NO"/>
          </a:p>
        </p:txBody>
      </p:sp>
    </p:spTree>
    <p:extLst>
      <p:ext uri="{BB962C8B-B14F-4D97-AF65-F5344CB8AC3E}">
        <p14:creationId xmlns:p14="http://schemas.microsoft.com/office/powerpoint/2010/main" val="10874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9705" lvl="1">
              <a:lnSpc>
                <a:spcPct val="90000"/>
              </a:lnSpc>
              <a:spcBef>
                <a:spcPts val="500"/>
              </a:spcBef>
              <a:spcAft>
                <a:spcPts val="500"/>
              </a:spcAft>
              <a:defRPr/>
            </a:pPr>
            <a:endParaRPr lang="nb-NO">
              <a:cs typeface="Calibri"/>
            </a:endParaRPr>
          </a:p>
          <a:p>
            <a:pPr>
              <a:defRPr/>
            </a:pPr>
            <a:r>
              <a:rPr lang="nb-NO"/>
              <a:t>– Det anbefales å sette ned en egen valgkampgruppe som jobber kontinuerlig med valgkampen. Det kan gjerne være hele eller medlemmer av styret, i tillegg til evt. andre ressurspersoner i lokallaget som vil bidra gjennom valgkampen. </a:t>
            </a:r>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a:defRPr/>
            </a:pPr>
            <a:r>
              <a:rPr lang="nb-NO"/>
              <a:t>– I valgkampgruppa er det lurt å ha en egen valgkampansvarlig, som har det overordnede ansvaret for organiseringa av valgkampen. Dette kan gjerne være lokallagsleder eller noen andre i styret. </a:t>
            </a:r>
          </a:p>
          <a:p>
            <a:pPr>
              <a:defRPr/>
            </a:pPr>
            <a:endParaRPr lang="nb-NO">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 I tillegg til valgkampansvarlig er det fordelaktig å delegere roller internt i valgkampgruppa. Da er det avklart hva deres rolle og ansvarsområde for valgkampen er. Eksempelvis: </a:t>
            </a:r>
            <a:r>
              <a:rPr lang="nb-NO">
                <a:cs typeface="Calibri"/>
              </a:rPr>
              <a:t>frivilligansvarlig, medieansvarlig, Facebook-sjef, økonomiansvarlig, trivsel- og sosial-sjef osv.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pPr>
              <a:defRPr/>
            </a:pPr>
            <a:r>
              <a:rPr lang="nb-NO">
                <a:cs typeface="Calibri"/>
              </a:rPr>
              <a:t>– Når valgkampgruppa er satt, lag en plan for når og hvor ofte gruppa skal møtes. Eksempelvis kan man møtes annenhver eller hver fjerde uke, for å gjennomgå planer og sette mål om hva som skal være gjennomført eller klart innen neste møte.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pPr>
              <a:defRPr/>
            </a:pPr>
            <a:r>
              <a:rPr lang="nb-NO">
                <a:cs typeface="Calibri"/>
              </a:rPr>
              <a:t>– Den intensive valgkampen starter 12. august. Før den tid, og fra da, bør valgkampgruppa møtes med større hyppighet.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cs typeface="Calibri"/>
              </a:rPr>
              <a:t>- Viktig at lokallagsstyret er orientert om arbeidet i gruppa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pPr>
              <a:defRPr/>
            </a:pPr>
            <a:r>
              <a:rPr lang="nb-NO">
                <a:cs typeface="Calibri"/>
              </a:rPr>
              <a:t>– Hold fylkeslaget oppdatert på planene og målene deres. Det bidrar til at fylkeslaget har oversikt over aktiviteter i eget fylke og at går an å samarbeide om aktiviteter, for eksempel hvis en kandidat, noen fra partiledelsen eller en stortingsrepresentant skal på besøk til fylket eller nabokommuner. </a:t>
            </a:r>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132106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en relasjonsbasert måte å jobbe på, som handler om å opprette og pleie kontakten med frivillige i lokallaget. Verktøyet er laget for å kunne gjøre dette oversiktlig og effektivt.</a:t>
            </a:r>
            <a:endParaRPr lang="en-US"/>
          </a:p>
          <a:p>
            <a:endParaRPr lang="en-US">
              <a:cs typeface="Calibri"/>
            </a:endParaRPr>
          </a:p>
          <a:p>
            <a:r>
              <a:rPr lang="en-US"/>
              <a:t>https://www.zetk.in/</a:t>
            </a:r>
            <a:endParaRPr lang="en-US">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141511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a:t>– I oppstarten av arbeidet med valgkampen, sett dere mål. </a:t>
            </a:r>
            <a:endParaRPr lang="en-US"/>
          </a:p>
          <a:p>
            <a:endParaRPr lang="nb-NO"/>
          </a:p>
          <a:p>
            <a:r>
              <a:rPr lang="nb-NO"/>
              <a:t>– Lag ambisiøse mål, som også er realistiske. </a:t>
            </a:r>
            <a:endParaRPr lang="en-US"/>
          </a:p>
          <a:p>
            <a:endParaRPr lang="nb-NO"/>
          </a:p>
          <a:p>
            <a:r>
              <a:rPr lang="nb-NO"/>
              <a:t>– Ikke tenk prosent, men stemmetall</a:t>
            </a:r>
            <a:endParaRPr lang="en-US"/>
          </a:p>
          <a:p>
            <a:endParaRPr lang="nb-NO"/>
          </a:p>
          <a:p>
            <a:r>
              <a:rPr lang="nb-NO"/>
              <a:t>– På valgresultat.no finner dere informasjon om hvor mange som stemte på SV ved tidligere kommunevalg og stortingsvalg, og kan se utviklingen fra valg til valg. </a:t>
            </a:r>
            <a:endParaRPr lang="en-US"/>
          </a:p>
          <a:p>
            <a:endParaRPr lang="nb-NO"/>
          </a:p>
          <a:p>
            <a:endParaRPr lang="nb-NO"/>
          </a:p>
          <a:p>
            <a:r>
              <a:rPr lang="nb-NO"/>
              <a:t>– Her kan man også se på stemmetall brutt ned på valgkrets. </a:t>
            </a:r>
            <a:endParaRPr lang="en-US"/>
          </a:p>
          <a:p>
            <a:endParaRPr lang="en-US">
              <a:cs typeface="Calibri"/>
            </a:endParaRPr>
          </a:p>
        </p:txBody>
      </p:sp>
      <p:sp>
        <p:nvSpPr>
          <p:cNvPr id="4" name="Plasshaldar for lysbilet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170082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Frivillige er helt avgjørende for å få gjennomført en vellykka valgkamp. </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Men, hvorfor skal folk engasjere seg og delta i SVs valgkamp?</a:t>
            </a:r>
            <a:endParaRPr lang="nb-NO">
              <a:cs typeface="Calibri"/>
            </a:endParaRPr>
          </a:p>
          <a:p>
            <a:endParaRPr lang="nb-NO"/>
          </a:p>
          <a:p>
            <a:r>
              <a:rPr lang="nb-NO"/>
              <a:t>(Spørsmål til refleksjon)</a:t>
            </a:r>
            <a:endParaRPr lang="nb-NO">
              <a:cs typeface="Calibri"/>
            </a:endParaRPr>
          </a:p>
          <a:p>
            <a:endParaRPr lang="nb-NO"/>
          </a:p>
          <a:p>
            <a:r>
              <a:rPr lang="nb-NO"/>
              <a:t>Tenk rekruttering i alt dere gjør – spør folk som er aktive eller støttespiller i lokallaget om de vil bli med i valgkampen. </a:t>
            </a:r>
            <a:endParaRPr lang="nb-NO">
              <a:cs typeface="Calibri"/>
            </a:endParaRPr>
          </a:p>
          <a:p>
            <a:endParaRPr lang="nb-NO"/>
          </a:p>
          <a:p>
            <a:r>
              <a:rPr lang="nb-NO"/>
              <a:t>– Snakk positivt om å være frivillig. Det er gøy og spennende å bidra i valgkamp!</a:t>
            </a:r>
            <a:endParaRPr lang="nb-NO">
              <a:cs typeface="Calibri" panose="020F0502020204030204"/>
            </a:endParaRPr>
          </a:p>
          <a:p>
            <a:r>
              <a:rPr lang="nb-NO"/>
              <a:t>Husk at man ikke må være enig i all politikken og kunne hele partiprogrammet </a:t>
            </a:r>
            <a:r>
              <a:rPr lang="nb-NO" err="1"/>
              <a:t>utenatt</a:t>
            </a:r>
            <a:r>
              <a:rPr lang="nb-NO"/>
              <a:t> for å være frivillig. </a:t>
            </a:r>
          </a:p>
          <a:p>
            <a:endParaRPr lang="nb-NO">
              <a:cs typeface="Calibri" panose="020F0502020204030204"/>
            </a:endParaRPr>
          </a:p>
          <a:p>
            <a:r>
              <a:rPr lang="nb-NO">
                <a:cs typeface="Calibri" panose="020F0502020204030204"/>
              </a:rPr>
              <a:t>Ulike oppgaver til ulike mennesker. Eksempel: kjøre utstyr, bake kake, stå på stand, skrive leserinnlegg, dele ut flyers, reisefølge til kandidat, ta bilder, være på </a:t>
            </a:r>
            <a:r>
              <a:rPr lang="nb-NO" err="1">
                <a:cs typeface="Calibri" panose="020F0502020204030204"/>
              </a:rPr>
              <a:t>some</a:t>
            </a:r>
            <a:r>
              <a:rPr lang="nb-NO">
                <a:cs typeface="Calibri" panose="020F0502020204030204"/>
              </a:rPr>
              <a:t>-kanalene osv. </a:t>
            </a: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10097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a:t>– Gjør det tydelig overfor aktivister og potensielle aktivister at det finnes mange ulike måter å bidra i valgkampen. F.eks. kan man stå på stand, koking av kaffe eller baking av kake, transport av utstyr, deling av artikler og SV-saker i sosiale medier, annen praktisk gjennomføring av arrangementer osv. (mer info på nests slide). </a:t>
            </a:r>
          </a:p>
          <a:p>
            <a:endParaRPr lang="nb-NO" b="0"/>
          </a:p>
          <a:p>
            <a:pPr marL="0" indent="0">
              <a:buNone/>
            </a:pPr>
            <a:r>
              <a:rPr lang="nb-NO" b="0">
                <a:cs typeface="Calibri"/>
              </a:rPr>
              <a:t>–Hva trenger ditt lokallag hjelp med under valget? </a:t>
            </a:r>
          </a:p>
          <a:p>
            <a:pPr marL="0" indent="0">
              <a:buNone/>
            </a:pPr>
            <a:endParaRPr lang="nb-NO" b="0">
              <a:cs typeface="Calibri"/>
            </a:endParaRPr>
          </a:p>
          <a:p>
            <a:pPr marL="0" indent="0">
              <a:buNone/>
            </a:pPr>
            <a:r>
              <a:rPr lang="nb-NO" b="0">
                <a:cs typeface="Calibri"/>
              </a:rPr>
              <a:t>–Bryt ambisjoner ned til oppgaver, og tilby dem til medlemmene deres!</a:t>
            </a:r>
          </a:p>
          <a:p>
            <a:endParaRPr lang="nb-NO" b="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6873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Kontakt</a:t>
            </a:r>
            <a:r>
              <a:rPr lang="en-US">
                <a:cs typeface="Calibri"/>
              </a:rPr>
              <a:t> </a:t>
            </a:r>
            <a:r>
              <a:rPr lang="en-US" err="1">
                <a:cs typeface="Calibri"/>
              </a:rPr>
              <a:t>fylkessekretæren</a:t>
            </a:r>
            <a:r>
              <a:rPr lang="en-US">
                <a:cs typeface="Calibri"/>
              </a:rPr>
              <a:t> din om du </a:t>
            </a:r>
            <a:r>
              <a:rPr lang="en-US" err="1">
                <a:cs typeface="Calibri"/>
              </a:rPr>
              <a:t>ikke</a:t>
            </a:r>
            <a:r>
              <a:rPr lang="en-US">
                <a:cs typeface="Calibri"/>
              </a:rPr>
              <a:t> </a:t>
            </a:r>
            <a:r>
              <a:rPr lang="en-US" err="1">
                <a:cs typeface="Calibri"/>
              </a:rPr>
              <a:t>allerede</a:t>
            </a:r>
            <a:r>
              <a:rPr lang="en-US">
                <a:cs typeface="Calibri"/>
              </a:rPr>
              <a:t> </a:t>
            </a:r>
            <a:r>
              <a:rPr lang="en-US" err="1">
                <a:cs typeface="Calibri"/>
              </a:rPr>
              <a:t>har</a:t>
            </a:r>
            <a:r>
              <a:rPr lang="en-US">
                <a:cs typeface="Calibri"/>
              </a:rPr>
              <a:t> @sv.no-konto – Og </a:t>
            </a:r>
            <a:r>
              <a:rPr lang="en-US" err="1">
                <a:cs typeface="Calibri"/>
              </a:rPr>
              <a:t>sjekk</a:t>
            </a:r>
            <a:r>
              <a:rPr lang="en-US">
                <a:cs typeface="Calibri"/>
              </a:rPr>
              <a:t> </a:t>
            </a:r>
            <a:r>
              <a:rPr lang="en-US"/>
              <a:t>https://www.sv.no/ressursbanken/digitale-verktoy/innlogging-som-gjestebruker-i-microsoft/</a:t>
            </a:r>
            <a:endParaRPr lang="en-US">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71250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Alle valgkampgrupper bør ha en egen frivilligansvarlig i valgkampgruppa, som har det overordnede ansvaret for frivillige. </a:t>
            </a:r>
          </a:p>
          <a:p>
            <a:endParaRPr lang="nb-NO"/>
          </a:p>
          <a:p>
            <a:r>
              <a:rPr lang="nb-NO"/>
              <a:t>– Vedkommende har ansvar både for det praktiske OG sosiale for frivillige. </a:t>
            </a:r>
            <a:endParaRPr lang="nb-NO">
              <a:cs typeface="Calibri"/>
            </a:endParaRPr>
          </a:p>
          <a:p>
            <a:endParaRPr lang="nb-NO"/>
          </a:p>
          <a:p>
            <a:r>
              <a:rPr lang="nb-NO"/>
              <a:t>– Hen har ansvaret for rekruttering og verving av aktivister. Det er avgjørende at alle medlemmer i lokallaget blir spurt om de vil bidra i valgkampen. Bruk hele lokallaget!</a:t>
            </a:r>
            <a:endParaRPr lang="nb-NO">
              <a:cs typeface="Calibri"/>
            </a:endParaRPr>
          </a:p>
          <a:p>
            <a:endParaRPr lang="nb-NO"/>
          </a:p>
          <a:p>
            <a:r>
              <a:rPr lang="nb-NO"/>
              <a:t>– Hen har oversikten over frivillige gjennom </a:t>
            </a:r>
            <a:r>
              <a:rPr lang="nb-NO" err="1"/>
              <a:t>rekrutteringsskjeama</a:t>
            </a:r>
            <a:r>
              <a:rPr lang="nb-NO"/>
              <a:t>. </a:t>
            </a:r>
            <a:endParaRPr lang="nb-NO">
              <a:cs typeface="Calibri"/>
            </a:endParaRPr>
          </a:p>
          <a:p>
            <a:endParaRPr lang="nb-NO"/>
          </a:p>
          <a:p>
            <a:r>
              <a:rPr lang="nb-NO"/>
              <a:t>– Vurderer hvilke frivillige som kan brukes/trengs for ulike typer aktiviteter. Noen er glad i å prate med folk og synes det er kjekt å stå på stand, mens kanskje andre heller vil bidra ved å bake kake til et arrangement. Det er viktig å få frem at det finnes mange måter å bidra i valgkamp. Se eksempler på oppgaver på neste slide. </a:t>
            </a:r>
            <a:endParaRPr lang="nb-NO">
              <a:cs typeface="Calibri"/>
            </a:endParaRPr>
          </a:p>
          <a:p>
            <a:endParaRPr lang="nb-NO"/>
          </a:p>
          <a:p>
            <a:r>
              <a:rPr lang="nb-NO"/>
              <a:t>– Aktivist-/frivilligansvarlig har ansvar for å holde løpende dialog med frivillige og tilgjengelig dersom frivillige eller potensielle frivillige har spørsmål knytta til valgkampaktiviteter. </a:t>
            </a:r>
            <a:endParaRPr lang="nb-NO">
              <a:cs typeface="Calibri"/>
            </a:endParaRPr>
          </a:p>
          <a:p>
            <a:endParaRPr lang="nb-NO"/>
          </a:p>
          <a:p>
            <a:r>
              <a:rPr lang="nb-NO"/>
              <a:t>– Har ansvar for å arrangere frivilligsamling. </a:t>
            </a:r>
            <a:endParaRPr lang="nb-NO">
              <a:cs typeface="Calibri"/>
            </a:endParaRPr>
          </a:p>
          <a:p>
            <a:endParaRPr lang="nb-NO"/>
          </a:p>
          <a:p>
            <a:r>
              <a:rPr lang="nb-NO"/>
              <a:t>– På slutten av valgkampen er det også frivilligansvarlig som har ansvaret for å takke alle som har vært med i valgkampen.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390126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412247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48791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07332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1972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grøn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a:extLst>
              <a:ext uri="{FF2B5EF4-FFF2-40B4-BE49-F238E27FC236}">
                <a16:creationId xmlns:a16="http://schemas.microsoft.com/office/drawing/2014/main" id="{C91E886C-6303-D145-859A-7EFE183605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6568" y="0"/>
            <a:ext cx="5537200" cy="6515100"/>
          </a:xfrm>
          <a:prstGeom prst="rect">
            <a:avLst/>
          </a:prstGeom>
        </p:spPr>
      </p:pic>
    </p:spTree>
    <p:extLst>
      <p:ext uri="{BB962C8B-B14F-4D97-AF65-F5344CB8AC3E}">
        <p14:creationId xmlns:p14="http://schemas.microsoft.com/office/powerpoint/2010/main" val="301052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err="1">
                <a:solidFill>
                  <a:srgbClr val="440C1A"/>
                </a:solidFill>
                <a:latin typeface="Arial" panose="020B0604020202020204" pitchFamily="34" charset="0"/>
                <a:cs typeface="Arial" panose="020B0604020202020204" pitchFamily="34" charset="0"/>
              </a:rPr>
              <a:t>sv.no</a:t>
            </a:r>
            <a:r>
              <a:rPr lang="nb-NO" sz="2400" b="0" i="0" noProof="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8286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313622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02.03.2023</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21422677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0" r:id="rId4"/>
    <p:sldLayoutId id="2147483803" r:id="rId5"/>
    <p:sldLayoutId id="2147483777" r:id="rId6"/>
    <p:sldLayoutId id="2147483802" r:id="rId7"/>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agu@stortinget.n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Organisering av </a:t>
            </a:r>
            <a:r>
              <a:rPr lang="nn-NO" err="1">
                <a:latin typeface="Arial"/>
                <a:cs typeface="Arial"/>
              </a:rPr>
              <a:t>valgkampen</a:t>
            </a:r>
            <a:r>
              <a:rPr lang="nn-NO">
                <a:latin typeface="Arial"/>
                <a:cs typeface="Arial"/>
              </a:rPr>
              <a:t> lokalt 2023</a:t>
            </a:r>
            <a:endParaRPr lang="nn-NO"/>
          </a:p>
        </p:txBody>
      </p:sp>
      <p:sp>
        <p:nvSpPr>
          <p:cNvPr id="4" name="Plassholder for bilde 3">
            <a:extLst>
              <a:ext uri="{FF2B5EF4-FFF2-40B4-BE49-F238E27FC236}">
                <a16:creationId xmlns:a16="http://schemas.microsoft.com/office/drawing/2014/main" id="{CA643E70-6D0E-044D-93AD-01262A1650EC}"/>
              </a:ext>
            </a:extLst>
          </p:cNvPr>
          <p:cNvSpPr>
            <a:spLocks noGrp="1"/>
          </p:cNvSpPr>
          <p:nvPr>
            <p:ph type="pic" sz="quarter" idx="10"/>
          </p:nvPr>
        </p:nvSpPr>
        <p:spPr/>
      </p:sp>
    </p:spTree>
    <p:extLst>
      <p:ext uri="{BB962C8B-B14F-4D97-AF65-F5344CB8AC3E}">
        <p14:creationId xmlns:p14="http://schemas.microsoft.com/office/powerpoint/2010/main" val="3148051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2A6553-66CC-4F70-A9EC-3BD994BD94AF}"/>
              </a:ext>
            </a:extLst>
          </p:cNvPr>
          <p:cNvSpPr>
            <a:spLocks noGrp="1"/>
          </p:cNvSpPr>
          <p:nvPr>
            <p:ph sz="half" idx="1"/>
          </p:nvPr>
        </p:nvSpPr>
        <p:spPr/>
        <p:txBody>
          <a:bodyPr vert="horz" lIns="0" tIns="0" rIns="0" bIns="0" rtlCol="0" anchor="t">
            <a:normAutofit/>
          </a:bodyPr>
          <a:lstStyle/>
          <a:p>
            <a:pPr marL="0" indent="0">
              <a:lnSpc>
                <a:spcPct val="120000"/>
              </a:lnSpc>
              <a:buNone/>
            </a:pPr>
            <a:endParaRPr lang="nb-NO" sz="2000" b="1">
              <a:latin typeface="Arial"/>
              <a:cs typeface="Arial"/>
            </a:endParaRPr>
          </a:p>
          <a:p>
            <a:pPr marL="251460" indent="-251460">
              <a:lnSpc>
                <a:spcPct val="120000"/>
              </a:lnSpc>
            </a:pPr>
            <a:r>
              <a:rPr lang="nb-NO" sz="2000">
                <a:latin typeface="Arial"/>
                <a:cs typeface="Arial"/>
              </a:rPr>
              <a:t>Skrive leserinnlegg for lokallaget om temaer SV går til valg på .</a:t>
            </a:r>
            <a:endParaRPr lang="en-US" sz="2000">
              <a:latin typeface="Arial"/>
              <a:cs typeface="Arial"/>
            </a:endParaRPr>
          </a:p>
          <a:p>
            <a:pPr marL="251460" indent="-251460">
              <a:lnSpc>
                <a:spcPct val="100000"/>
              </a:lnSpc>
            </a:pPr>
            <a:r>
              <a:rPr lang="nb-NO" sz="2000">
                <a:latin typeface="Arial"/>
                <a:cs typeface="Arial"/>
              </a:rPr>
              <a:t>Korrekturleser for saker som skal på nett.</a:t>
            </a:r>
          </a:p>
          <a:p>
            <a:pPr marL="251460" indent="-251460">
              <a:lnSpc>
                <a:spcPct val="100000"/>
              </a:lnSpc>
            </a:pPr>
            <a:r>
              <a:rPr lang="nb-NO" sz="2000">
                <a:latin typeface="Arial"/>
                <a:cs typeface="Arial"/>
              </a:rPr>
              <a:t>Dele saker på nett. </a:t>
            </a:r>
            <a:endParaRPr lang="en-US" sz="2000">
              <a:latin typeface="Arial"/>
              <a:cs typeface="Arial"/>
            </a:endParaRPr>
          </a:p>
          <a:p>
            <a:pPr marL="251460" indent="-251460">
              <a:lnSpc>
                <a:spcPct val="100000"/>
              </a:lnSpc>
            </a:pPr>
            <a:r>
              <a:rPr lang="nb-NO" sz="2000">
                <a:latin typeface="Arial"/>
                <a:cs typeface="Arial"/>
              </a:rPr>
              <a:t>Holde innledning om aktuelle temaer på møter.</a:t>
            </a:r>
          </a:p>
          <a:p>
            <a:pPr marL="251460" indent="-251460">
              <a:lnSpc>
                <a:spcPct val="100000"/>
              </a:lnSpc>
            </a:pPr>
            <a:r>
              <a:rPr lang="nb-NO" sz="2000">
                <a:latin typeface="Arial"/>
                <a:cs typeface="Arial"/>
              </a:rPr>
              <a:t>Rekruttere flere frivillige.</a:t>
            </a:r>
          </a:p>
          <a:p>
            <a:pPr marL="251460" indent="-251460">
              <a:lnSpc>
                <a:spcPct val="100000"/>
              </a:lnSpc>
            </a:pPr>
            <a:r>
              <a:rPr lang="nb-NO" sz="2000" err="1">
                <a:latin typeface="Arial"/>
                <a:cs typeface="Arial"/>
              </a:rPr>
              <a:t>Some</a:t>
            </a:r>
            <a:r>
              <a:rPr lang="nb-NO" sz="2000">
                <a:latin typeface="Arial"/>
                <a:cs typeface="Arial"/>
              </a:rPr>
              <a:t>-dugnad. Hjelp kandidaten deres opp og frem!</a:t>
            </a:r>
            <a:endParaRPr lang="nb-NO" sz="2000"/>
          </a:p>
          <a:p>
            <a:pPr marL="251460" indent="-251460">
              <a:lnSpc>
                <a:spcPct val="100000"/>
              </a:lnSpc>
            </a:pPr>
            <a:endParaRPr lang="en-US" sz="2000"/>
          </a:p>
          <a:p>
            <a:pPr marL="251460" indent="-251460">
              <a:lnSpc>
                <a:spcPct val="120000"/>
              </a:lnSpc>
            </a:pPr>
            <a:endParaRPr lang="nb-NO" sz="2000"/>
          </a:p>
          <a:p>
            <a:pPr marL="251460" indent="-251460"/>
            <a:endParaRPr lang="nb-NO" sz="2000">
              <a:cs typeface="Calibri"/>
            </a:endParaRPr>
          </a:p>
          <a:p>
            <a:pPr marL="251460" indent="-251460"/>
            <a:endParaRPr lang="nb-NO" sz="2000">
              <a:cs typeface="Calibri"/>
            </a:endParaRPr>
          </a:p>
        </p:txBody>
      </p:sp>
      <p:sp>
        <p:nvSpPr>
          <p:cNvPr id="2" name="Title 1">
            <a:extLst>
              <a:ext uri="{FF2B5EF4-FFF2-40B4-BE49-F238E27FC236}">
                <a16:creationId xmlns:a16="http://schemas.microsoft.com/office/drawing/2014/main" id="{60FA563F-044B-4420-B62A-112A49884527}"/>
              </a:ext>
            </a:extLst>
          </p:cNvPr>
          <p:cNvSpPr>
            <a:spLocks noGrp="1"/>
          </p:cNvSpPr>
          <p:nvPr>
            <p:ph type="title"/>
          </p:nvPr>
        </p:nvSpPr>
        <p:spPr/>
        <p:txBody>
          <a:bodyPr>
            <a:normAutofit fontScale="90000"/>
          </a:bodyPr>
          <a:lstStyle/>
          <a:p>
            <a:r>
              <a:rPr lang="en-US">
                <a:cs typeface="Calibri"/>
              </a:rPr>
              <a:t>Eksempel </a:t>
            </a:r>
            <a:r>
              <a:rPr lang="en-US" err="1">
                <a:cs typeface="Calibri"/>
              </a:rPr>
              <a:t>på</a:t>
            </a:r>
            <a:r>
              <a:rPr lang="en-US">
                <a:cs typeface="Calibri"/>
              </a:rPr>
              <a:t> </a:t>
            </a:r>
            <a:r>
              <a:rPr lang="en-US" err="1">
                <a:cs typeface="Calibri"/>
              </a:rPr>
              <a:t>oppgaver</a:t>
            </a:r>
            <a:r>
              <a:rPr lang="en-US">
                <a:cs typeface="Calibri"/>
              </a:rPr>
              <a:t> </a:t>
            </a:r>
            <a:r>
              <a:rPr lang="en-US" err="1">
                <a:cs typeface="Calibri"/>
              </a:rPr>
              <a:t>til</a:t>
            </a:r>
            <a:r>
              <a:rPr lang="en-US">
                <a:cs typeface="Calibri"/>
              </a:rPr>
              <a:t> </a:t>
            </a:r>
            <a:r>
              <a:rPr lang="en-US" err="1">
                <a:cs typeface="Calibri"/>
              </a:rPr>
              <a:t>frivillige</a:t>
            </a:r>
            <a:r>
              <a:rPr lang="en-US">
                <a:cs typeface="Calibri"/>
              </a:rPr>
              <a:t> </a:t>
            </a:r>
            <a:endParaRPr lang="nb-NO"/>
          </a:p>
        </p:txBody>
      </p:sp>
      <p:sp>
        <p:nvSpPr>
          <p:cNvPr id="8" name="Text Placeholder 3">
            <a:extLst>
              <a:ext uri="{FF2B5EF4-FFF2-40B4-BE49-F238E27FC236}">
                <a16:creationId xmlns:a16="http://schemas.microsoft.com/office/drawing/2014/main" id="{B58A0FB2-FF71-4C46-AFA8-CBDBF2C5046A}"/>
              </a:ext>
            </a:extLst>
          </p:cNvPr>
          <p:cNvSpPr txBox="1">
            <a:spLocks/>
          </p:cNvSpPr>
          <p:nvPr/>
        </p:nvSpPr>
        <p:spPr>
          <a:xfrm>
            <a:off x="6097587" y="1782502"/>
            <a:ext cx="4871008" cy="4593105"/>
          </a:xfrm>
          <a:prstGeom prst="rect">
            <a:avLst/>
          </a:prstGeom>
        </p:spPr>
        <p:txBody>
          <a:bodyPr vert="horz" lIns="0" tIns="0" rIns="0" bIns="0" rtlCol="0" anchor="t">
            <a:noAutofit/>
          </a:bodyPr>
          <a:lst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500"/>
              </a:spcAft>
              <a:buClr>
                <a:srgbClr val="EB4040"/>
              </a:buClr>
              <a:buNone/>
            </a:pPr>
            <a:endParaRPr lang="nb-NO" sz="2000" b="1">
              <a:solidFill>
                <a:srgbClr val="440C1A"/>
              </a:solidFill>
              <a:latin typeface="Arial" panose="020B0604020202020204" pitchFamily="34" charset="0"/>
              <a:cs typeface="Arial" panose="020B0604020202020204" pitchFamily="34" charset="0"/>
            </a:endParaRPr>
          </a:p>
          <a:p>
            <a:pPr marL="251460" indent="-251460">
              <a:lnSpc>
                <a:spcPct val="10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Rigge opp </a:t>
            </a:r>
            <a:r>
              <a:rPr lang="nb-NO" sz="2000" err="1">
                <a:solidFill>
                  <a:srgbClr val="440C1A"/>
                </a:solidFill>
                <a:latin typeface="Arial" panose="020B0604020202020204" pitchFamily="34" charset="0"/>
                <a:cs typeface="Arial" panose="020B0604020202020204" pitchFamily="34" charset="0"/>
              </a:rPr>
              <a:t>valgbod</a:t>
            </a:r>
            <a:r>
              <a:rPr lang="nb-NO" sz="2000">
                <a:solidFill>
                  <a:srgbClr val="440C1A"/>
                </a:solidFill>
                <a:latin typeface="Arial" panose="020B0604020202020204" pitchFamily="34" charset="0"/>
                <a:cs typeface="Arial" panose="020B0604020202020204" pitchFamily="34" charset="0"/>
              </a:rPr>
              <a:t>/stand.</a:t>
            </a:r>
            <a:endParaRPr lang="en-US" sz="2000">
              <a:solidFill>
                <a:srgbClr val="440C1A"/>
              </a:solidFill>
              <a:latin typeface="Arial" panose="020B0604020202020204" pitchFamily="34" charset="0"/>
              <a:cs typeface="Arial" panose="020B0604020202020204" pitchFamily="34" charset="0"/>
            </a:endParaRPr>
          </a:p>
          <a:p>
            <a:pPr marL="251460" indent="-251460">
              <a:lnSpc>
                <a:spcPct val="10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Stå på stand: Dele ut løpesedler og snakke med velgere.</a:t>
            </a:r>
          </a:p>
          <a:p>
            <a:pPr marL="251460" indent="-251460">
              <a:lnSpc>
                <a:spcPct val="12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Sjåfør for kandidater, frivillige, utstyr, materiell.</a:t>
            </a:r>
            <a:endParaRPr lang="en-US" sz="2000">
              <a:solidFill>
                <a:srgbClr val="440C1A"/>
              </a:solidFill>
              <a:latin typeface="Arial" panose="020B0604020202020204" pitchFamily="34" charset="0"/>
              <a:cs typeface="Arial" panose="020B0604020202020204" pitchFamily="34" charset="0"/>
            </a:endParaRPr>
          </a:p>
          <a:p>
            <a:pPr marL="251460" indent="-251460">
              <a:lnSpc>
                <a:spcPct val="12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Koke kaffe/bake til fysiske arrangement.</a:t>
            </a:r>
          </a:p>
          <a:p>
            <a:pPr marL="251460" indent="-251460">
              <a:lnSpc>
                <a:spcPct val="12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Reisefølge til debatter: Bli med kandidat og profilere SV i møte med publikum. </a:t>
            </a:r>
          </a:p>
          <a:p>
            <a:pPr marL="251460" indent="-251460">
              <a:lnSpc>
                <a:spcPct val="120000"/>
              </a:lnSpc>
              <a:spcAft>
                <a:spcPts val="500"/>
              </a:spcAft>
              <a:buClr>
                <a:srgbClr val="EB4040"/>
              </a:buClr>
            </a:pPr>
            <a:r>
              <a:rPr lang="nb-NO" sz="2000">
                <a:solidFill>
                  <a:srgbClr val="440C1A"/>
                </a:solidFill>
                <a:latin typeface="Arial" panose="020B0604020202020204" pitchFamily="34" charset="0"/>
                <a:cs typeface="Arial" panose="020B0604020202020204" pitchFamily="34" charset="0"/>
              </a:rPr>
              <a:t>Morgenaksjon/kampanjedager:</a:t>
            </a:r>
            <a:endParaRPr lang="en-US" sz="2000">
              <a:solidFill>
                <a:srgbClr val="440C1A"/>
              </a:solidFill>
              <a:latin typeface="Arial" panose="020B0604020202020204" pitchFamily="34" charset="0"/>
              <a:cs typeface="Arial" panose="020B0604020202020204" pitchFamily="34" charset="0"/>
            </a:endParaRPr>
          </a:p>
          <a:p>
            <a:pPr marL="251460" indent="-251460">
              <a:lnSpc>
                <a:spcPct val="120000"/>
              </a:lnSpc>
            </a:pPr>
            <a:endParaRPr lang="nb-NO" sz="2000">
              <a:cs typeface="Arial" panose="020B0604020202020204"/>
            </a:endParaRPr>
          </a:p>
          <a:p>
            <a:pPr marL="251460" indent="-251460">
              <a:lnSpc>
                <a:spcPct val="100000"/>
              </a:lnSpc>
              <a:spcAft>
                <a:spcPts val="500"/>
              </a:spcAft>
              <a:buClr>
                <a:srgbClr val="EB4040"/>
              </a:buClr>
            </a:pPr>
            <a:endParaRPr lang="en-US" sz="2000">
              <a:solidFill>
                <a:srgbClr val="440C1A"/>
              </a:solidFill>
              <a:latin typeface="Arial" panose="020B0604020202020204" pitchFamily="34" charset="0"/>
              <a:cs typeface="Arial" panose="020B0604020202020204" pitchFamily="34" charset="0"/>
            </a:endParaRPr>
          </a:p>
          <a:p>
            <a:pPr marL="0" indent="0">
              <a:lnSpc>
                <a:spcPct val="100000"/>
              </a:lnSpc>
              <a:spcAft>
                <a:spcPts val="500"/>
              </a:spcAft>
              <a:buClr>
                <a:srgbClr val="EB4040"/>
              </a:buClr>
              <a:buNone/>
            </a:pPr>
            <a:endParaRPr lang="nb-NO" sz="2000">
              <a:solidFill>
                <a:srgbClr val="440C1A"/>
              </a:solidFill>
              <a:latin typeface="Arial" panose="020B0604020202020204" pitchFamily="34" charset="0"/>
              <a:cs typeface="Arial" panose="020B0604020202020204" pitchFamily="34" charset="0"/>
            </a:endParaRPr>
          </a:p>
          <a:p>
            <a:pPr marL="0" indent="0">
              <a:buNone/>
            </a:pPr>
            <a:endParaRPr lang="nb-NO"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7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4">
            <a:extLst>
              <a:ext uri="{FF2B5EF4-FFF2-40B4-BE49-F238E27FC236}">
                <a16:creationId xmlns:a16="http://schemas.microsoft.com/office/drawing/2014/main" id="{A1167256-8E62-DD8B-FFA2-AF551B643DB5}"/>
              </a:ext>
            </a:extLst>
          </p:cNvPr>
          <p:cNvPicPr>
            <a:picLocks noGrp="1" noChangeAspect="1"/>
          </p:cNvPicPr>
          <p:nvPr>
            <p:ph type="pic" sz="quarter" idx="13"/>
          </p:nvPr>
        </p:nvPicPr>
        <p:blipFill rotWithShape="1">
          <a:blip r:embed="rId3"/>
          <a:srcRect r="27860"/>
          <a:stretch/>
        </p:blipFill>
        <p:spPr>
          <a:xfrm>
            <a:off x="7594022" y="1783081"/>
            <a:ext cx="3420230" cy="3567661"/>
          </a:xfrm>
          <a:noFill/>
        </p:spPr>
      </p:pic>
      <p:sp>
        <p:nvSpPr>
          <p:cNvPr id="2" name="Plassholder for innhold 1">
            <a:extLst>
              <a:ext uri="{FF2B5EF4-FFF2-40B4-BE49-F238E27FC236}">
                <a16:creationId xmlns:a16="http://schemas.microsoft.com/office/drawing/2014/main" id="{5336A624-1261-4581-97F5-56700C1D088C}"/>
              </a:ext>
            </a:extLst>
          </p:cNvPr>
          <p:cNvSpPr>
            <a:spLocks noGrp="1"/>
          </p:cNvSpPr>
          <p:nvPr>
            <p:ph type="body" sz="quarter" idx="14"/>
          </p:nvPr>
        </p:nvSpPr>
        <p:spPr>
          <a:xfrm>
            <a:off x="451413" y="1782501"/>
            <a:ext cx="6192455" cy="4742477"/>
          </a:xfrm>
        </p:spPr>
        <p:txBody>
          <a:bodyPr vert="horz" lIns="0" tIns="0" rIns="0" bIns="0" rtlCol="0">
            <a:normAutofit/>
          </a:bodyPr>
          <a:lstStyle/>
          <a:p>
            <a:pPr marL="251460" indent="-251460"/>
            <a:r>
              <a:rPr lang="nb-NO"/>
              <a:t>Spørreskjema som sendes ut til medlemmer må lages i Microsoft Forms, med en konto som er tilknyttet @sv.no</a:t>
            </a:r>
          </a:p>
          <a:p>
            <a:pPr marL="251460" indent="-251460"/>
            <a:r>
              <a:rPr lang="nb-NO"/>
              <a:t>Telefonnummer til medlemmer finnes i </a:t>
            </a:r>
            <a:r>
              <a:rPr lang="nb-NO" err="1"/>
              <a:t>HyperSys</a:t>
            </a:r>
            <a:endParaRPr lang="nb-NO"/>
          </a:p>
          <a:p>
            <a:pPr marL="251460" indent="-251460"/>
            <a:r>
              <a:rPr lang="nb-NO"/>
              <a:t>Medlemslister skal ikke skrives ut eller lastes ned på skrivebord</a:t>
            </a:r>
          </a:p>
        </p:txBody>
      </p:sp>
      <p:sp>
        <p:nvSpPr>
          <p:cNvPr id="4" name="Tittel 3">
            <a:extLst>
              <a:ext uri="{FF2B5EF4-FFF2-40B4-BE49-F238E27FC236}">
                <a16:creationId xmlns:a16="http://schemas.microsoft.com/office/drawing/2014/main" id="{4C9A9D93-5CB4-B95C-0A80-F74C38D958CA}"/>
              </a:ext>
            </a:extLst>
          </p:cNvPr>
          <p:cNvSpPr>
            <a:spLocks noGrp="1"/>
          </p:cNvSpPr>
          <p:nvPr>
            <p:ph type="title"/>
          </p:nvPr>
        </p:nvSpPr>
        <p:spPr>
          <a:xfrm>
            <a:off x="-1" y="483981"/>
            <a:ext cx="8468127" cy="763200"/>
          </a:xfrm>
        </p:spPr>
        <p:txBody>
          <a:bodyPr anchor="ctr">
            <a:normAutofit/>
          </a:bodyPr>
          <a:lstStyle/>
          <a:p>
            <a:r>
              <a:rPr lang="nb-NO"/>
              <a:t>Spørreskjema og ringerunde</a:t>
            </a:r>
          </a:p>
        </p:txBody>
      </p:sp>
    </p:spTree>
    <p:extLst>
      <p:ext uri="{BB962C8B-B14F-4D97-AF65-F5344CB8AC3E}">
        <p14:creationId xmlns:p14="http://schemas.microsoft.com/office/powerpoint/2010/main" val="201309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2A6553-66CC-4F70-A9EC-3BD994BD94AF}"/>
              </a:ext>
            </a:extLst>
          </p:cNvPr>
          <p:cNvSpPr>
            <a:spLocks noGrp="1"/>
          </p:cNvSpPr>
          <p:nvPr>
            <p:ph type="body" sz="quarter" idx="14"/>
          </p:nvPr>
        </p:nvSpPr>
        <p:spPr/>
        <p:txBody>
          <a:bodyPr vert="horz" lIns="0" tIns="0" rIns="0" bIns="0" rtlCol="0" anchor="t">
            <a:normAutofit/>
          </a:bodyPr>
          <a:lstStyle/>
          <a:p>
            <a:pPr marL="0" indent="0">
              <a:buNone/>
            </a:pPr>
            <a:endParaRPr lang="nb-NO" b="1"/>
          </a:p>
          <a:p>
            <a:pPr marL="251460" indent="-251460"/>
            <a:r>
              <a:rPr lang="nb-NO">
                <a:latin typeface="Arial"/>
                <a:cs typeface="Arial"/>
              </a:rPr>
              <a:t>Ha sosiale møtepunkter for de frivillige.</a:t>
            </a:r>
          </a:p>
          <a:p>
            <a:pPr marL="251460" indent="-251460"/>
            <a:r>
              <a:rPr lang="nb-NO" b="1">
                <a:latin typeface="Arial"/>
                <a:cs typeface="Arial"/>
              </a:rPr>
              <a:t>Alle </a:t>
            </a:r>
            <a:r>
              <a:rPr lang="nb-NO">
                <a:latin typeface="Arial"/>
                <a:cs typeface="Arial"/>
              </a:rPr>
              <a:t>skal spørres.</a:t>
            </a:r>
          </a:p>
          <a:p>
            <a:pPr marL="251460" indent="-251460"/>
            <a:r>
              <a:rPr lang="nb-NO">
                <a:latin typeface="Arial"/>
                <a:cs typeface="Arial"/>
              </a:rPr>
              <a:t>Kartlegg kva folk kan og ønsker å bidra med i valgkampen.</a:t>
            </a:r>
          </a:p>
          <a:p>
            <a:pPr marL="251460" indent="-251460"/>
            <a:r>
              <a:rPr lang="nb-NO">
                <a:latin typeface="Arial"/>
                <a:cs typeface="Arial"/>
              </a:rPr>
              <a:t>Pass på at alle får bidra</a:t>
            </a:r>
          </a:p>
          <a:p>
            <a:pPr marL="251460" indent="-251460"/>
            <a:r>
              <a:rPr lang="nb-NO">
                <a:latin typeface="Arial"/>
                <a:cs typeface="Arial"/>
              </a:rPr>
              <a:t>Arranger en frivilligfest etter valget: Avtakking og videre involvering. </a:t>
            </a:r>
          </a:p>
          <a:p>
            <a:pPr marL="251460" indent="-251460"/>
            <a:endParaRPr lang="nb-NO">
              <a:cs typeface="Calibri"/>
            </a:endParaRPr>
          </a:p>
        </p:txBody>
      </p:sp>
      <p:sp>
        <p:nvSpPr>
          <p:cNvPr id="2" name="Title 1">
            <a:extLst>
              <a:ext uri="{FF2B5EF4-FFF2-40B4-BE49-F238E27FC236}">
                <a16:creationId xmlns:a16="http://schemas.microsoft.com/office/drawing/2014/main" id="{60FA563F-044B-4420-B62A-112A49884527}"/>
              </a:ext>
            </a:extLst>
          </p:cNvPr>
          <p:cNvSpPr>
            <a:spLocks noGrp="1"/>
          </p:cNvSpPr>
          <p:nvPr>
            <p:ph type="title"/>
          </p:nvPr>
        </p:nvSpPr>
        <p:spPr/>
        <p:txBody>
          <a:bodyPr/>
          <a:lstStyle/>
          <a:p>
            <a:r>
              <a:rPr lang="nb-NO">
                <a:latin typeface="Arial"/>
                <a:cs typeface="Calibri"/>
              </a:rPr>
              <a:t>Hvordan ta vare på de frivillige?</a:t>
            </a:r>
          </a:p>
        </p:txBody>
      </p:sp>
      <p:pic>
        <p:nvPicPr>
          <p:cNvPr id="8" name="Bilete 9" descr="Eit bilete som inneheld person, gruppe, personar, av tre&#10;&#10;Skildring generert automatisk">
            <a:extLst>
              <a:ext uri="{FF2B5EF4-FFF2-40B4-BE49-F238E27FC236}">
                <a16:creationId xmlns:a16="http://schemas.microsoft.com/office/drawing/2014/main" id="{DA903BAC-5135-EEB3-CF63-1C4D2351C92A}"/>
              </a:ext>
            </a:extLst>
          </p:cNvPr>
          <p:cNvPicPr>
            <a:picLocks noGrp="1" noChangeAspect="1"/>
          </p:cNvPicPr>
          <p:nvPr>
            <p:ph type="pic" sz="quarter" idx="13"/>
          </p:nvPr>
        </p:nvPicPr>
        <p:blipFill rotWithShape="1">
          <a:blip r:embed="rId3"/>
          <a:srcRect l="16667" r="16667"/>
          <a:stretch/>
        </p:blipFill>
        <p:spPr/>
      </p:pic>
    </p:spTree>
    <p:extLst>
      <p:ext uri="{BB962C8B-B14F-4D97-AF65-F5344CB8AC3E}">
        <p14:creationId xmlns:p14="http://schemas.microsoft.com/office/powerpoint/2010/main" val="1566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innhald 1">
            <a:extLst>
              <a:ext uri="{FF2B5EF4-FFF2-40B4-BE49-F238E27FC236}">
                <a16:creationId xmlns:a16="http://schemas.microsoft.com/office/drawing/2014/main" id="{94B45E5D-33E4-0AE9-B2FA-67179EB8173F}"/>
              </a:ext>
            </a:extLst>
          </p:cNvPr>
          <p:cNvSpPr>
            <a:spLocks noGrp="1"/>
          </p:cNvSpPr>
          <p:nvPr>
            <p:ph idx="1"/>
          </p:nvPr>
        </p:nvSpPr>
        <p:spPr/>
        <p:txBody>
          <a:bodyPr vert="horz" lIns="0" tIns="0" rIns="0" bIns="0" rtlCol="0" anchor="t">
            <a:normAutofit lnSpcReduction="10000"/>
          </a:bodyPr>
          <a:lstStyle/>
          <a:p>
            <a:pPr marL="251460" indent="-251460">
              <a:lnSpc>
                <a:spcPct val="110000"/>
              </a:lnSpc>
            </a:pPr>
            <a:r>
              <a:rPr lang="nb-NO">
                <a:latin typeface="Arial"/>
                <a:cs typeface="Arial"/>
              </a:rPr>
              <a:t>April-mai: Kartlegging av frivillige (e-post + ringing)</a:t>
            </a:r>
            <a:endParaRPr lang="en-US">
              <a:latin typeface="Arial"/>
              <a:cs typeface="Arial"/>
            </a:endParaRPr>
          </a:p>
          <a:p>
            <a:pPr marL="251460" indent="-251460">
              <a:lnSpc>
                <a:spcPct val="110000"/>
              </a:lnSpc>
            </a:pPr>
            <a:r>
              <a:rPr lang="nb-NO">
                <a:latin typeface="Arial"/>
                <a:cs typeface="Arial"/>
              </a:rPr>
              <a:t>Mai-juni: Planlegging av aktiviteter og oppgaver</a:t>
            </a:r>
          </a:p>
          <a:p>
            <a:pPr marL="251460" indent="-251460">
              <a:lnSpc>
                <a:spcPct val="110000"/>
              </a:lnSpc>
            </a:pPr>
            <a:r>
              <a:rPr lang="nb-NO">
                <a:latin typeface="Arial"/>
                <a:cs typeface="Arial"/>
              </a:rPr>
              <a:t>Mai-juni: Skolering av frivillige</a:t>
            </a:r>
            <a:endParaRPr lang="en-US">
              <a:latin typeface="Arial"/>
              <a:cs typeface="Arial"/>
            </a:endParaRPr>
          </a:p>
          <a:p>
            <a:pPr marL="251460" indent="-251460">
              <a:lnSpc>
                <a:spcPct val="110000"/>
              </a:lnSpc>
            </a:pPr>
            <a:r>
              <a:rPr lang="nb-NO">
                <a:latin typeface="Arial"/>
                <a:cs typeface="Arial"/>
              </a:rPr>
              <a:t>Mai-juli: Tidlig valgkamp (forhåndsstemming)</a:t>
            </a:r>
            <a:endParaRPr lang="en-US">
              <a:latin typeface="Arial"/>
              <a:cs typeface="Arial"/>
            </a:endParaRPr>
          </a:p>
          <a:p>
            <a:pPr marL="251460" indent="-251460">
              <a:lnSpc>
                <a:spcPct val="110000"/>
              </a:lnSpc>
            </a:pPr>
            <a:r>
              <a:rPr lang="nb-NO">
                <a:latin typeface="Arial"/>
                <a:cs typeface="Arial"/>
              </a:rPr>
              <a:t>Juni-august: Mobilisering av frivillige til aktiviteter og oppgaver </a:t>
            </a:r>
            <a:endParaRPr lang="en-US">
              <a:latin typeface="Arial"/>
              <a:cs typeface="Arial"/>
            </a:endParaRPr>
          </a:p>
          <a:p>
            <a:pPr marL="251460" indent="-251460">
              <a:lnSpc>
                <a:spcPct val="110000"/>
              </a:lnSpc>
            </a:pPr>
            <a:r>
              <a:rPr lang="nb-NO">
                <a:latin typeface="Arial"/>
                <a:cs typeface="Arial"/>
              </a:rPr>
              <a:t>1. august - 11. september: Den intensive valgkampen</a:t>
            </a:r>
            <a:endParaRPr lang="en-US">
              <a:latin typeface="Arial"/>
              <a:cs typeface="Arial"/>
            </a:endParaRPr>
          </a:p>
          <a:p>
            <a:pPr marL="251460" indent="-251460">
              <a:lnSpc>
                <a:spcPct val="110000"/>
              </a:lnSpc>
            </a:pPr>
            <a:r>
              <a:rPr lang="nb-NO">
                <a:latin typeface="Arial"/>
                <a:cs typeface="Arial"/>
              </a:rPr>
              <a:t>Etter valget: Avtakking og inviter med videre i lokallaget</a:t>
            </a:r>
          </a:p>
          <a:p>
            <a:pPr marL="251460" indent="-251460" algn="ctr"/>
            <a:endParaRPr lang="nb-NO"/>
          </a:p>
          <a:p>
            <a:pPr marL="251460" indent="-251460"/>
            <a:endParaRPr lang="nn-NO"/>
          </a:p>
        </p:txBody>
      </p:sp>
      <p:sp>
        <p:nvSpPr>
          <p:cNvPr id="3" name="Tittel 2">
            <a:extLst>
              <a:ext uri="{FF2B5EF4-FFF2-40B4-BE49-F238E27FC236}">
                <a16:creationId xmlns:a16="http://schemas.microsoft.com/office/drawing/2014/main" id="{9227B644-C710-B587-B27E-8F4071969DE4}"/>
              </a:ext>
            </a:extLst>
          </p:cNvPr>
          <p:cNvSpPr>
            <a:spLocks noGrp="1"/>
          </p:cNvSpPr>
          <p:nvPr>
            <p:ph type="title"/>
          </p:nvPr>
        </p:nvSpPr>
        <p:spPr/>
        <p:txBody>
          <a:bodyPr>
            <a:normAutofit fontScale="90000"/>
          </a:bodyPr>
          <a:lstStyle/>
          <a:p>
            <a:r>
              <a:rPr lang="nn-NO">
                <a:latin typeface="Arial"/>
                <a:cs typeface="Arial"/>
              </a:rPr>
              <a:t>Tidslinje for planlegging av </a:t>
            </a:r>
            <a:r>
              <a:rPr lang="nn-NO" err="1">
                <a:latin typeface="Arial"/>
                <a:cs typeface="Arial"/>
              </a:rPr>
              <a:t>valgkamp</a:t>
            </a:r>
            <a:endParaRPr lang="nn-NO" err="1"/>
          </a:p>
        </p:txBody>
      </p:sp>
    </p:spTree>
    <p:extLst>
      <p:ext uri="{BB962C8B-B14F-4D97-AF65-F5344CB8AC3E}">
        <p14:creationId xmlns:p14="http://schemas.microsoft.com/office/powerpoint/2010/main" val="259985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Skolering av frivillige til </a:t>
            </a:r>
            <a:r>
              <a:rPr lang="nn-NO" err="1">
                <a:latin typeface="Arial"/>
                <a:cs typeface="Arial"/>
              </a:rPr>
              <a:t>valgkampen</a:t>
            </a:r>
          </a:p>
        </p:txBody>
      </p:sp>
      <p:sp>
        <p:nvSpPr>
          <p:cNvPr id="4" name="Plassholder for bilde 3">
            <a:extLst>
              <a:ext uri="{FF2B5EF4-FFF2-40B4-BE49-F238E27FC236}">
                <a16:creationId xmlns:a16="http://schemas.microsoft.com/office/drawing/2014/main" id="{9E33603D-51BE-FB4D-A516-7E24EEB58A06}"/>
              </a:ext>
            </a:extLst>
          </p:cNvPr>
          <p:cNvSpPr>
            <a:spLocks noGrp="1"/>
          </p:cNvSpPr>
          <p:nvPr>
            <p:ph type="pic" sz="quarter" idx="10"/>
          </p:nvPr>
        </p:nvSpPr>
        <p:spPr/>
      </p:sp>
    </p:spTree>
    <p:extLst>
      <p:ext uri="{BB962C8B-B14F-4D97-AF65-F5344CB8AC3E}">
        <p14:creationId xmlns:p14="http://schemas.microsoft.com/office/powerpoint/2010/main" val="280288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innhald 1">
            <a:extLst>
              <a:ext uri="{FF2B5EF4-FFF2-40B4-BE49-F238E27FC236}">
                <a16:creationId xmlns:a16="http://schemas.microsoft.com/office/drawing/2014/main" id="{061BFAF5-FE80-B727-EBB7-8688BE5EF897}"/>
              </a:ext>
            </a:extLst>
          </p:cNvPr>
          <p:cNvSpPr>
            <a:spLocks noGrp="1"/>
          </p:cNvSpPr>
          <p:nvPr>
            <p:ph idx="1"/>
          </p:nvPr>
        </p:nvSpPr>
        <p:spPr/>
        <p:txBody>
          <a:bodyPr vert="horz" lIns="0" tIns="0" rIns="0" bIns="0" rtlCol="0" anchor="t">
            <a:normAutofit/>
          </a:bodyPr>
          <a:lstStyle/>
          <a:p>
            <a:pPr marL="251460" indent="-251460"/>
            <a:r>
              <a:rPr lang="nb-NO" err="1">
                <a:latin typeface="Arial"/>
                <a:cs typeface="Arial"/>
              </a:rPr>
              <a:t>Skoleringspodcast</a:t>
            </a:r>
            <a:endParaRPr lang="nn-NO" err="1"/>
          </a:p>
          <a:p>
            <a:pPr marL="251460" indent="-251460"/>
            <a:r>
              <a:rPr lang="nb-NO">
                <a:latin typeface="Arial"/>
                <a:cs typeface="Arial"/>
              </a:rPr>
              <a:t>Digital skoleringsonsdag (gjerne samle lokallaget)</a:t>
            </a:r>
          </a:p>
          <a:p>
            <a:pPr marL="251460" indent="-251460"/>
            <a:r>
              <a:rPr lang="nb-NO" err="1">
                <a:latin typeface="Arial"/>
                <a:cs typeface="Arial"/>
              </a:rPr>
              <a:t>Zetkin</a:t>
            </a:r>
            <a:endParaRPr lang="nb-NO">
              <a:latin typeface="Arial"/>
              <a:cs typeface="Arial"/>
            </a:endParaRPr>
          </a:p>
          <a:p>
            <a:pPr marL="251460" indent="-251460"/>
            <a:r>
              <a:rPr lang="nb-NO">
                <a:latin typeface="Arial"/>
                <a:cs typeface="Arial"/>
              </a:rPr>
              <a:t>SV-appen</a:t>
            </a:r>
          </a:p>
          <a:p>
            <a:pPr marL="251460" indent="-251460"/>
            <a:r>
              <a:rPr lang="nb-NO">
                <a:latin typeface="Arial"/>
                <a:cs typeface="Arial"/>
              </a:rPr>
              <a:t>Politisk skolering om hovedsaker</a:t>
            </a:r>
          </a:p>
          <a:p>
            <a:pPr marL="0" indent="0">
              <a:buNone/>
            </a:pPr>
            <a:endParaRPr lang="nb-NO">
              <a:latin typeface="Arial"/>
              <a:cs typeface="Arial"/>
            </a:endParaRPr>
          </a:p>
          <a:p>
            <a:pPr marL="251460" indent="-251460"/>
            <a:r>
              <a:rPr lang="nb-NO" b="1">
                <a:latin typeface="Arial"/>
                <a:cs typeface="Arial"/>
              </a:rPr>
              <a:t>Følg med og noter ned datoer!</a:t>
            </a:r>
            <a:endParaRPr lang="nb-NO" b="1"/>
          </a:p>
        </p:txBody>
      </p:sp>
      <p:sp>
        <p:nvSpPr>
          <p:cNvPr id="3" name="Tittel 2">
            <a:extLst>
              <a:ext uri="{FF2B5EF4-FFF2-40B4-BE49-F238E27FC236}">
                <a16:creationId xmlns:a16="http://schemas.microsoft.com/office/drawing/2014/main" id="{51ACF83B-DBA5-B201-9997-50542DC54DAB}"/>
              </a:ext>
            </a:extLst>
          </p:cNvPr>
          <p:cNvSpPr>
            <a:spLocks noGrp="1"/>
          </p:cNvSpPr>
          <p:nvPr>
            <p:ph type="title"/>
          </p:nvPr>
        </p:nvSpPr>
        <p:spPr/>
        <p:txBody>
          <a:bodyPr/>
          <a:lstStyle/>
          <a:p>
            <a:r>
              <a:rPr lang="nn-NO">
                <a:latin typeface="Arial"/>
                <a:cs typeface="Arial"/>
              </a:rPr>
              <a:t>Skolering fra SV sentralt</a:t>
            </a:r>
            <a:endParaRPr lang="nn-NO"/>
          </a:p>
        </p:txBody>
      </p:sp>
    </p:spTree>
    <p:extLst>
      <p:ext uri="{BB962C8B-B14F-4D97-AF65-F5344CB8AC3E}">
        <p14:creationId xmlns:p14="http://schemas.microsoft.com/office/powerpoint/2010/main" val="232977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2DD9E-90C3-204B-B018-2322283981B1}"/>
              </a:ext>
            </a:extLst>
          </p:cNvPr>
          <p:cNvSpPr>
            <a:spLocks noGrp="1"/>
          </p:cNvSpPr>
          <p:nvPr>
            <p:ph idx="1"/>
          </p:nvPr>
        </p:nvSpPr>
        <p:spPr>
          <a:xfrm>
            <a:off x="451412" y="1782501"/>
            <a:ext cx="10169696" cy="4734046"/>
          </a:xfrm>
        </p:spPr>
        <p:txBody>
          <a:bodyPr vert="horz" lIns="0" tIns="0" rIns="0" bIns="0" rtlCol="0" anchor="t">
            <a:normAutofit/>
          </a:bodyPr>
          <a:lstStyle/>
          <a:p>
            <a:pPr marL="251460" indent="-251460">
              <a:lnSpc>
                <a:spcPct val="120000"/>
              </a:lnSpc>
            </a:pPr>
            <a:r>
              <a:rPr lang="nb-NO">
                <a:latin typeface="Arial"/>
                <a:cs typeface="Arial"/>
              </a:rPr>
              <a:t>Inviter medlemmer og frivillige til skoleringskveld, med kombinasjon av:</a:t>
            </a:r>
          </a:p>
          <a:p>
            <a:pPr marL="431165" lvl="1" indent="-251460">
              <a:lnSpc>
                <a:spcPct val="120000"/>
              </a:lnSpc>
            </a:pPr>
            <a:r>
              <a:rPr lang="nb-NO">
                <a:latin typeface="Arial"/>
                <a:cs typeface="Arial"/>
              </a:rPr>
              <a:t>Presentasjon av lokallagets valgkampplaner</a:t>
            </a:r>
          </a:p>
          <a:p>
            <a:pPr marL="431165" lvl="1" indent="-251460">
              <a:lnSpc>
                <a:spcPct val="120000"/>
              </a:lnSpc>
            </a:pPr>
            <a:r>
              <a:rPr lang="nb-NO">
                <a:latin typeface="Arial"/>
                <a:cs typeface="Arial"/>
              </a:rPr>
              <a:t>Besøk/presentasjon fra sentrale politikere </a:t>
            </a:r>
            <a:endParaRPr lang="nb-NO">
              <a:cs typeface="Calibri"/>
            </a:endParaRPr>
          </a:p>
          <a:p>
            <a:pPr marL="431165" lvl="1" indent="-251460">
              <a:lnSpc>
                <a:spcPct val="120000"/>
              </a:lnSpc>
            </a:pPr>
            <a:r>
              <a:rPr lang="nb-NO">
                <a:latin typeface="Arial"/>
                <a:cs typeface="Arial"/>
              </a:rPr>
              <a:t>Lavterskel: Øvelser! Rollespill, etc. </a:t>
            </a:r>
          </a:p>
          <a:p>
            <a:pPr marL="431165" lvl="1" indent="-251460">
              <a:lnSpc>
                <a:spcPct val="120000"/>
              </a:lnSpc>
            </a:pPr>
            <a:endParaRPr lang="nb-NO">
              <a:cs typeface="Arial"/>
            </a:endParaRPr>
          </a:p>
          <a:p>
            <a:pPr marL="431165" lvl="1" indent="-251460">
              <a:lnSpc>
                <a:spcPct val="120000"/>
              </a:lnSpc>
              <a:buFont typeface="Arial" panose="020F0502020204030204" pitchFamily="34" charset="0"/>
              <a:buChar char="•"/>
            </a:pPr>
            <a:r>
              <a:rPr lang="nb-NO">
                <a:latin typeface="Arial"/>
                <a:cs typeface="Arial"/>
              </a:rPr>
              <a:t>Lag det til en sosial kveld i lokallaget! </a:t>
            </a:r>
            <a:endParaRPr lang="nb-NO">
              <a:cs typeface="Arial"/>
            </a:endParaRPr>
          </a:p>
          <a:p>
            <a:pPr marL="215900" lvl="1" indent="0" fontAlgn="base">
              <a:buNone/>
            </a:pPr>
            <a:endParaRPr lang="nb-NO">
              <a:cs typeface="Calibri"/>
            </a:endParaRPr>
          </a:p>
          <a:p>
            <a:pPr marL="251460" indent="-251460"/>
            <a:endParaRPr lang="nb-NO">
              <a:cs typeface="Calibri"/>
            </a:endParaRPr>
          </a:p>
        </p:txBody>
      </p:sp>
      <p:sp>
        <p:nvSpPr>
          <p:cNvPr id="2" name="Title 1">
            <a:extLst>
              <a:ext uri="{FF2B5EF4-FFF2-40B4-BE49-F238E27FC236}">
                <a16:creationId xmlns:a16="http://schemas.microsoft.com/office/drawing/2014/main" id="{9C98FF33-04C6-AF40-A2D3-55C2B8D0C09B}"/>
              </a:ext>
            </a:extLst>
          </p:cNvPr>
          <p:cNvSpPr>
            <a:spLocks noGrp="1"/>
          </p:cNvSpPr>
          <p:nvPr>
            <p:ph type="title"/>
          </p:nvPr>
        </p:nvSpPr>
        <p:spPr/>
        <p:txBody>
          <a:bodyPr/>
          <a:lstStyle/>
          <a:p>
            <a:r>
              <a:rPr lang="nb-NO">
                <a:latin typeface="Arial"/>
                <a:cs typeface="Calibri"/>
              </a:rPr>
              <a:t>Skolering i lokallaget</a:t>
            </a:r>
          </a:p>
        </p:txBody>
      </p:sp>
    </p:spTree>
    <p:extLst>
      <p:ext uri="{BB962C8B-B14F-4D97-AF65-F5344CB8AC3E}">
        <p14:creationId xmlns:p14="http://schemas.microsoft.com/office/powerpoint/2010/main" val="41923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t>Sosiale </a:t>
            </a:r>
            <a:r>
              <a:rPr lang="nn-NO" err="1"/>
              <a:t>medier</a:t>
            </a:r>
            <a:endParaRPr lang="nn-NO"/>
          </a:p>
        </p:txBody>
      </p:sp>
      <p:sp>
        <p:nvSpPr>
          <p:cNvPr id="4" name="Plassholder for bilde 3">
            <a:extLst>
              <a:ext uri="{FF2B5EF4-FFF2-40B4-BE49-F238E27FC236}">
                <a16:creationId xmlns:a16="http://schemas.microsoft.com/office/drawing/2014/main" id="{33266B80-8A30-F54B-A425-599DB5444322}"/>
              </a:ext>
            </a:extLst>
          </p:cNvPr>
          <p:cNvSpPr>
            <a:spLocks noGrp="1"/>
          </p:cNvSpPr>
          <p:nvPr>
            <p:ph type="pic" sz="quarter" idx="10"/>
          </p:nvPr>
        </p:nvSpPr>
        <p:spPr/>
      </p:sp>
    </p:spTree>
    <p:extLst>
      <p:ext uri="{BB962C8B-B14F-4D97-AF65-F5344CB8AC3E}">
        <p14:creationId xmlns:p14="http://schemas.microsoft.com/office/powerpoint/2010/main" val="2705030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lassholder for bilde 5" descr="Et bilde som inneholder tekst&#10;&#10;Automatisk generert beskrivelse">
            <a:extLst>
              <a:ext uri="{FF2B5EF4-FFF2-40B4-BE49-F238E27FC236}">
                <a16:creationId xmlns:a16="http://schemas.microsoft.com/office/drawing/2014/main" id="{E6B5E967-3C7A-1248-A568-C146BD1638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454096" y="1782501"/>
            <a:ext cx="4741080" cy="4742477"/>
          </a:xfrm>
        </p:spPr>
      </p:pic>
      <p:sp>
        <p:nvSpPr>
          <p:cNvPr id="3" name="Content Placeholder 2">
            <a:extLst>
              <a:ext uri="{FF2B5EF4-FFF2-40B4-BE49-F238E27FC236}">
                <a16:creationId xmlns:a16="http://schemas.microsoft.com/office/drawing/2014/main" id="{5C921604-4776-6440-B252-8D38AF7F095E}"/>
              </a:ext>
            </a:extLst>
          </p:cNvPr>
          <p:cNvSpPr>
            <a:spLocks noGrp="1"/>
          </p:cNvSpPr>
          <p:nvPr>
            <p:ph type="body" sz="quarter" idx="14"/>
          </p:nvPr>
        </p:nvSpPr>
        <p:spPr/>
        <p:txBody>
          <a:bodyPr vert="horz" lIns="0" tIns="0" rIns="0" bIns="0" rtlCol="0" anchor="t">
            <a:normAutofit/>
          </a:bodyPr>
          <a:lstStyle/>
          <a:p>
            <a:pPr marL="251460" lvl="1" indent="-251460" fontAlgn="base">
              <a:spcBef>
                <a:spcPts val="1000"/>
              </a:spcBef>
              <a:buClr>
                <a:srgbClr val="EB4040"/>
              </a:buClr>
              <a:buFont typeface="Calibri" panose="020F0502020204030204" pitchFamily="34" charset="0"/>
              <a:buChar char="•"/>
            </a:pPr>
            <a:r>
              <a:rPr lang="nb-NO">
                <a:latin typeface="Arial"/>
                <a:cs typeface="Arial"/>
              </a:rPr>
              <a:t>Alle kan bidra til å øke synlighet på sosiale medier, gjennom å like, dele, merke og kommentere. Alt hjelper!</a:t>
            </a:r>
            <a:endParaRPr lang="en-US"/>
          </a:p>
          <a:p>
            <a:pPr marL="251460" lvl="1" indent="-251460" fontAlgn="base">
              <a:spcBef>
                <a:spcPts val="1000"/>
              </a:spcBef>
              <a:buClr>
                <a:srgbClr val="EB4040"/>
              </a:buClr>
              <a:buFont typeface="Calibri" panose="020F0502020204030204" pitchFamily="34" charset="0"/>
              <a:buChar char="•"/>
            </a:pPr>
            <a:r>
              <a:rPr lang="nb-NO"/>
              <a:t>Post variert.</a:t>
            </a:r>
          </a:p>
          <a:p>
            <a:pPr marL="251460" lvl="1" indent="-251460" fontAlgn="base">
              <a:spcBef>
                <a:spcPts val="1000"/>
              </a:spcBef>
              <a:buClr>
                <a:srgbClr val="EB4040"/>
              </a:buClr>
              <a:buFont typeface="Calibri" panose="020F0502020204030204" pitchFamily="34" charset="0"/>
              <a:buChar char="•"/>
            </a:pPr>
            <a:r>
              <a:rPr lang="nb-NO"/>
              <a:t>Vær aktuell.</a:t>
            </a:r>
          </a:p>
          <a:p>
            <a:pPr marL="251460" lvl="1" indent="-251460" fontAlgn="base">
              <a:spcBef>
                <a:spcPts val="1000"/>
              </a:spcBef>
              <a:buClr>
                <a:srgbClr val="EB4040"/>
              </a:buClr>
              <a:buFont typeface="Calibri" panose="020F0502020204030204" pitchFamily="34" charset="0"/>
              <a:buChar char="•"/>
            </a:pPr>
            <a:r>
              <a:rPr lang="nb-NO"/>
              <a:t>Bruk bilder og maler fra Brandmaster.</a:t>
            </a:r>
          </a:p>
          <a:p>
            <a:pPr marL="251460" lvl="1" indent="-251460" fontAlgn="base">
              <a:spcBef>
                <a:spcPts val="1000"/>
              </a:spcBef>
              <a:buClr>
                <a:srgbClr val="EB4040"/>
              </a:buClr>
              <a:buFont typeface="Calibri" panose="020F0502020204030204" pitchFamily="34" charset="0"/>
              <a:buChar char="•"/>
            </a:pPr>
            <a:r>
              <a:rPr lang="nb-NO"/>
              <a:t>Bruk ressursbanken.</a:t>
            </a:r>
          </a:p>
          <a:p>
            <a:pPr marL="251460" lvl="1" indent="-251460" fontAlgn="base">
              <a:spcBef>
                <a:spcPts val="1000"/>
              </a:spcBef>
              <a:buClr>
                <a:srgbClr val="EB4040"/>
              </a:buClr>
              <a:buFont typeface="Calibri" panose="020F0502020204030204" pitchFamily="34" charset="0"/>
              <a:buChar char="•"/>
            </a:pPr>
            <a:r>
              <a:rPr lang="nb-NO">
                <a:latin typeface="Arial"/>
                <a:cs typeface="Arial"/>
              </a:rPr>
              <a:t>Post jevnlig på alle kontoer. </a:t>
            </a:r>
            <a:endParaRPr lang="nb-NO"/>
          </a:p>
        </p:txBody>
      </p:sp>
      <p:sp>
        <p:nvSpPr>
          <p:cNvPr id="2" name="Title 1">
            <a:extLst>
              <a:ext uri="{FF2B5EF4-FFF2-40B4-BE49-F238E27FC236}">
                <a16:creationId xmlns:a16="http://schemas.microsoft.com/office/drawing/2014/main" id="{9F7451B7-E143-5148-9380-DA9A290D45AD}"/>
              </a:ext>
            </a:extLst>
          </p:cNvPr>
          <p:cNvSpPr>
            <a:spLocks noGrp="1"/>
          </p:cNvSpPr>
          <p:nvPr>
            <p:ph type="title"/>
          </p:nvPr>
        </p:nvSpPr>
        <p:spPr/>
        <p:txBody>
          <a:bodyPr anchor="ctr">
            <a:normAutofit/>
          </a:bodyPr>
          <a:lstStyle/>
          <a:p>
            <a:r>
              <a:rPr lang="nb-NO"/>
              <a:t>Facebook og </a:t>
            </a:r>
            <a:r>
              <a:rPr lang="nb-NO" err="1"/>
              <a:t>Instagram</a:t>
            </a:r>
            <a:endParaRPr lang="nb-NO"/>
          </a:p>
        </p:txBody>
      </p:sp>
      <p:sp>
        <p:nvSpPr>
          <p:cNvPr id="8" name="TekstSylinder 7">
            <a:extLst>
              <a:ext uri="{FF2B5EF4-FFF2-40B4-BE49-F238E27FC236}">
                <a16:creationId xmlns:a16="http://schemas.microsoft.com/office/drawing/2014/main" id="{AA5FEB54-5556-5546-BE9B-65BA479BEB71}"/>
              </a:ext>
            </a:extLst>
          </p:cNvPr>
          <p:cNvSpPr txBox="1"/>
          <p:nvPr/>
        </p:nvSpPr>
        <p:spPr>
          <a:xfrm>
            <a:off x="9545444" y="6244683"/>
            <a:ext cx="2475571" cy="614905"/>
          </a:xfrm>
          <a:prstGeom prst="rect">
            <a:avLst/>
          </a:prstGeom>
          <a:solidFill>
            <a:schemeClr val="bg1"/>
          </a:solidFill>
        </p:spPr>
        <p:txBody>
          <a:bodyPr wrap="square" rtlCol="0">
            <a:spAutoFit/>
          </a:bodyPr>
          <a:lstStyle/>
          <a:p>
            <a:endParaRPr lang="nn-NO"/>
          </a:p>
        </p:txBody>
      </p:sp>
    </p:spTree>
    <p:extLst>
      <p:ext uri="{BB962C8B-B14F-4D97-AF65-F5344CB8AC3E}">
        <p14:creationId xmlns:p14="http://schemas.microsoft.com/office/powerpoint/2010/main" val="336374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BDD">
            <a:alpha val="9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21604-4776-6440-B252-8D38AF7F095E}"/>
              </a:ext>
            </a:extLst>
          </p:cNvPr>
          <p:cNvSpPr>
            <a:spLocks noGrp="1"/>
          </p:cNvSpPr>
          <p:nvPr>
            <p:ph type="body" sz="quarter" idx="14"/>
          </p:nvPr>
        </p:nvSpPr>
        <p:spPr/>
        <p:txBody>
          <a:bodyPr vert="horz" lIns="0" tIns="0" rIns="0" bIns="0" rtlCol="0" anchor="t">
            <a:normAutofit/>
          </a:bodyPr>
          <a:lstStyle/>
          <a:p>
            <a:pPr marL="251460" lvl="1" indent="-251460" fontAlgn="base">
              <a:spcBef>
                <a:spcPts val="1000"/>
              </a:spcBef>
              <a:buClr>
                <a:srgbClr val="EB4040"/>
              </a:buClr>
              <a:buFont typeface="Calibri" panose="020F0502020204030204" pitchFamily="34" charset="0"/>
              <a:buChar char="•"/>
            </a:pPr>
            <a:r>
              <a:rPr lang="nb-NO">
                <a:latin typeface="Arial"/>
                <a:cs typeface="Arial"/>
              </a:rPr>
              <a:t>Løft lokale kandidater</a:t>
            </a:r>
          </a:p>
          <a:p>
            <a:pPr marL="251460" lvl="1" indent="-251460" fontAlgn="base">
              <a:spcBef>
                <a:spcPts val="1000"/>
              </a:spcBef>
              <a:buClr>
                <a:srgbClr val="EB4040"/>
              </a:buClr>
              <a:buFont typeface="Calibri" panose="020F0502020204030204" pitchFamily="34" charset="0"/>
              <a:buChar char="•"/>
            </a:pPr>
            <a:r>
              <a:rPr lang="nb-NO">
                <a:latin typeface="Arial"/>
                <a:cs typeface="Arial"/>
              </a:rPr>
              <a:t>Svar på spørsmål og kommentarer, og moderer siden. </a:t>
            </a:r>
            <a:endParaRPr lang="nb-NO"/>
          </a:p>
          <a:p>
            <a:pPr marL="251460" lvl="1" indent="-251460" fontAlgn="base">
              <a:spcBef>
                <a:spcPts val="1000"/>
              </a:spcBef>
              <a:buClr>
                <a:srgbClr val="EB4040"/>
              </a:buClr>
              <a:buFont typeface="Calibri" panose="020F0502020204030204" pitchFamily="34" charset="0"/>
              <a:buChar char="•"/>
            </a:pPr>
            <a:r>
              <a:rPr lang="nb-NO"/>
              <a:t>Rekrutter nye medlemmer og aktivister. </a:t>
            </a:r>
          </a:p>
          <a:p>
            <a:pPr marL="251460" lvl="1" indent="-251460" fontAlgn="base">
              <a:spcBef>
                <a:spcPts val="1000"/>
              </a:spcBef>
              <a:buClr>
                <a:srgbClr val="EB4040"/>
              </a:buClr>
              <a:buFont typeface="Calibri" panose="020F0502020204030204" pitchFamily="34" charset="0"/>
              <a:buChar char="•"/>
            </a:pPr>
            <a:r>
              <a:rPr lang="nb-NO">
                <a:latin typeface="Arial"/>
                <a:cs typeface="Arial"/>
              </a:rPr>
              <a:t>Legg ut bilder av lokallagets aktivitet- vis at det er gøy å være med!</a:t>
            </a:r>
          </a:p>
          <a:p>
            <a:pPr marL="0" lvl="1" indent="0" fontAlgn="base">
              <a:spcBef>
                <a:spcPts val="1000"/>
              </a:spcBef>
              <a:buClr>
                <a:srgbClr val="EB4040"/>
              </a:buClr>
              <a:buNone/>
            </a:pPr>
            <a:endParaRPr lang="nb-NO"/>
          </a:p>
        </p:txBody>
      </p:sp>
      <p:sp>
        <p:nvSpPr>
          <p:cNvPr id="2" name="Title 1">
            <a:extLst>
              <a:ext uri="{FF2B5EF4-FFF2-40B4-BE49-F238E27FC236}">
                <a16:creationId xmlns:a16="http://schemas.microsoft.com/office/drawing/2014/main" id="{9F7451B7-E143-5148-9380-DA9A290D45AD}"/>
              </a:ext>
            </a:extLst>
          </p:cNvPr>
          <p:cNvSpPr>
            <a:spLocks noGrp="1"/>
          </p:cNvSpPr>
          <p:nvPr>
            <p:ph type="title"/>
          </p:nvPr>
        </p:nvSpPr>
        <p:spPr/>
        <p:txBody>
          <a:bodyPr/>
          <a:lstStyle/>
          <a:p>
            <a:r>
              <a:rPr lang="nb-NO"/>
              <a:t>Facebook og </a:t>
            </a:r>
            <a:r>
              <a:rPr lang="nb-NO" err="1"/>
              <a:t>Instagram</a:t>
            </a:r>
            <a:endParaRPr lang="nb-NO"/>
          </a:p>
        </p:txBody>
      </p:sp>
      <p:pic>
        <p:nvPicPr>
          <p:cNvPr id="7" name="Picture 7">
            <a:extLst>
              <a:ext uri="{FF2B5EF4-FFF2-40B4-BE49-F238E27FC236}">
                <a16:creationId xmlns:a16="http://schemas.microsoft.com/office/drawing/2014/main" id="{447205DF-F5DF-4008-A373-2A2E1168C44F}"/>
              </a:ext>
            </a:extLst>
          </p:cNvPr>
          <p:cNvPicPr>
            <a:picLocks noChangeAspect="1"/>
          </p:cNvPicPr>
          <p:nvPr/>
        </p:nvPicPr>
        <p:blipFill>
          <a:blip r:embed="rId3"/>
          <a:stretch>
            <a:fillRect/>
          </a:stretch>
        </p:blipFill>
        <p:spPr>
          <a:xfrm>
            <a:off x="8469498" y="1313542"/>
            <a:ext cx="3178545" cy="5268952"/>
          </a:xfrm>
          <a:prstGeom prst="rect">
            <a:avLst/>
          </a:prstGeom>
        </p:spPr>
      </p:pic>
    </p:spTree>
    <p:extLst>
      <p:ext uri="{BB962C8B-B14F-4D97-AF65-F5344CB8AC3E}">
        <p14:creationId xmlns:p14="http://schemas.microsoft.com/office/powerpoint/2010/main" val="15951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8093E878-EA5D-4F75-9544-A37CAF6B0987}"/>
              </a:ext>
            </a:extLst>
          </p:cNvPr>
          <p:cNvSpPr>
            <a:spLocks noGrp="1"/>
          </p:cNvSpPr>
          <p:nvPr>
            <p:ph type="title"/>
          </p:nvPr>
        </p:nvSpPr>
        <p:spPr/>
        <p:txBody>
          <a:bodyPr/>
          <a:lstStyle/>
          <a:p>
            <a:r>
              <a:rPr lang="nb-NO"/>
              <a:t>Det er dette vi jobber for</a:t>
            </a:r>
          </a:p>
        </p:txBody>
      </p:sp>
      <p:pic>
        <p:nvPicPr>
          <p:cNvPr id="7" name="Picture 4" descr="A picture containing text, person, computer, indoor&#10;&#10;Description automatically generated">
            <a:extLst>
              <a:ext uri="{FF2B5EF4-FFF2-40B4-BE49-F238E27FC236}">
                <a16:creationId xmlns:a16="http://schemas.microsoft.com/office/drawing/2014/main" id="{19786849-BFCA-1A44-8372-8131E411A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7587" y="2403664"/>
            <a:ext cx="3971943" cy="3971943"/>
          </a:xfrm>
          <a:prstGeom prst="rect">
            <a:avLst/>
          </a:prstGeom>
          <a:noFill/>
        </p:spPr>
      </p:pic>
      <p:pic>
        <p:nvPicPr>
          <p:cNvPr id="9" name="Picture 6">
            <a:extLst>
              <a:ext uri="{FF2B5EF4-FFF2-40B4-BE49-F238E27FC236}">
                <a16:creationId xmlns:a16="http://schemas.microsoft.com/office/drawing/2014/main" id="{8B68F7AC-361D-274D-AE6D-2F94FE0524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
          <a:stretch/>
        </p:blipFill>
        <p:spPr>
          <a:xfrm>
            <a:off x="621615" y="2403663"/>
            <a:ext cx="3970773" cy="3971943"/>
          </a:xfrm>
          <a:prstGeom prst="rect">
            <a:avLst/>
          </a:prstGeom>
          <a:noFill/>
        </p:spPr>
      </p:pic>
    </p:spTree>
    <p:extLst>
      <p:ext uri="{BB962C8B-B14F-4D97-AF65-F5344CB8AC3E}">
        <p14:creationId xmlns:p14="http://schemas.microsoft.com/office/powerpoint/2010/main" val="42490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7788FC90-45E8-4744-96E6-8A6ABADB53DA}"/>
              </a:ext>
            </a:extLst>
          </p:cNvPr>
          <p:cNvSpPr>
            <a:spLocks noGrp="1"/>
          </p:cNvSpPr>
          <p:nvPr>
            <p:ph type="pic" sz="quarter" idx="13"/>
          </p:nvPr>
        </p:nvSpPr>
        <p:spPr/>
      </p:sp>
      <p:sp>
        <p:nvSpPr>
          <p:cNvPr id="3" name="Content Placeholder 2">
            <a:extLst>
              <a:ext uri="{FF2B5EF4-FFF2-40B4-BE49-F238E27FC236}">
                <a16:creationId xmlns:a16="http://schemas.microsoft.com/office/drawing/2014/main" id="{5C921604-4776-6440-B252-8D38AF7F095E}"/>
              </a:ext>
            </a:extLst>
          </p:cNvPr>
          <p:cNvSpPr>
            <a:spLocks noGrp="1"/>
          </p:cNvSpPr>
          <p:nvPr>
            <p:ph type="body" sz="quarter" idx="14"/>
          </p:nvPr>
        </p:nvSpPr>
        <p:spPr/>
        <p:txBody>
          <a:bodyPr vert="horz" lIns="0" tIns="0" rIns="0" bIns="0" rtlCol="0" anchor="t">
            <a:normAutofit lnSpcReduction="10000"/>
          </a:bodyPr>
          <a:lstStyle/>
          <a:p>
            <a:pPr marL="251460" lvl="1" indent="-251460" fontAlgn="base">
              <a:spcBef>
                <a:spcPts val="1000"/>
              </a:spcBef>
              <a:buClr>
                <a:srgbClr val="EB4040"/>
              </a:buClr>
              <a:buFont typeface="Calibri" panose="020F0502020204030204" pitchFamily="34" charset="0"/>
              <a:buChar char="•"/>
            </a:pPr>
            <a:r>
              <a:rPr lang="nb-NO">
                <a:latin typeface="Arial"/>
                <a:cs typeface="Arial"/>
              </a:rPr>
              <a:t>Vær tidlig ute.</a:t>
            </a:r>
          </a:p>
          <a:p>
            <a:pPr marL="251460" lvl="1" indent="-251460">
              <a:spcBef>
                <a:spcPts val="1000"/>
              </a:spcBef>
              <a:buClr>
                <a:srgbClr val="EB4040"/>
              </a:buClr>
              <a:buFont typeface="Calibri" panose="020F0502020204030204" pitchFamily="34" charset="0"/>
              <a:buChar char="•"/>
            </a:pPr>
            <a:r>
              <a:rPr lang="nb-NO">
                <a:latin typeface="Arial"/>
                <a:cs typeface="Arial"/>
              </a:rPr>
              <a:t>Finn et godt og relevant bilde!</a:t>
            </a:r>
            <a:endParaRPr lang="en-US">
              <a:latin typeface="Arial"/>
              <a:cs typeface="Arial"/>
            </a:endParaRPr>
          </a:p>
          <a:p>
            <a:pPr marL="251460" lvl="1" indent="-251460">
              <a:spcBef>
                <a:spcPts val="1000"/>
              </a:spcBef>
              <a:buClr>
                <a:srgbClr val="EB4040"/>
              </a:buClr>
              <a:buFont typeface="Calibri" panose="020F0502020204030204" pitchFamily="34" charset="0"/>
              <a:buChar char="•"/>
            </a:pPr>
            <a:r>
              <a:rPr lang="nb-NO">
                <a:latin typeface="Arial"/>
                <a:cs typeface="Arial"/>
              </a:rPr>
              <a:t>Ha en </a:t>
            </a:r>
            <a:r>
              <a:rPr lang="nb-NO" u="sng">
                <a:latin typeface="Arial"/>
                <a:cs typeface="Arial"/>
              </a:rPr>
              <a:t>kort</a:t>
            </a:r>
            <a:r>
              <a:rPr lang="nb-NO">
                <a:latin typeface="Arial"/>
                <a:cs typeface="Arial"/>
              </a:rPr>
              <a:t> tekst som tydelig inneholder tid og sted og hva som skal skje.</a:t>
            </a:r>
          </a:p>
          <a:p>
            <a:pPr marL="251460" lvl="1" indent="-251460" fontAlgn="base">
              <a:spcBef>
                <a:spcPts val="1000"/>
              </a:spcBef>
              <a:buClr>
                <a:srgbClr val="EB4040"/>
              </a:buClr>
              <a:buFont typeface="Calibri" panose="020F0502020204030204" pitchFamily="34" charset="0"/>
              <a:buChar char="•"/>
            </a:pPr>
            <a:r>
              <a:rPr lang="nb-NO"/>
              <a:t>Legg til eventuelle samarbeids-partnere som medarrangør. </a:t>
            </a:r>
          </a:p>
          <a:p>
            <a:pPr marL="251460" lvl="1" indent="-251460" fontAlgn="base">
              <a:spcBef>
                <a:spcPts val="1000"/>
              </a:spcBef>
              <a:buClr>
                <a:srgbClr val="EB4040"/>
              </a:buClr>
              <a:buFont typeface="Calibri" panose="020F0502020204030204" pitchFamily="34" charset="0"/>
              <a:buChar char="•"/>
            </a:pPr>
            <a:r>
              <a:rPr lang="nb-NO"/>
              <a:t>Få andre til å invitere venner.</a:t>
            </a:r>
          </a:p>
          <a:p>
            <a:pPr marL="251460" lvl="1" indent="-251460">
              <a:spcBef>
                <a:spcPts val="1000"/>
              </a:spcBef>
              <a:buClr>
                <a:srgbClr val="EB4040"/>
              </a:buClr>
              <a:buFont typeface="Calibri" panose="020F0502020204030204" pitchFamily="34" charset="0"/>
              <a:buChar char="•"/>
            </a:pPr>
            <a:r>
              <a:rPr lang="nb-NO">
                <a:latin typeface="Arial"/>
                <a:cs typeface="Arial"/>
              </a:rPr>
              <a:t>Post oppdateringer i arrangementet.</a:t>
            </a:r>
          </a:p>
          <a:p>
            <a:pPr marL="251460" lvl="1" indent="-251460">
              <a:spcBef>
                <a:spcPts val="1000"/>
              </a:spcBef>
              <a:buClr>
                <a:srgbClr val="EB4040"/>
              </a:buClr>
              <a:buFont typeface="Calibri" panose="020F0502020204030204" pitchFamily="34" charset="0"/>
              <a:buChar char="•"/>
            </a:pPr>
            <a:r>
              <a:rPr lang="nb-NO">
                <a:latin typeface="Arial"/>
                <a:cs typeface="Arial"/>
              </a:rPr>
              <a:t>Unngå stammespråk.</a:t>
            </a:r>
            <a:endParaRPr lang="nb-NO"/>
          </a:p>
          <a:p>
            <a:pPr marL="251460" lvl="1" indent="-251460">
              <a:spcBef>
                <a:spcPts val="1000"/>
              </a:spcBef>
              <a:buClr>
                <a:srgbClr val="EB4040"/>
              </a:buClr>
              <a:buFont typeface="Calibri" panose="020F0502020204030204" pitchFamily="34" charset="0"/>
              <a:buChar char="•"/>
            </a:pPr>
            <a:endParaRPr lang="nb-NO"/>
          </a:p>
          <a:p>
            <a:pPr marL="251460" lvl="1" indent="-251460">
              <a:spcBef>
                <a:spcPts val="1000"/>
              </a:spcBef>
              <a:buClr>
                <a:srgbClr val="EB4040"/>
              </a:buClr>
              <a:buFont typeface="Calibri" panose="020F0502020204030204" pitchFamily="34" charset="0"/>
              <a:buChar char="•"/>
            </a:pPr>
            <a:endParaRPr lang="nb-NO"/>
          </a:p>
        </p:txBody>
      </p:sp>
      <p:sp>
        <p:nvSpPr>
          <p:cNvPr id="2" name="Title 1">
            <a:extLst>
              <a:ext uri="{FF2B5EF4-FFF2-40B4-BE49-F238E27FC236}">
                <a16:creationId xmlns:a16="http://schemas.microsoft.com/office/drawing/2014/main" id="{9F7451B7-E143-5148-9380-DA9A290D45AD}"/>
              </a:ext>
            </a:extLst>
          </p:cNvPr>
          <p:cNvSpPr>
            <a:spLocks noGrp="1"/>
          </p:cNvSpPr>
          <p:nvPr>
            <p:ph type="title"/>
          </p:nvPr>
        </p:nvSpPr>
        <p:spPr/>
        <p:txBody>
          <a:bodyPr/>
          <a:lstStyle/>
          <a:p>
            <a:r>
              <a:rPr lang="nb-NO" err="1"/>
              <a:t>Facebook</a:t>
            </a:r>
            <a:r>
              <a:rPr lang="nb-NO"/>
              <a:t>-arrangementer</a:t>
            </a:r>
          </a:p>
        </p:txBody>
      </p:sp>
      <p:pic>
        <p:nvPicPr>
          <p:cNvPr id="5" name="Bilde 4" descr="Et bilde som inneholder person, personer, stående, mann&#10;&#10;Automatisk generert beskrivelse">
            <a:extLst>
              <a:ext uri="{FF2B5EF4-FFF2-40B4-BE49-F238E27FC236}">
                <a16:creationId xmlns:a16="http://schemas.microsoft.com/office/drawing/2014/main" id="{9325D9D3-FD55-944F-A8C2-0104C56E8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0875" y="3913772"/>
            <a:ext cx="3496112" cy="2622084"/>
          </a:xfrm>
          <a:prstGeom prst="rect">
            <a:avLst/>
          </a:prstGeom>
        </p:spPr>
      </p:pic>
      <p:pic>
        <p:nvPicPr>
          <p:cNvPr id="7" name="Bilde 2" descr="Et bilde som inneholder utendørs, person, personer, gruppe&#10;&#10;Automatisk generert beskrivelse">
            <a:extLst>
              <a:ext uri="{FF2B5EF4-FFF2-40B4-BE49-F238E27FC236}">
                <a16:creationId xmlns:a16="http://schemas.microsoft.com/office/drawing/2014/main" id="{095B481B-8ABF-F04D-B53D-D217017B85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0874" y="1733279"/>
            <a:ext cx="2907324" cy="2180493"/>
          </a:xfrm>
          <a:prstGeom prst="rect">
            <a:avLst/>
          </a:prstGeom>
        </p:spPr>
      </p:pic>
      <p:pic>
        <p:nvPicPr>
          <p:cNvPr id="6" name="Bilde 5" descr="Et bilde som inneholder gress, person, barn, liten&#10;&#10;Automatisk generert beskrivelse">
            <a:extLst>
              <a:ext uri="{FF2B5EF4-FFF2-40B4-BE49-F238E27FC236}">
                <a16:creationId xmlns:a16="http://schemas.microsoft.com/office/drawing/2014/main" id="{10C7D5D5-A3A9-ED4D-BE5F-5A53D2A5DD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0516" y="1767301"/>
            <a:ext cx="2054659" cy="2739545"/>
          </a:xfrm>
          <a:prstGeom prst="rect">
            <a:avLst/>
          </a:prstGeom>
        </p:spPr>
      </p:pic>
      <p:pic>
        <p:nvPicPr>
          <p:cNvPr id="4" name="Bilde 8" descr="Et bilde som inneholder person, utendørs, drage, holder&#10;&#10;Automatisk generert beskrivelse">
            <a:extLst>
              <a:ext uri="{FF2B5EF4-FFF2-40B4-BE49-F238E27FC236}">
                <a16:creationId xmlns:a16="http://schemas.microsoft.com/office/drawing/2014/main" id="{4D0CB4DE-6906-A847-9B6F-F89D67F265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7850" y="4344484"/>
            <a:ext cx="2907325" cy="2180494"/>
          </a:xfrm>
          <a:prstGeom prst="rect">
            <a:avLst/>
          </a:prstGeom>
        </p:spPr>
      </p:pic>
    </p:spTree>
    <p:extLst>
      <p:ext uri="{BB962C8B-B14F-4D97-AF65-F5344CB8AC3E}">
        <p14:creationId xmlns:p14="http://schemas.microsoft.com/office/powerpoint/2010/main" val="13459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Forslag til </a:t>
            </a:r>
            <a:r>
              <a:rPr lang="nn-NO" err="1">
                <a:latin typeface="Arial"/>
                <a:cs typeface="Arial"/>
              </a:rPr>
              <a:t>valgkamp</a:t>
            </a:r>
            <a:r>
              <a:rPr lang="nn-NO">
                <a:latin typeface="Arial"/>
                <a:cs typeface="Arial"/>
              </a:rPr>
              <a:t>-arrangement</a:t>
            </a:r>
            <a:endParaRPr lang="nn-NO"/>
          </a:p>
        </p:txBody>
      </p:sp>
      <p:sp>
        <p:nvSpPr>
          <p:cNvPr id="4" name="Plassholder for bilde 3">
            <a:extLst>
              <a:ext uri="{FF2B5EF4-FFF2-40B4-BE49-F238E27FC236}">
                <a16:creationId xmlns:a16="http://schemas.microsoft.com/office/drawing/2014/main" id="{38032ECC-21B3-1E46-A4A3-4780E9AC97A2}"/>
              </a:ext>
            </a:extLst>
          </p:cNvPr>
          <p:cNvSpPr>
            <a:spLocks noGrp="1"/>
          </p:cNvSpPr>
          <p:nvPr>
            <p:ph type="pic" sz="quarter" idx="10"/>
          </p:nvPr>
        </p:nvSpPr>
        <p:spPr/>
      </p:sp>
    </p:spTree>
    <p:extLst>
      <p:ext uri="{BB962C8B-B14F-4D97-AF65-F5344CB8AC3E}">
        <p14:creationId xmlns:p14="http://schemas.microsoft.com/office/powerpoint/2010/main" val="54817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23AF7EBF-FBAE-9948-8255-D711ABEC8E1C}"/>
              </a:ext>
            </a:extLst>
          </p:cNvPr>
          <p:cNvSpPr>
            <a:spLocks noGrp="1"/>
          </p:cNvSpPr>
          <p:nvPr>
            <p:ph type="pic" sz="quarter" idx="13"/>
          </p:nvPr>
        </p:nvSpPr>
        <p:spPr/>
      </p:sp>
      <p:sp>
        <p:nvSpPr>
          <p:cNvPr id="3" name="Content Placeholder 2">
            <a:extLst>
              <a:ext uri="{FF2B5EF4-FFF2-40B4-BE49-F238E27FC236}">
                <a16:creationId xmlns:a16="http://schemas.microsoft.com/office/drawing/2014/main" id="{F93C5406-94A4-7842-A504-AD7104F1067C}"/>
              </a:ext>
            </a:extLst>
          </p:cNvPr>
          <p:cNvSpPr>
            <a:spLocks noGrp="1"/>
          </p:cNvSpPr>
          <p:nvPr>
            <p:ph type="body" sz="quarter" idx="14"/>
          </p:nvPr>
        </p:nvSpPr>
        <p:spPr/>
        <p:txBody>
          <a:bodyPr vert="horz" lIns="0" tIns="0" rIns="0" bIns="0" rtlCol="0" anchor="t">
            <a:normAutofit lnSpcReduction="10000"/>
          </a:bodyPr>
          <a:lstStyle/>
          <a:p>
            <a:pPr marL="251460" indent="-251460" fontAlgn="base">
              <a:lnSpc>
                <a:spcPct val="120000"/>
              </a:lnSpc>
            </a:pPr>
            <a:r>
              <a:rPr lang="nb-NO"/>
              <a:t>Start valgkampen skikkelig! </a:t>
            </a:r>
          </a:p>
          <a:p>
            <a:pPr marL="251460" indent="-251460" fontAlgn="base">
              <a:lnSpc>
                <a:spcPct val="120000"/>
              </a:lnSpc>
            </a:pPr>
            <a:r>
              <a:rPr lang="nb-NO"/>
              <a:t>Kombiner utadretta aktivitet med samling for frivillige: </a:t>
            </a:r>
          </a:p>
          <a:p>
            <a:pPr marL="431800" lvl="1" indent="-215900" fontAlgn="base">
              <a:lnSpc>
                <a:spcPct val="120000"/>
              </a:lnSpc>
            </a:pPr>
            <a:r>
              <a:rPr lang="nb-NO"/>
              <a:t>Gatefest/torgfest/folkemøte - der folk er</a:t>
            </a:r>
          </a:p>
          <a:p>
            <a:pPr marL="431800" lvl="1" indent="-215900">
              <a:lnSpc>
                <a:spcPct val="120000"/>
              </a:lnSpc>
            </a:pPr>
            <a:r>
              <a:rPr lang="nb-NO">
                <a:latin typeface="Arial"/>
                <a:cs typeface="Arial"/>
              </a:rPr>
              <a:t>Familiedag</a:t>
            </a:r>
          </a:p>
          <a:p>
            <a:pPr marL="431800" lvl="1" indent="-215900" fontAlgn="base">
              <a:lnSpc>
                <a:spcPct val="120000"/>
              </a:lnSpc>
            </a:pPr>
            <a:r>
              <a:rPr lang="nb-NO"/>
              <a:t>Lavterskel</a:t>
            </a:r>
          </a:p>
          <a:p>
            <a:pPr marL="431800" lvl="1" indent="-215900" fontAlgn="base">
              <a:lnSpc>
                <a:spcPct val="120000"/>
              </a:lnSpc>
            </a:pPr>
            <a:r>
              <a:rPr lang="nb-NO"/>
              <a:t>Stand med plakater og t-skjorter.</a:t>
            </a:r>
          </a:p>
        </p:txBody>
      </p:sp>
      <p:sp>
        <p:nvSpPr>
          <p:cNvPr id="2" name="Title 1">
            <a:extLst>
              <a:ext uri="{FF2B5EF4-FFF2-40B4-BE49-F238E27FC236}">
                <a16:creationId xmlns:a16="http://schemas.microsoft.com/office/drawing/2014/main" id="{5CF33B46-0B62-9C4F-A2C3-FEB11B61152D}"/>
              </a:ext>
            </a:extLst>
          </p:cNvPr>
          <p:cNvSpPr>
            <a:spLocks noGrp="1"/>
          </p:cNvSpPr>
          <p:nvPr>
            <p:ph type="title"/>
          </p:nvPr>
        </p:nvSpPr>
        <p:spPr/>
        <p:txBody>
          <a:bodyPr/>
          <a:lstStyle/>
          <a:p>
            <a:r>
              <a:rPr lang="nb-NO"/>
              <a:t>Valgkampåpning/kick-</a:t>
            </a:r>
            <a:r>
              <a:rPr lang="nb-NO" err="1"/>
              <a:t>off</a:t>
            </a:r>
            <a:endParaRPr lang="nb-NO"/>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6462" y="2312461"/>
            <a:ext cx="5779121" cy="3000698"/>
          </a:xfrm>
          <a:prstGeom prst="rect">
            <a:avLst/>
          </a:prstGeom>
        </p:spPr>
      </p:pic>
    </p:spTree>
    <p:extLst>
      <p:ext uri="{BB962C8B-B14F-4D97-AF65-F5344CB8AC3E}">
        <p14:creationId xmlns:p14="http://schemas.microsoft.com/office/powerpoint/2010/main" val="106305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descr="A group of people standing in front of a crowd&#10;&#10;Description generated with very high confidence">
            <a:extLst>
              <a:ext uri="{FF2B5EF4-FFF2-40B4-BE49-F238E27FC236}">
                <a16:creationId xmlns:a16="http://schemas.microsoft.com/office/drawing/2014/main" id="{A4ED391D-88CB-4016-A5C7-0829695F66B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4" name="Text Placeholder 3">
            <a:extLst>
              <a:ext uri="{FF2B5EF4-FFF2-40B4-BE49-F238E27FC236}">
                <a16:creationId xmlns:a16="http://schemas.microsoft.com/office/drawing/2014/main" id="{DBC6B011-DDB4-412B-9522-B2AD012DE8FB}"/>
              </a:ext>
            </a:extLst>
          </p:cNvPr>
          <p:cNvSpPr>
            <a:spLocks noGrp="1"/>
          </p:cNvSpPr>
          <p:nvPr>
            <p:ph type="body" sz="quarter" idx="14"/>
          </p:nvPr>
        </p:nvSpPr>
        <p:spPr/>
        <p:txBody>
          <a:bodyPr vert="horz" lIns="0" tIns="0" rIns="0" bIns="0" rtlCol="0" anchor="t">
            <a:normAutofit/>
          </a:bodyPr>
          <a:lstStyle/>
          <a:p>
            <a:pPr marL="251460" indent="-251460">
              <a:lnSpc>
                <a:spcPct val="110000"/>
              </a:lnSpc>
            </a:pPr>
            <a:r>
              <a:rPr lang="nb-NO">
                <a:ea typeface="+mn-lt"/>
                <a:cs typeface="+mn-lt"/>
              </a:rPr>
              <a:t>Lavterskel!</a:t>
            </a:r>
            <a:endParaRPr lang="nb-NO">
              <a:cs typeface="Calibri"/>
            </a:endParaRPr>
          </a:p>
          <a:p>
            <a:pPr marL="251460" indent="-251460">
              <a:lnSpc>
                <a:spcPct val="110000"/>
              </a:lnSpc>
            </a:pPr>
            <a:r>
              <a:rPr lang="nb-NO">
                <a:latin typeface="Arial"/>
                <a:ea typeface="+mn-lt"/>
                <a:cs typeface="+mn-lt"/>
              </a:rPr>
              <a:t>Sosial sammenkomst der kandidaten presenteres og snakker </a:t>
            </a:r>
            <a:r>
              <a:rPr lang="nb-NO" b="1">
                <a:latin typeface="Arial"/>
                <a:ea typeface="+mn-lt"/>
                <a:cs typeface="+mn-lt"/>
              </a:rPr>
              <a:t>kort</a:t>
            </a:r>
            <a:r>
              <a:rPr lang="nb-NO">
                <a:latin typeface="Arial"/>
                <a:ea typeface="+mn-lt"/>
                <a:cs typeface="+mn-lt"/>
              </a:rPr>
              <a:t> om relevant tema. </a:t>
            </a:r>
            <a:endParaRPr lang="nb-NO"/>
          </a:p>
          <a:p>
            <a:pPr marL="251460" indent="-251460">
              <a:lnSpc>
                <a:spcPct val="110000"/>
              </a:lnSpc>
            </a:pPr>
            <a:r>
              <a:rPr lang="nb-NO">
                <a:ea typeface="+mn-lt"/>
                <a:cs typeface="+mn-lt"/>
              </a:rPr>
              <a:t>Bilder, grafikk og info og tips på Ressursbanken </a:t>
            </a:r>
            <a:endParaRPr lang="nb-NO"/>
          </a:p>
          <a:p>
            <a:pPr marL="251460" indent="-251460"/>
            <a:endParaRPr lang="nb-NO">
              <a:cs typeface="Calibri"/>
            </a:endParaRPr>
          </a:p>
        </p:txBody>
      </p:sp>
      <p:sp>
        <p:nvSpPr>
          <p:cNvPr id="2" name="Title 1">
            <a:extLst>
              <a:ext uri="{FF2B5EF4-FFF2-40B4-BE49-F238E27FC236}">
                <a16:creationId xmlns:a16="http://schemas.microsoft.com/office/drawing/2014/main" id="{2FF3DF3D-E85A-4304-A4F5-21FD5E015852}"/>
              </a:ext>
            </a:extLst>
          </p:cNvPr>
          <p:cNvSpPr>
            <a:spLocks noGrp="1"/>
          </p:cNvSpPr>
          <p:nvPr>
            <p:ph type="title"/>
          </p:nvPr>
        </p:nvSpPr>
        <p:spPr/>
        <p:txBody>
          <a:bodyPr>
            <a:normAutofit/>
          </a:bodyPr>
          <a:lstStyle/>
          <a:p>
            <a:r>
              <a:rPr lang="en-US" err="1">
                <a:latin typeface="Arial"/>
                <a:cs typeface="Calibri"/>
              </a:rPr>
              <a:t>Sosialistisk</a:t>
            </a:r>
            <a:r>
              <a:rPr lang="en-US">
                <a:latin typeface="Arial"/>
                <a:cs typeface="Calibri"/>
              </a:rPr>
              <a:t> </a:t>
            </a:r>
            <a:r>
              <a:rPr lang="en-US" err="1">
                <a:latin typeface="Arial"/>
                <a:cs typeface="Calibri"/>
              </a:rPr>
              <a:t>Venstreparty</a:t>
            </a:r>
          </a:p>
        </p:txBody>
      </p:sp>
    </p:spTree>
    <p:extLst>
      <p:ext uri="{BB962C8B-B14F-4D97-AF65-F5344CB8AC3E}">
        <p14:creationId xmlns:p14="http://schemas.microsoft.com/office/powerpoint/2010/main" val="14705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ete 5" descr="Eit bilete som inneheld person, tre, utandørs, himmel&#10;&#10;Skildring generert automatisk">
            <a:extLst>
              <a:ext uri="{FF2B5EF4-FFF2-40B4-BE49-F238E27FC236}">
                <a16:creationId xmlns:a16="http://schemas.microsoft.com/office/drawing/2014/main" id="{078160F7-D167-7FF1-2AD4-D329DBEEEDEE}"/>
              </a:ext>
            </a:extLst>
          </p:cNvPr>
          <p:cNvPicPr>
            <a:picLocks noGrp="1" noChangeAspect="1"/>
          </p:cNvPicPr>
          <p:nvPr>
            <p:ph type="pic" sz="quarter" idx="13"/>
          </p:nvPr>
        </p:nvPicPr>
        <p:blipFill rotWithShape="1">
          <a:blip r:embed="rId3"/>
          <a:srcRect t="16699" b="16699"/>
          <a:stretch/>
        </p:blipFill>
        <p:spPr/>
      </p:pic>
      <p:sp>
        <p:nvSpPr>
          <p:cNvPr id="9" name="Plassholder for innhold 8"/>
          <p:cNvSpPr>
            <a:spLocks noGrp="1"/>
          </p:cNvSpPr>
          <p:nvPr>
            <p:ph type="body" sz="quarter" idx="14"/>
          </p:nvPr>
        </p:nvSpPr>
        <p:spPr/>
        <p:txBody>
          <a:bodyPr vert="horz" lIns="0" tIns="0" rIns="0" bIns="0" rtlCol="0" anchor="t">
            <a:normAutofit/>
          </a:bodyPr>
          <a:lstStyle/>
          <a:p>
            <a:pPr marL="251460" indent="-251460" fontAlgn="base"/>
            <a:r>
              <a:rPr lang="nb-NO">
                <a:latin typeface="Arial"/>
                <a:cs typeface="Arial"/>
              </a:rPr>
              <a:t>Alle lokallag kan invitere!</a:t>
            </a:r>
          </a:p>
          <a:p>
            <a:pPr marL="251460" indent="-251460"/>
            <a:r>
              <a:rPr lang="nb-NO">
                <a:latin typeface="Arial"/>
                <a:cs typeface="Arial"/>
              </a:rPr>
              <a:t>Vær tidlig ute </a:t>
            </a:r>
          </a:p>
          <a:p>
            <a:pPr marL="251460" indent="-251460" fontAlgn="base"/>
            <a:r>
              <a:rPr lang="nb-NO">
                <a:latin typeface="Arial"/>
                <a:cs typeface="Arial"/>
              </a:rPr>
              <a:t>De sentrale politikerne kan bidra – også digitalt.</a:t>
            </a:r>
          </a:p>
          <a:p>
            <a:pPr marL="251460" indent="-251460" fontAlgn="base"/>
            <a:r>
              <a:rPr lang="nb-NO">
                <a:latin typeface="Arial"/>
                <a:cs typeface="Arial"/>
              </a:rPr>
              <a:t>Større arrangement, gjerne i kombinasjon med andre aktiviteter, blir prioritert.</a:t>
            </a:r>
          </a:p>
          <a:p>
            <a:pPr marL="251460" indent="-251460" fontAlgn="base"/>
            <a:r>
              <a:rPr lang="nb-NO">
                <a:latin typeface="Arial"/>
                <a:cs typeface="Arial"/>
              </a:rPr>
              <a:t>Hvis dere ønsker å invitere noen, send e-post til: </a:t>
            </a:r>
            <a:r>
              <a:rPr lang="nb-NO">
                <a:latin typeface="Arial"/>
                <a:cs typeface="Arial"/>
                <a:hlinkClick r:id="rId4"/>
              </a:rPr>
              <a:t>agu@stortinget.no</a:t>
            </a:r>
            <a:r>
              <a:rPr lang="nb-NO">
                <a:latin typeface="Arial"/>
                <a:cs typeface="Arial"/>
              </a:rPr>
              <a:t> </a:t>
            </a:r>
          </a:p>
          <a:p>
            <a:pPr marL="251460" indent="-251460"/>
            <a:endParaRPr lang="nb-NO"/>
          </a:p>
        </p:txBody>
      </p:sp>
      <p:sp>
        <p:nvSpPr>
          <p:cNvPr id="2" name="Title 1">
            <a:extLst>
              <a:ext uri="{FF2B5EF4-FFF2-40B4-BE49-F238E27FC236}">
                <a16:creationId xmlns:a16="http://schemas.microsoft.com/office/drawing/2014/main" id="{A18827E5-03D9-F24C-AB5E-E912D79E2B9E}"/>
              </a:ext>
            </a:extLst>
          </p:cNvPr>
          <p:cNvSpPr>
            <a:spLocks noGrp="1"/>
          </p:cNvSpPr>
          <p:nvPr>
            <p:ph type="title"/>
          </p:nvPr>
        </p:nvSpPr>
        <p:spPr/>
        <p:txBody>
          <a:bodyPr anchor="ctr">
            <a:normAutofit/>
          </a:bodyPr>
          <a:lstStyle/>
          <a:p>
            <a:r>
              <a:rPr lang="nb-NO">
                <a:latin typeface="Arial"/>
                <a:cs typeface="Arial"/>
              </a:rPr>
              <a:t>Besøk fra SV sentralt</a:t>
            </a:r>
          </a:p>
        </p:txBody>
      </p:sp>
    </p:spTree>
    <p:extLst>
      <p:ext uri="{BB962C8B-B14F-4D97-AF65-F5344CB8AC3E}">
        <p14:creationId xmlns:p14="http://schemas.microsoft.com/office/powerpoint/2010/main" val="73102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B7E8D3-DC8B-B540-8415-AC533C8B1A90}"/>
              </a:ext>
            </a:extLst>
          </p:cNvPr>
          <p:cNvSpPr>
            <a:spLocks noGrp="1"/>
          </p:cNvSpPr>
          <p:nvPr>
            <p:ph type="body" sz="quarter" idx="14"/>
          </p:nvPr>
        </p:nvSpPr>
        <p:spPr/>
        <p:txBody>
          <a:bodyPr vert="horz" lIns="0" tIns="0" rIns="0" bIns="0" rtlCol="0" anchor="t">
            <a:noAutofit/>
          </a:bodyPr>
          <a:lstStyle/>
          <a:p>
            <a:pPr marL="251460" indent="-251460" fontAlgn="base"/>
            <a:r>
              <a:rPr lang="nb-NO" sz="2400">
                <a:latin typeface="Arial"/>
                <a:cs typeface="Arial"/>
              </a:rPr>
              <a:t>Frokost- eller lunsjmøte</a:t>
            </a:r>
            <a:endParaRPr lang="en-US"/>
          </a:p>
          <a:p>
            <a:pPr marL="251460" indent="-251460"/>
            <a:r>
              <a:rPr lang="nb-NO" sz="2400">
                <a:latin typeface="Arial"/>
                <a:cs typeface="Arial"/>
              </a:rPr>
              <a:t>Strandryddedag</a:t>
            </a:r>
            <a:endParaRPr lang="nb-NO" sz="2400"/>
          </a:p>
          <a:p>
            <a:pPr marL="251460" indent="-251460"/>
            <a:r>
              <a:rPr lang="nb-NO" sz="2400">
                <a:latin typeface="Arial"/>
                <a:cs typeface="Arial"/>
              </a:rPr>
              <a:t>Barselkafé</a:t>
            </a:r>
          </a:p>
          <a:p>
            <a:pPr marL="251460" indent="-251460"/>
            <a:r>
              <a:rPr lang="nb-NO" sz="2400">
                <a:latin typeface="Arial"/>
                <a:cs typeface="Arial"/>
              </a:rPr>
              <a:t>Aksjoner fra sentralt, for eksempel #viventerpåtoget og Isbading mot klimaendringer</a:t>
            </a:r>
          </a:p>
          <a:p>
            <a:pPr marL="251460" indent="-251460"/>
            <a:r>
              <a:rPr lang="nb-NO" sz="2400">
                <a:latin typeface="Arial"/>
                <a:cs typeface="Arial"/>
              </a:rPr>
              <a:t>Oppgave i valgkampkreativitet: Kom med forslag til arrangementer som kan fungere i deres kommune</a:t>
            </a:r>
            <a:endParaRPr lang="nb-NO" sz="2400"/>
          </a:p>
        </p:txBody>
      </p:sp>
      <p:sp>
        <p:nvSpPr>
          <p:cNvPr id="2" name="Title 1">
            <a:extLst>
              <a:ext uri="{FF2B5EF4-FFF2-40B4-BE49-F238E27FC236}">
                <a16:creationId xmlns:a16="http://schemas.microsoft.com/office/drawing/2014/main" id="{A0294A48-8756-B347-AD2E-A6E06FB1D0C2}"/>
              </a:ext>
            </a:extLst>
          </p:cNvPr>
          <p:cNvSpPr>
            <a:spLocks noGrp="1"/>
          </p:cNvSpPr>
          <p:nvPr>
            <p:ph type="title"/>
          </p:nvPr>
        </p:nvSpPr>
        <p:spPr/>
        <p:txBody>
          <a:bodyPr anchor="ctr">
            <a:normAutofit/>
          </a:bodyPr>
          <a:lstStyle/>
          <a:p>
            <a:r>
              <a:rPr lang="nb-NO">
                <a:latin typeface="Arial"/>
                <a:cs typeface="Arial"/>
              </a:rPr>
              <a:t>Andre arrangementer</a:t>
            </a:r>
            <a:endParaRPr lang="nb-NO"/>
          </a:p>
        </p:txBody>
      </p:sp>
      <p:pic>
        <p:nvPicPr>
          <p:cNvPr id="9" name="Picture 9" descr="A picture containing person&#10;&#10;Description automatically generated">
            <a:extLst>
              <a:ext uri="{FF2B5EF4-FFF2-40B4-BE49-F238E27FC236}">
                <a16:creationId xmlns:a16="http://schemas.microsoft.com/office/drawing/2014/main" id="{FA984699-0C63-4DD4-96FD-D304D085025D}"/>
              </a:ext>
            </a:extLst>
          </p:cNvPr>
          <p:cNvPicPr>
            <a:picLocks noGrp="1" noChangeAspect="1"/>
          </p:cNvPicPr>
          <p:nvPr>
            <p:ph type="pic" sz="quarter" idx="13"/>
          </p:nvPr>
        </p:nvPicPr>
        <p:blipFill rotWithShape="1">
          <a:blip r:embed="rId3"/>
          <a:srcRect l="7045" r="7045"/>
          <a:stretch/>
        </p:blipFill>
        <p:spPr>
          <a:xfrm>
            <a:off x="7278212" y="2111544"/>
            <a:ext cx="4904629" cy="2545687"/>
          </a:xfrm>
        </p:spPr>
      </p:pic>
    </p:spTree>
    <p:extLst>
      <p:ext uri="{BB962C8B-B14F-4D97-AF65-F5344CB8AC3E}">
        <p14:creationId xmlns:p14="http://schemas.microsoft.com/office/powerpoint/2010/main" val="27249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a photo&#10;&#10;Description generated with very high confidence">
            <a:extLst>
              <a:ext uri="{FF2B5EF4-FFF2-40B4-BE49-F238E27FC236}">
                <a16:creationId xmlns:a16="http://schemas.microsoft.com/office/drawing/2014/main" id="{821BD411-F6EA-4EFA-984C-3BA6E68A93E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4" name="Text Placeholder 3">
            <a:extLst>
              <a:ext uri="{FF2B5EF4-FFF2-40B4-BE49-F238E27FC236}">
                <a16:creationId xmlns:a16="http://schemas.microsoft.com/office/drawing/2014/main" id="{D48CA1B6-8019-4C38-9726-D093A2DFECF9}"/>
              </a:ext>
            </a:extLst>
          </p:cNvPr>
          <p:cNvSpPr>
            <a:spLocks noGrp="1"/>
          </p:cNvSpPr>
          <p:nvPr>
            <p:ph type="body" sz="quarter" idx="14"/>
          </p:nvPr>
        </p:nvSpPr>
        <p:spPr/>
        <p:txBody>
          <a:bodyPr vert="horz" lIns="0" tIns="0" rIns="0" bIns="0" rtlCol="0" anchor="t">
            <a:normAutofit/>
          </a:bodyPr>
          <a:lstStyle/>
          <a:p>
            <a:r>
              <a:rPr lang="nb-NO"/>
              <a:t>Har SU lokallag? Om ikke, kanskje de har medlemmer?</a:t>
            </a:r>
          </a:p>
          <a:p>
            <a:r>
              <a:rPr lang="nb-NO"/>
              <a:t>Bistå praktisk til skolevalget.</a:t>
            </a:r>
          </a:p>
          <a:p>
            <a:r>
              <a:rPr lang="nb-NO"/>
              <a:t>Inkluder, men respekter at SU også kjører sin egen valgkamp.</a:t>
            </a:r>
          </a:p>
        </p:txBody>
      </p:sp>
      <p:sp>
        <p:nvSpPr>
          <p:cNvPr id="2" name="Title 1">
            <a:extLst>
              <a:ext uri="{FF2B5EF4-FFF2-40B4-BE49-F238E27FC236}">
                <a16:creationId xmlns:a16="http://schemas.microsoft.com/office/drawing/2014/main" id="{1A9F8012-5AD5-4B22-9E36-21F88FEAFC29}"/>
              </a:ext>
            </a:extLst>
          </p:cNvPr>
          <p:cNvSpPr>
            <a:spLocks noGrp="1"/>
          </p:cNvSpPr>
          <p:nvPr>
            <p:ph type="title"/>
          </p:nvPr>
        </p:nvSpPr>
        <p:spPr/>
        <p:txBody>
          <a:bodyPr/>
          <a:lstStyle/>
          <a:p>
            <a:r>
              <a:rPr lang="nb-NO">
                <a:cs typeface="Calibri"/>
              </a:rPr>
              <a:t>SU og skolevalget</a:t>
            </a:r>
            <a:endParaRPr lang="nb-NO"/>
          </a:p>
        </p:txBody>
      </p:sp>
    </p:spTree>
    <p:extLst>
      <p:ext uri="{BB962C8B-B14F-4D97-AF65-F5344CB8AC3E}">
        <p14:creationId xmlns:p14="http://schemas.microsoft.com/office/powerpoint/2010/main" val="16998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err="1"/>
              <a:t>Valgkamp</a:t>
            </a:r>
            <a:r>
              <a:rPr lang="nn-NO"/>
              <a:t>-materiell</a:t>
            </a:r>
          </a:p>
        </p:txBody>
      </p:sp>
      <p:sp>
        <p:nvSpPr>
          <p:cNvPr id="4" name="Plassholder for bilde 3">
            <a:extLst>
              <a:ext uri="{FF2B5EF4-FFF2-40B4-BE49-F238E27FC236}">
                <a16:creationId xmlns:a16="http://schemas.microsoft.com/office/drawing/2014/main" id="{2C07BF77-15D6-5C42-AE75-3248BDF1386D}"/>
              </a:ext>
            </a:extLst>
          </p:cNvPr>
          <p:cNvSpPr>
            <a:spLocks noGrp="1"/>
          </p:cNvSpPr>
          <p:nvPr>
            <p:ph type="pic" sz="quarter" idx="10"/>
          </p:nvPr>
        </p:nvSpPr>
        <p:spPr/>
      </p:sp>
    </p:spTree>
    <p:extLst>
      <p:ext uri="{BB962C8B-B14F-4D97-AF65-F5344CB8AC3E}">
        <p14:creationId xmlns:p14="http://schemas.microsoft.com/office/powerpoint/2010/main" val="69223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DCDD8-2E6F-4367-8BB8-0D78AAE48363}"/>
              </a:ext>
            </a:extLst>
          </p:cNvPr>
          <p:cNvSpPr>
            <a:spLocks noGrp="1"/>
          </p:cNvSpPr>
          <p:nvPr>
            <p:ph idx="1"/>
          </p:nvPr>
        </p:nvSpPr>
        <p:spPr/>
        <p:txBody>
          <a:bodyPr vert="horz" lIns="0" tIns="0" rIns="0" bIns="0" rtlCol="0" anchor="t">
            <a:normAutofit/>
          </a:bodyPr>
          <a:lstStyle/>
          <a:p>
            <a:pPr marL="251460" indent="-251460"/>
            <a:r>
              <a:rPr lang="nb-NO">
                <a:latin typeface="Arial"/>
                <a:ea typeface="+mn-lt"/>
                <a:cs typeface="+mn-lt"/>
              </a:rPr>
              <a:t>Subsidiert valgkamppakke.</a:t>
            </a:r>
            <a:endParaRPr lang="nb-NO">
              <a:latin typeface="Arial"/>
              <a:cs typeface="Calibri"/>
            </a:endParaRPr>
          </a:p>
          <a:p>
            <a:pPr marL="251460" indent="-251460"/>
            <a:r>
              <a:rPr lang="nb-NO">
                <a:latin typeface="Arial"/>
                <a:ea typeface="+mn-lt"/>
                <a:cs typeface="+mn-lt"/>
              </a:rPr>
              <a:t>Finnes i 3 størrelser.</a:t>
            </a:r>
            <a:endParaRPr lang="nb-NO">
              <a:latin typeface="Arial"/>
            </a:endParaRPr>
          </a:p>
          <a:p>
            <a:pPr marL="251460" indent="-251460"/>
            <a:r>
              <a:rPr lang="nb-NO">
                <a:latin typeface="Arial"/>
                <a:ea typeface="+mn-lt"/>
                <a:cs typeface="+mn-lt"/>
              </a:rPr>
              <a:t>Inneholder blant annet t-skjorter, jakke, strykemerker, løpesedler, </a:t>
            </a:r>
            <a:r>
              <a:rPr lang="nb-NO" err="1">
                <a:latin typeface="Arial"/>
                <a:ea typeface="+mn-lt"/>
                <a:cs typeface="+mn-lt"/>
              </a:rPr>
              <a:t>buttons</a:t>
            </a:r>
            <a:r>
              <a:rPr lang="nb-NO">
                <a:latin typeface="Arial"/>
                <a:ea typeface="+mn-lt"/>
                <a:cs typeface="+mn-lt"/>
              </a:rPr>
              <a:t> og pappkrus.</a:t>
            </a:r>
          </a:p>
          <a:p>
            <a:pPr marL="251460" indent="-251460"/>
            <a:r>
              <a:rPr lang="nb-NO">
                <a:latin typeface="Arial"/>
                <a:ea typeface="+mn-lt"/>
                <a:cs typeface="+mn-lt"/>
              </a:rPr>
              <a:t>Frist for påmelding er i midten av mai, sendes i midten av juni.</a:t>
            </a:r>
          </a:p>
        </p:txBody>
      </p:sp>
      <p:sp>
        <p:nvSpPr>
          <p:cNvPr id="2" name="Title 1">
            <a:extLst>
              <a:ext uri="{FF2B5EF4-FFF2-40B4-BE49-F238E27FC236}">
                <a16:creationId xmlns:a16="http://schemas.microsoft.com/office/drawing/2014/main" id="{5EFB553A-7FAF-4328-BDF4-F5E9B3423168}"/>
              </a:ext>
            </a:extLst>
          </p:cNvPr>
          <p:cNvSpPr>
            <a:spLocks noGrp="1"/>
          </p:cNvSpPr>
          <p:nvPr>
            <p:ph type="title"/>
          </p:nvPr>
        </p:nvSpPr>
        <p:spPr/>
        <p:txBody>
          <a:bodyPr/>
          <a:lstStyle/>
          <a:p>
            <a:r>
              <a:rPr lang="en-US" err="1">
                <a:cs typeface="Calibri"/>
              </a:rPr>
              <a:t>Valgkamppakka</a:t>
            </a:r>
            <a:endParaRPr lang="en-US"/>
          </a:p>
        </p:txBody>
      </p:sp>
    </p:spTree>
    <p:extLst>
      <p:ext uri="{BB962C8B-B14F-4D97-AF65-F5344CB8AC3E}">
        <p14:creationId xmlns:p14="http://schemas.microsoft.com/office/powerpoint/2010/main" val="3597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41734-CBA8-4E90-A078-93A2379CFBD2}"/>
              </a:ext>
            </a:extLst>
          </p:cNvPr>
          <p:cNvSpPr>
            <a:spLocks noGrp="1"/>
          </p:cNvSpPr>
          <p:nvPr>
            <p:ph type="body" sz="quarter" idx="14"/>
          </p:nvPr>
        </p:nvSpPr>
        <p:spPr/>
        <p:txBody>
          <a:bodyPr vert="horz" lIns="0" tIns="0" rIns="0" bIns="0" rtlCol="0" anchor="t">
            <a:normAutofit/>
          </a:bodyPr>
          <a:lstStyle/>
          <a:p>
            <a:pPr marL="251460" indent="-251460"/>
            <a:r>
              <a:rPr lang="nb-NO">
                <a:latin typeface="Arial"/>
                <a:cs typeface="Arial"/>
              </a:rPr>
              <a:t>Materiell i nytt design er nå i nettbutikken</a:t>
            </a:r>
            <a:endParaRPr lang="en-US">
              <a:latin typeface="Arial"/>
              <a:cs typeface="Arial"/>
            </a:endParaRPr>
          </a:p>
          <a:p>
            <a:pPr marL="251460" indent="-251460"/>
            <a:r>
              <a:rPr lang="nb-NO">
                <a:latin typeface="Arial"/>
                <a:cs typeface="Arial"/>
              </a:rPr>
              <a:t>Stormjakker, t-skjorter, strykemerker, penner, roll-</a:t>
            </a:r>
            <a:r>
              <a:rPr lang="nb-NO" err="1">
                <a:latin typeface="Arial"/>
                <a:cs typeface="Arial"/>
              </a:rPr>
              <a:t>ups</a:t>
            </a:r>
            <a:r>
              <a:rPr lang="nb-NO">
                <a:latin typeface="Arial"/>
                <a:cs typeface="Arial"/>
              </a:rPr>
              <a:t>, beachflagg med mer</a:t>
            </a:r>
            <a:endParaRPr lang="en-US">
              <a:latin typeface="Arial"/>
              <a:cs typeface="Arial"/>
            </a:endParaRPr>
          </a:p>
          <a:p>
            <a:pPr marL="251460" indent="-251460"/>
            <a:r>
              <a:rPr lang="nb-NO">
                <a:latin typeface="Arial"/>
                <a:cs typeface="Arial"/>
              </a:rPr>
              <a:t>Det kommer mye nytt materiell i ukene som kommer </a:t>
            </a:r>
          </a:p>
          <a:p>
            <a:pPr marL="251460" indent="-251460"/>
            <a:r>
              <a:rPr lang="nb-NO">
                <a:latin typeface="Arial"/>
                <a:cs typeface="Arial"/>
              </a:rPr>
              <a:t>Du finner lenke på ressursbanken</a:t>
            </a:r>
            <a:endParaRPr lang="nb-NO"/>
          </a:p>
          <a:p>
            <a:pPr marL="251460" indent="-251460"/>
            <a:endParaRPr lang="nb-NO"/>
          </a:p>
        </p:txBody>
      </p:sp>
      <p:sp>
        <p:nvSpPr>
          <p:cNvPr id="2" name="Title 1">
            <a:extLst>
              <a:ext uri="{FF2B5EF4-FFF2-40B4-BE49-F238E27FC236}">
                <a16:creationId xmlns:a16="http://schemas.microsoft.com/office/drawing/2014/main" id="{5F1CFADC-C053-4D97-9C60-AB2CB5FA9D5A}"/>
              </a:ext>
            </a:extLst>
          </p:cNvPr>
          <p:cNvSpPr>
            <a:spLocks noGrp="1"/>
          </p:cNvSpPr>
          <p:nvPr>
            <p:ph type="title"/>
          </p:nvPr>
        </p:nvSpPr>
        <p:spPr/>
        <p:txBody>
          <a:bodyPr anchor="ctr">
            <a:normAutofit/>
          </a:bodyPr>
          <a:lstStyle/>
          <a:p>
            <a:r>
              <a:rPr lang="en-US" err="1"/>
              <a:t>Nettbutikken</a:t>
            </a:r>
            <a:endParaRPr lang="en-US"/>
          </a:p>
        </p:txBody>
      </p:sp>
      <p:pic>
        <p:nvPicPr>
          <p:cNvPr id="3" name="Picture 4" descr="A picture containing graphical user interface&#10;&#10;Description automatically generated">
            <a:extLst>
              <a:ext uri="{FF2B5EF4-FFF2-40B4-BE49-F238E27FC236}">
                <a16:creationId xmlns:a16="http://schemas.microsoft.com/office/drawing/2014/main" id="{90237830-021A-4A0E-A8C9-6576CD2C95DD}"/>
              </a:ext>
            </a:extLst>
          </p:cNvPr>
          <p:cNvPicPr>
            <a:picLocks noChangeAspect="1"/>
          </p:cNvPicPr>
          <p:nvPr/>
        </p:nvPicPr>
        <p:blipFill>
          <a:blip r:embed="rId3"/>
          <a:stretch>
            <a:fillRect/>
          </a:stretch>
        </p:blipFill>
        <p:spPr>
          <a:xfrm>
            <a:off x="6871548" y="1493504"/>
            <a:ext cx="5180087" cy="4366489"/>
          </a:xfrm>
          <a:prstGeom prst="rect">
            <a:avLst/>
          </a:prstGeom>
        </p:spPr>
      </p:pic>
    </p:spTree>
    <p:extLst>
      <p:ext uri="{BB962C8B-B14F-4D97-AF65-F5344CB8AC3E}">
        <p14:creationId xmlns:p14="http://schemas.microsoft.com/office/powerpoint/2010/main" val="14744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BA2B4A-AA7A-7F45-BBAD-F332C6A9D54B}"/>
              </a:ext>
            </a:extLst>
          </p:cNvPr>
          <p:cNvSpPr>
            <a:spLocks noGrp="1"/>
          </p:cNvSpPr>
          <p:nvPr>
            <p:ph type="body" sz="quarter" idx="14"/>
          </p:nvPr>
        </p:nvSpPr>
        <p:spPr/>
        <p:txBody>
          <a:bodyPr vert="horz" lIns="0" tIns="0" rIns="0" bIns="0" rtlCol="0" anchor="t">
            <a:normAutofit fontScale="92500"/>
          </a:bodyPr>
          <a:lstStyle/>
          <a:p>
            <a:pPr marL="251460" indent="-251460"/>
            <a:r>
              <a:rPr lang="nb-NO">
                <a:latin typeface="Arial"/>
                <a:cs typeface="Arial"/>
              </a:rPr>
              <a:t>Flere medlemmer siden forrige valg!</a:t>
            </a:r>
          </a:p>
          <a:p>
            <a:pPr marL="251460" indent="-251460"/>
            <a:r>
              <a:rPr lang="nb-NO"/>
              <a:t>Flere folkevalgte enn ved forrige valg.</a:t>
            </a:r>
          </a:p>
          <a:p>
            <a:pPr marL="251460" indent="-251460"/>
            <a:r>
              <a:rPr lang="nb-NO"/>
              <a:t>Flere ordførere enn ved forrige valg.</a:t>
            </a:r>
          </a:p>
          <a:p>
            <a:pPr marL="251460" indent="-251460"/>
            <a:r>
              <a:rPr lang="nb-NO"/>
              <a:t>Flere velgere!</a:t>
            </a:r>
          </a:p>
          <a:p>
            <a:pPr marL="251460" indent="-251460"/>
            <a:r>
              <a:rPr lang="nb-NO"/>
              <a:t>Alle fylkeslag har ansatt fylkessekretær, som ressurs for lokallaga.</a:t>
            </a:r>
          </a:p>
          <a:p>
            <a:pPr marL="0" indent="0">
              <a:buNone/>
            </a:pPr>
            <a:r>
              <a:rPr lang="nb-NO" b="1"/>
              <a:t>Dette gir en sterkere partiorganisasjon, der mange medlemmer går inn i sin første valgkamp for partiet.</a:t>
            </a:r>
          </a:p>
          <a:p>
            <a:pPr marL="251460" indent="-251460"/>
            <a:endParaRPr lang="nb-NO"/>
          </a:p>
          <a:p>
            <a:pPr marL="251460" indent="-251460"/>
            <a:endParaRPr lang="nb-NO"/>
          </a:p>
        </p:txBody>
      </p:sp>
      <p:sp>
        <p:nvSpPr>
          <p:cNvPr id="2" name="Title 1">
            <a:extLst>
              <a:ext uri="{FF2B5EF4-FFF2-40B4-BE49-F238E27FC236}">
                <a16:creationId xmlns:a16="http://schemas.microsoft.com/office/drawing/2014/main" id="{E0E47D6F-070B-3B4A-BCE0-22BB6A5E7050}"/>
              </a:ext>
            </a:extLst>
          </p:cNvPr>
          <p:cNvSpPr>
            <a:spLocks noGrp="1"/>
          </p:cNvSpPr>
          <p:nvPr>
            <p:ph type="title"/>
          </p:nvPr>
        </p:nvSpPr>
        <p:spPr/>
        <p:txBody>
          <a:bodyPr anchor="ctr">
            <a:normAutofit/>
          </a:bodyPr>
          <a:lstStyle/>
          <a:p>
            <a:r>
              <a:rPr lang="nb-NO"/>
              <a:t>Partiet er i vekst</a:t>
            </a:r>
          </a:p>
        </p:txBody>
      </p:sp>
      <p:pic>
        <p:nvPicPr>
          <p:cNvPr id="7" name="Plassholder for bilde 6" descr="Et bilde som inneholder tekst, lampe&#10;&#10;Automatisk generert beskrivelse">
            <a:extLst>
              <a:ext uri="{FF2B5EF4-FFF2-40B4-BE49-F238E27FC236}">
                <a16:creationId xmlns:a16="http://schemas.microsoft.com/office/drawing/2014/main" id="{60FD5033-37EA-6E43-8FB8-197BBB876E1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2641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t>Økonomi i </a:t>
            </a:r>
            <a:r>
              <a:rPr lang="nn-NO" err="1"/>
              <a:t>valgkampen</a:t>
            </a:r>
            <a:endParaRPr lang="nn-NO"/>
          </a:p>
        </p:txBody>
      </p:sp>
      <p:sp>
        <p:nvSpPr>
          <p:cNvPr id="4" name="Plassholder for bilde 3">
            <a:extLst>
              <a:ext uri="{FF2B5EF4-FFF2-40B4-BE49-F238E27FC236}">
                <a16:creationId xmlns:a16="http://schemas.microsoft.com/office/drawing/2014/main" id="{9BC68958-D3A0-C24C-869F-A17639361701}"/>
              </a:ext>
            </a:extLst>
          </p:cNvPr>
          <p:cNvSpPr>
            <a:spLocks noGrp="1"/>
          </p:cNvSpPr>
          <p:nvPr>
            <p:ph type="pic" sz="quarter" idx="10"/>
          </p:nvPr>
        </p:nvSpPr>
        <p:spPr/>
      </p:sp>
    </p:spTree>
    <p:extLst>
      <p:ext uri="{BB962C8B-B14F-4D97-AF65-F5344CB8AC3E}">
        <p14:creationId xmlns:p14="http://schemas.microsoft.com/office/powerpoint/2010/main" val="3439955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ete 6">
            <a:extLst>
              <a:ext uri="{FF2B5EF4-FFF2-40B4-BE49-F238E27FC236}">
                <a16:creationId xmlns:a16="http://schemas.microsoft.com/office/drawing/2014/main" id="{F0C3DDD3-0812-2579-91E8-568269340CE0}"/>
              </a:ext>
            </a:extLst>
          </p:cNvPr>
          <p:cNvPicPr>
            <a:picLocks noGrp="1" noChangeAspect="1"/>
          </p:cNvPicPr>
          <p:nvPr>
            <p:ph type="pic" sz="quarter" idx="13"/>
          </p:nvPr>
        </p:nvPicPr>
        <p:blipFill rotWithShape="1">
          <a:blip r:embed="rId3"/>
          <a:srcRect/>
          <a:stretch/>
        </p:blipFill>
        <p:spPr/>
      </p:pic>
      <p:sp>
        <p:nvSpPr>
          <p:cNvPr id="3" name="Plassholder for tekst 2">
            <a:extLst>
              <a:ext uri="{FF2B5EF4-FFF2-40B4-BE49-F238E27FC236}">
                <a16:creationId xmlns:a16="http://schemas.microsoft.com/office/drawing/2014/main" id="{E2AA511F-29E6-7C40-A2A6-44BE95701223}"/>
              </a:ext>
            </a:extLst>
          </p:cNvPr>
          <p:cNvSpPr>
            <a:spLocks noGrp="1"/>
          </p:cNvSpPr>
          <p:nvPr>
            <p:ph type="body" sz="quarter" idx="14"/>
          </p:nvPr>
        </p:nvSpPr>
        <p:spPr>
          <a:xfrm>
            <a:off x="451413" y="1806564"/>
            <a:ext cx="6192455" cy="4742477"/>
          </a:xfrm>
        </p:spPr>
        <p:txBody>
          <a:bodyPr vert="horz" lIns="0" tIns="0" rIns="0" bIns="0" rtlCol="0" anchor="t">
            <a:normAutofit/>
          </a:bodyPr>
          <a:lstStyle/>
          <a:p>
            <a:pPr marL="0" indent="0">
              <a:buNone/>
            </a:pPr>
            <a:r>
              <a:rPr lang="nb-NO" b="1"/>
              <a:t>Husk å budsjettere for valgkamp, både på inntekts- og kostnadssida.</a:t>
            </a:r>
          </a:p>
          <a:p>
            <a:pPr marL="251460" lvl="1" indent="-251460">
              <a:spcBef>
                <a:spcPts val="1000"/>
              </a:spcBef>
              <a:buClr>
                <a:srgbClr val="EB4040"/>
              </a:buClr>
              <a:buFont typeface="Calibri" panose="020F0502020204030204" pitchFamily="34" charset="0"/>
              <a:buChar char="•"/>
            </a:pPr>
            <a:r>
              <a:rPr lang="nb-NO"/>
              <a:t>Søk organisasjonsfondet om tilskudd til utadretta arrangement, skolering og kampanjer.</a:t>
            </a:r>
          </a:p>
          <a:p>
            <a:pPr marL="251460" lvl="1" indent="-251460">
              <a:spcBef>
                <a:spcPts val="1000"/>
              </a:spcBef>
              <a:buClr>
                <a:srgbClr val="EB4040"/>
              </a:buClr>
              <a:buFont typeface="Calibri" panose="020F0502020204030204" pitchFamily="34" charset="0"/>
              <a:buChar char="•"/>
            </a:pPr>
            <a:r>
              <a:rPr lang="nb-NO">
                <a:latin typeface="Arial"/>
                <a:cs typeface="Arial"/>
              </a:rPr>
              <a:t>Tilskudd til ev. folkemøte.</a:t>
            </a:r>
          </a:p>
          <a:p>
            <a:pPr marL="251460" lvl="1" indent="-251460">
              <a:spcBef>
                <a:spcPts val="1000"/>
              </a:spcBef>
              <a:buClr>
                <a:srgbClr val="EB4040"/>
              </a:buClr>
              <a:buFont typeface="Calibri" panose="020F0502020204030204" pitchFamily="34" charset="0"/>
              <a:buChar char="•"/>
            </a:pPr>
            <a:r>
              <a:rPr lang="nb-NO"/>
              <a:t>Rapportering på bidrag til SSB.</a:t>
            </a:r>
          </a:p>
          <a:p>
            <a:pPr marL="251460" lvl="1" indent="-251460">
              <a:spcBef>
                <a:spcPts val="1000"/>
              </a:spcBef>
              <a:buClr>
                <a:srgbClr val="EB4040"/>
              </a:buClr>
              <a:buFont typeface="Calibri" panose="020F0502020204030204" pitchFamily="34" charset="0"/>
              <a:buChar char="•"/>
            </a:pPr>
            <a:r>
              <a:rPr lang="nb-NO"/>
              <a:t>Kostnader til valgkamppakka.</a:t>
            </a:r>
          </a:p>
          <a:p>
            <a:pPr marL="251460" lvl="1" indent="-251460">
              <a:spcBef>
                <a:spcPts val="1000"/>
              </a:spcBef>
              <a:buClr>
                <a:srgbClr val="EB4040"/>
              </a:buClr>
              <a:buFont typeface="Calibri" panose="020F0502020204030204" pitchFamily="34" charset="0"/>
              <a:buChar char="•"/>
            </a:pPr>
            <a:r>
              <a:rPr lang="nb-NO">
                <a:latin typeface="Arial"/>
                <a:cs typeface="Arial"/>
              </a:rPr>
              <a:t>Ev. annet valgkampmateriell.</a:t>
            </a:r>
          </a:p>
        </p:txBody>
      </p:sp>
      <p:sp>
        <p:nvSpPr>
          <p:cNvPr id="4" name="Tittel 3">
            <a:extLst>
              <a:ext uri="{FF2B5EF4-FFF2-40B4-BE49-F238E27FC236}">
                <a16:creationId xmlns:a16="http://schemas.microsoft.com/office/drawing/2014/main" id="{D71605E6-62BB-CD46-BB91-FC6BAFCEDEFC}"/>
              </a:ext>
            </a:extLst>
          </p:cNvPr>
          <p:cNvSpPr>
            <a:spLocks noGrp="1"/>
          </p:cNvSpPr>
          <p:nvPr>
            <p:ph type="title"/>
          </p:nvPr>
        </p:nvSpPr>
        <p:spPr/>
        <p:txBody>
          <a:bodyPr/>
          <a:lstStyle/>
          <a:p>
            <a:r>
              <a:rPr lang="nb-NO"/>
              <a:t>Valgkampbudsjett</a:t>
            </a:r>
          </a:p>
        </p:txBody>
      </p:sp>
    </p:spTree>
    <p:extLst>
      <p:ext uri="{BB962C8B-B14F-4D97-AF65-F5344CB8AC3E}">
        <p14:creationId xmlns:p14="http://schemas.microsoft.com/office/powerpoint/2010/main" val="29835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26239F1-A014-25A9-8335-FAC0C397E338}"/>
              </a:ext>
            </a:extLst>
          </p:cNvPr>
          <p:cNvSpPr>
            <a:spLocks noGrp="1"/>
          </p:cNvSpPr>
          <p:nvPr>
            <p:ph type="title"/>
          </p:nvPr>
        </p:nvSpPr>
        <p:spPr>
          <a:xfrm>
            <a:off x="-1" y="483981"/>
            <a:ext cx="8468127" cy="763200"/>
          </a:xfrm>
        </p:spPr>
        <p:txBody>
          <a:bodyPr anchor="ctr">
            <a:normAutofit/>
          </a:bodyPr>
          <a:lstStyle/>
          <a:p>
            <a:r>
              <a:rPr lang="nn-NO"/>
              <a:t>Sett i gang!</a:t>
            </a:r>
          </a:p>
        </p:txBody>
      </p:sp>
      <p:graphicFrame>
        <p:nvGraphicFramePr>
          <p:cNvPr id="5" name="Plasshaldar for innhald 1">
            <a:extLst>
              <a:ext uri="{FF2B5EF4-FFF2-40B4-BE49-F238E27FC236}">
                <a16:creationId xmlns:a16="http://schemas.microsoft.com/office/drawing/2014/main" id="{909BF269-2AAE-268F-709D-6200FA1E1FBA}"/>
              </a:ext>
            </a:extLst>
          </p:cNvPr>
          <p:cNvGraphicFramePr>
            <a:graphicFrameLocks noGrp="1"/>
          </p:cNvGraphicFramePr>
          <p:nvPr>
            <p:ph idx="1"/>
            <p:extLst>
              <p:ext uri="{D42A27DB-BD31-4B8C-83A1-F6EECF244321}">
                <p14:modId xmlns:p14="http://schemas.microsoft.com/office/powerpoint/2010/main" val="854781214"/>
              </p:ext>
            </p:extLst>
          </p:nvPr>
        </p:nvGraphicFramePr>
        <p:xfrm>
          <a:off x="451412" y="1782501"/>
          <a:ext cx="9664861" cy="4734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0882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2F8BD5B3-6DAF-4080-86E0-3DDEE6944885}"/>
              </a:ext>
            </a:extLst>
          </p:cNvPr>
          <p:cNvGraphicFramePr>
            <a:graphicFrameLocks noGrp="1"/>
          </p:cNvGraphicFramePr>
          <p:nvPr>
            <p:ph idx="1"/>
            <p:extLst>
              <p:ext uri="{D42A27DB-BD31-4B8C-83A1-F6EECF244321}">
                <p14:modId xmlns:p14="http://schemas.microsoft.com/office/powerpoint/2010/main" val="3277761842"/>
              </p:ext>
            </p:extLst>
          </p:nvPr>
        </p:nvGraphicFramePr>
        <p:xfrm>
          <a:off x="450850" y="1782763"/>
          <a:ext cx="9664700" cy="473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F7485DB-CB8E-814D-B3C3-7DEC0D2B9204}"/>
              </a:ext>
            </a:extLst>
          </p:cNvPr>
          <p:cNvSpPr>
            <a:spLocks noGrp="1"/>
          </p:cNvSpPr>
          <p:nvPr>
            <p:ph type="title"/>
          </p:nvPr>
        </p:nvSpPr>
        <p:spPr/>
        <p:txBody>
          <a:bodyPr anchor="ctr">
            <a:normAutofit/>
          </a:bodyPr>
          <a:lstStyle/>
          <a:p>
            <a:r>
              <a:rPr lang="nb-NO"/>
              <a:t>Stikkord for igangsetting </a:t>
            </a:r>
          </a:p>
        </p:txBody>
      </p:sp>
    </p:spTree>
    <p:extLst>
      <p:ext uri="{BB962C8B-B14F-4D97-AF65-F5344CB8AC3E}">
        <p14:creationId xmlns:p14="http://schemas.microsoft.com/office/powerpoint/2010/main" val="233515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51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95B53-15D2-AC4C-B70D-0579D043FF90}"/>
              </a:ext>
            </a:extLst>
          </p:cNvPr>
          <p:cNvSpPr>
            <a:spLocks noGrp="1"/>
          </p:cNvSpPr>
          <p:nvPr>
            <p:ph idx="1"/>
          </p:nvPr>
        </p:nvSpPr>
        <p:spPr/>
        <p:txBody>
          <a:bodyPr vert="horz" lIns="0" tIns="0" rIns="0" bIns="0" rtlCol="0" anchor="t">
            <a:normAutofit/>
          </a:bodyPr>
          <a:lstStyle/>
          <a:p>
            <a:pPr marL="0" indent="0">
              <a:buNone/>
            </a:pPr>
            <a:endParaRPr lang="nb-NO" b="1">
              <a:latin typeface="Arial"/>
              <a:cs typeface="Arial"/>
            </a:endParaRPr>
          </a:p>
          <a:p>
            <a:pPr marL="251460" indent="-251460"/>
            <a:r>
              <a:rPr lang="nb-NO">
                <a:latin typeface="Arial"/>
                <a:cs typeface="Calibri"/>
              </a:rPr>
              <a:t>Sett ned egen valgkampgruppe</a:t>
            </a:r>
            <a:endParaRPr lang="nb-NO"/>
          </a:p>
          <a:p>
            <a:pPr marL="251460" indent="-251460"/>
            <a:r>
              <a:rPr lang="nb-NO">
                <a:latin typeface="Arial"/>
                <a:cs typeface="Calibri"/>
              </a:rPr>
              <a:t>Lag møteplan for valgkampgruppa</a:t>
            </a:r>
          </a:p>
          <a:p>
            <a:pPr marL="251460" indent="-251460"/>
            <a:r>
              <a:rPr lang="nb-NO">
                <a:latin typeface="Arial"/>
                <a:cs typeface="Calibri"/>
              </a:rPr>
              <a:t>Lag valgkampplan</a:t>
            </a:r>
          </a:p>
          <a:p>
            <a:pPr marL="251460" indent="-251460"/>
            <a:r>
              <a:rPr lang="nb-NO">
                <a:latin typeface="Arial"/>
                <a:cs typeface="Calibri"/>
              </a:rPr>
              <a:t>Bestem dere nå om dere ønsker å være et </a:t>
            </a:r>
            <a:r>
              <a:rPr lang="nb-NO" err="1">
                <a:latin typeface="Arial"/>
                <a:cs typeface="Calibri"/>
              </a:rPr>
              <a:t>Zetkin</a:t>
            </a:r>
            <a:r>
              <a:rPr lang="nb-NO">
                <a:latin typeface="Arial"/>
                <a:cs typeface="Calibri"/>
              </a:rPr>
              <a:t>-lag!</a:t>
            </a:r>
          </a:p>
          <a:p>
            <a:pPr marL="251460" indent="-251460"/>
            <a:r>
              <a:rPr lang="nb-NO">
                <a:latin typeface="Arial"/>
                <a:cs typeface="Calibri"/>
              </a:rPr>
              <a:t>Hold lokallagsstyret og fylkeslaget oppdatert</a:t>
            </a:r>
          </a:p>
          <a:p>
            <a:pPr marL="251460" indent="-251460"/>
            <a:r>
              <a:rPr lang="nb-NO">
                <a:latin typeface="Arial"/>
                <a:cs typeface="Calibri"/>
              </a:rPr>
              <a:t>Den</a:t>
            </a:r>
            <a:r>
              <a:rPr lang="nb-NO" i="1">
                <a:latin typeface="Arial"/>
                <a:cs typeface="Calibri"/>
              </a:rPr>
              <a:t> intensive </a:t>
            </a:r>
            <a:r>
              <a:rPr lang="nb-NO">
                <a:latin typeface="Arial"/>
                <a:cs typeface="Calibri"/>
              </a:rPr>
              <a:t>valgkampen starter 10. august</a:t>
            </a:r>
          </a:p>
          <a:p>
            <a:pPr marL="251460" indent="-251460"/>
            <a:endParaRPr lang="nb-NO">
              <a:cs typeface="Calibri"/>
            </a:endParaRPr>
          </a:p>
        </p:txBody>
      </p:sp>
      <p:sp>
        <p:nvSpPr>
          <p:cNvPr id="2" name="Title 1">
            <a:extLst>
              <a:ext uri="{FF2B5EF4-FFF2-40B4-BE49-F238E27FC236}">
                <a16:creationId xmlns:a16="http://schemas.microsoft.com/office/drawing/2014/main" id="{2C4F2F1C-2ABE-914D-88AA-E773FC0B4797}"/>
              </a:ext>
            </a:extLst>
          </p:cNvPr>
          <p:cNvSpPr>
            <a:spLocks noGrp="1"/>
          </p:cNvSpPr>
          <p:nvPr>
            <p:ph type="title"/>
          </p:nvPr>
        </p:nvSpPr>
        <p:spPr/>
        <p:txBody>
          <a:bodyPr>
            <a:normAutofit fontScale="90000"/>
          </a:bodyPr>
          <a:lstStyle/>
          <a:p>
            <a:r>
              <a:rPr lang="nb-NO"/>
              <a:t>Valgkampen starter nå - ikke i august</a:t>
            </a:r>
          </a:p>
        </p:txBody>
      </p:sp>
    </p:spTree>
    <p:extLst>
      <p:ext uri="{BB962C8B-B14F-4D97-AF65-F5344CB8AC3E}">
        <p14:creationId xmlns:p14="http://schemas.microsoft.com/office/powerpoint/2010/main" val="143169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innhald 1">
            <a:extLst>
              <a:ext uri="{FF2B5EF4-FFF2-40B4-BE49-F238E27FC236}">
                <a16:creationId xmlns:a16="http://schemas.microsoft.com/office/drawing/2014/main" id="{92F96D4B-5614-FC0D-0486-96A7B18E6757}"/>
              </a:ext>
            </a:extLst>
          </p:cNvPr>
          <p:cNvSpPr>
            <a:spLocks noGrp="1"/>
          </p:cNvSpPr>
          <p:nvPr>
            <p:ph idx="1"/>
          </p:nvPr>
        </p:nvSpPr>
        <p:spPr>
          <a:xfrm>
            <a:off x="451412" y="1782501"/>
            <a:ext cx="10104326" cy="5008704"/>
          </a:xfrm>
        </p:spPr>
        <p:txBody>
          <a:bodyPr vert="horz" lIns="0" tIns="0" rIns="0" bIns="0" rtlCol="0" anchor="t">
            <a:normAutofit fontScale="70000" lnSpcReduction="20000"/>
          </a:bodyPr>
          <a:lstStyle/>
          <a:p>
            <a:pPr marL="251460" indent="-251460"/>
            <a:r>
              <a:rPr lang="nn-NO">
                <a:latin typeface="Arial"/>
                <a:cs typeface="Arial"/>
              </a:rPr>
              <a:t>Påmeldingsfrist for å bruke </a:t>
            </a:r>
            <a:r>
              <a:rPr lang="nn-NO" err="1">
                <a:latin typeface="Arial"/>
                <a:cs typeface="Arial"/>
              </a:rPr>
              <a:t>Zetkin</a:t>
            </a:r>
            <a:r>
              <a:rPr lang="nn-NO">
                <a:latin typeface="Arial"/>
                <a:cs typeface="Arial"/>
              </a:rPr>
              <a:t> i </a:t>
            </a:r>
            <a:r>
              <a:rPr lang="nn-NO" err="1">
                <a:latin typeface="Arial"/>
                <a:cs typeface="Arial"/>
              </a:rPr>
              <a:t>valgkampen</a:t>
            </a:r>
            <a:r>
              <a:rPr lang="nn-NO">
                <a:latin typeface="Arial"/>
                <a:cs typeface="Arial"/>
              </a:rPr>
              <a:t>: </a:t>
            </a:r>
            <a:r>
              <a:rPr lang="nn-NO" b="1">
                <a:latin typeface="Arial"/>
                <a:cs typeface="Arial"/>
              </a:rPr>
              <a:t>19. mars</a:t>
            </a:r>
            <a:endParaRPr lang="nn-NO" b="1"/>
          </a:p>
          <a:p>
            <a:pPr marL="251460" indent="-251460"/>
            <a:r>
              <a:rPr lang="nn-NO">
                <a:latin typeface="Arial"/>
                <a:cs typeface="Arial"/>
              </a:rPr>
              <a:t>Lokallaget </a:t>
            </a:r>
            <a:r>
              <a:rPr lang="nn-NO" err="1">
                <a:latin typeface="Arial"/>
                <a:cs typeface="Arial"/>
              </a:rPr>
              <a:t>velger</a:t>
            </a:r>
            <a:r>
              <a:rPr lang="nn-NO">
                <a:latin typeface="Arial"/>
                <a:cs typeface="Arial"/>
              </a:rPr>
              <a:t> 1-3 </a:t>
            </a:r>
            <a:r>
              <a:rPr lang="nn-NO" err="1">
                <a:latin typeface="Arial"/>
                <a:cs typeface="Arial"/>
              </a:rPr>
              <a:t>Zetkin-ansvarlige</a:t>
            </a:r>
            <a:r>
              <a:rPr lang="nn-NO">
                <a:latin typeface="Arial"/>
                <a:cs typeface="Arial"/>
              </a:rPr>
              <a:t>, </a:t>
            </a:r>
            <a:r>
              <a:rPr lang="nn-NO" i="1">
                <a:latin typeface="Arial"/>
                <a:cs typeface="Arial"/>
              </a:rPr>
              <a:t>som også sitter i </a:t>
            </a:r>
            <a:r>
              <a:rPr lang="nn-NO" i="1" err="1">
                <a:latin typeface="Arial"/>
                <a:cs typeface="Arial"/>
              </a:rPr>
              <a:t>valgkampgruppen</a:t>
            </a:r>
            <a:endParaRPr lang="nn-NO" err="1">
              <a:latin typeface="Arial"/>
              <a:cs typeface="Arial"/>
            </a:endParaRPr>
          </a:p>
          <a:p>
            <a:pPr marL="251460" indent="-251460"/>
            <a:r>
              <a:rPr lang="nn-NO">
                <a:latin typeface="Arial"/>
                <a:cs typeface="Arial"/>
              </a:rPr>
              <a:t>3 obligatoriske kurs mellom mars og juni</a:t>
            </a:r>
            <a:endParaRPr lang="nn-NO"/>
          </a:p>
          <a:p>
            <a:pPr marL="251460" indent="-251460">
              <a:lnSpc>
                <a:spcPct val="170000"/>
              </a:lnSpc>
            </a:pPr>
            <a:r>
              <a:rPr lang="nn-NO" i="1" err="1">
                <a:latin typeface="Arial"/>
                <a:cs typeface="Arial"/>
              </a:rPr>
              <a:t>Zetkin-ansvarlige</a:t>
            </a:r>
            <a:r>
              <a:rPr lang="nn-NO" i="1">
                <a:latin typeface="Arial"/>
                <a:cs typeface="Arial"/>
              </a:rPr>
              <a:t> har ansvar for å administrere verktøyet før og under </a:t>
            </a:r>
            <a:r>
              <a:rPr lang="nn-NO" i="1" err="1">
                <a:latin typeface="Arial"/>
                <a:cs typeface="Arial"/>
              </a:rPr>
              <a:t>valgkampen</a:t>
            </a:r>
            <a:r>
              <a:rPr lang="nn-NO" i="1">
                <a:latin typeface="Arial"/>
                <a:cs typeface="Arial"/>
              </a:rPr>
              <a:t>: </a:t>
            </a:r>
          </a:p>
          <a:p>
            <a:pPr marL="251460" indent="-251460">
              <a:buChar char="-"/>
            </a:pPr>
            <a:r>
              <a:rPr lang="nn-NO">
                <a:latin typeface="Arial"/>
                <a:cs typeface="Arial"/>
              </a:rPr>
              <a:t>lede </a:t>
            </a:r>
            <a:r>
              <a:rPr lang="nn-NO" err="1">
                <a:latin typeface="Arial"/>
                <a:cs typeface="Arial"/>
              </a:rPr>
              <a:t>ringerunder</a:t>
            </a:r>
            <a:r>
              <a:rPr lang="nn-NO">
                <a:latin typeface="Arial"/>
                <a:cs typeface="Arial"/>
              </a:rPr>
              <a:t> for kartlegging og mobilisering av frivillige</a:t>
            </a:r>
          </a:p>
          <a:p>
            <a:pPr marL="251460" indent="-251460">
              <a:buChar char="-"/>
            </a:pPr>
            <a:r>
              <a:rPr lang="nn-NO">
                <a:latin typeface="Arial"/>
                <a:cs typeface="Arial"/>
              </a:rPr>
              <a:t>legge inn og mobilisere til </a:t>
            </a:r>
            <a:r>
              <a:rPr lang="nn-NO" err="1">
                <a:latin typeface="Arial"/>
                <a:cs typeface="Arial"/>
              </a:rPr>
              <a:t>aktiviteter</a:t>
            </a:r>
            <a:r>
              <a:rPr lang="nn-NO">
                <a:latin typeface="Arial"/>
                <a:cs typeface="Arial"/>
              </a:rPr>
              <a:t> og </a:t>
            </a:r>
            <a:r>
              <a:rPr lang="nn-NO" err="1">
                <a:latin typeface="Arial"/>
                <a:cs typeface="Arial"/>
              </a:rPr>
              <a:t>frivilligoppgaver</a:t>
            </a:r>
            <a:r>
              <a:rPr lang="nn-NO">
                <a:latin typeface="Arial"/>
                <a:cs typeface="Arial"/>
              </a:rPr>
              <a:t> i </a:t>
            </a:r>
            <a:r>
              <a:rPr lang="nn-NO" err="1">
                <a:latin typeface="Arial"/>
                <a:cs typeface="Arial"/>
              </a:rPr>
              <a:t>Zetkin</a:t>
            </a:r>
            <a:endParaRPr lang="nn-NO">
              <a:latin typeface="Arial"/>
              <a:cs typeface="Arial"/>
            </a:endParaRPr>
          </a:p>
          <a:p>
            <a:pPr marL="0" indent="0">
              <a:buNone/>
            </a:pPr>
            <a:endParaRPr lang="nn-NO">
              <a:latin typeface="Arial"/>
              <a:cs typeface="Arial"/>
            </a:endParaRPr>
          </a:p>
          <a:p>
            <a:pPr marL="251460" indent="-251460"/>
            <a:r>
              <a:rPr lang="nn-NO" b="1">
                <a:latin typeface="Arial"/>
                <a:cs typeface="Arial"/>
              </a:rPr>
              <a:t>SV sentralt stiller med kurs, oppfølging og teknisk støtte</a:t>
            </a:r>
            <a:endParaRPr lang="nn-NO" b="1"/>
          </a:p>
          <a:p>
            <a:pPr marL="251460" indent="-251460">
              <a:lnSpc>
                <a:spcPct val="120000"/>
              </a:lnSpc>
            </a:pPr>
            <a:r>
              <a:rPr lang="nn-NO" err="1">
                <a:latin typeface="Arial"/>
                <a:cs typeface="Arial"/>
              </a:rPr>
              <a:t>Zetkin</a:t>
            </a:r>
            <a:r>
              <a:rPr lang="nn-NO">
                <a:latin typeface="Arial"/>
                <a:cs typeface="Arial"/>
              </a:rPr>
              <a:t> må være en integrert del av planlegging og frivilligoppfølging </a:t>
            </a:r>
            <a:r>
              <a:rPr lang="nn-NO" err="1">
                <a:latin typeface="Arial"/>
                <a:cs typeface="Arial"/>
              </a:rPr>
              <a:t>fra</a:t>
            </a:r>
            <a:r>
              <a:rPr lang="nn-NO">
                <a:latin typeface="Arial"/>
                <a:cs typeface="Arial"/>
              </a:rPr>
              <a:t> og med mars</a:t>
            </a:r>
          </a:p>
          <a:p>
            <a:pPr marL="251460" indent="-251460"/>
            <a:r>
              <a:rPr lang="nn-NO" u="sng" err="1">
                <a:latin typeface="Arial"/>
                <a:cs typeface="Arial"/>
              </a:rPr>
              <a:t>Bestem</a:t>
            </a:r>
            <a:r>
              <a:rPr lang="nn-NO" u="sng">
                <a:latin typeface="Arial"/>
                <a:cs typeface="Arial"/>
              </a:rPr>
              <a:t> </a:t>
            </a:r>
            <a:r>
              <a:rPr lang="nn-NO" u="sng" err="1">
                <a:latin typeface="Arial"/>
                <a:cs typeface="Arial"/>
              </a:rPr>
              <a:t>dere</a:t>
            </a:r>
            <a:r>
              <a:rPr lang="nn-NO" u="sng">
                <a:latin typeface="Arial"/>
                <a:cs typeface="Arial"/>
              </a:rPr>
              <a:t> nå for om </a:t>
            </a:r>
            <a:r>
              <a:rPr lang="nn-NO" u="sng" err="1">
                <a:latin typeface="Arial"/>
                <a:cs typeface="Arial"/>
              </a:rPr>
              <a:t>deres</a:t>
            </a:r>
            <a:r>
              <a:rPr lang="nn-NO" u="sng">
                <a:latin typeface="Arial"/>
                <a:cs typeface="Arial"/>
              </a:rPr>
              <a:t> lag vil være et </a:t>
            </a:r>
            <a:r>
              <a:rPr lang="nn-NO" u="sng" err="1">
                <a:latin typeface="Arial"/>
                <a:cs typeface="Arial"/>
              </a:rPr>
              <a:t>Zetkin</a:t>
            </a:r>
            <a:r>
              <a:rPr lang="nn-NO" u="sng">
                <a:latin typeface="Arial"/>
                <a:cs typeface="Arial"/>
              </a:rPr>
              <a:t>-lag!</a:t>
            </a:r>
          </a:p>
        </p:txBody>
      </p:sp>
      <p:sp>
        <p:nvSpPr>
          <p:cNvPr id="3" name="Tittel 2">
            <a:extLst>
              <a:ext uri="{FF2B5EF4-FFF2-40B4-BE49-F238E27FC236}">
                <a16:creationId xmlns:a16="http://schemas.microsoft.com/office/drawing/2014/main" id="{59A34B21-BCB7-D56A-FAF7-972269DCAF26}"/>
              </a:ext>
            </a:extLst>
          </p:cNvPr>
          <p:cNvSpPr>
            <a:spLocks noGrp="1"/>
          </p:cNvSpPr>
          <p:nvPr>
            <p:ph type="title"/>
          </p:nvPr>
        </p:nvSpPr>
        <p:spPr/>
        <p:txBody>
          <a:bodyPr/>
          <a:lstStyle/>
          <a:p>
            <a:r>
              <a:rPr lang="nn-NO" err="1">
                <a:latin typeface="Arial"/>
                <a:cs typeface="Arial"/>
              </a:rPr>
              <a:t>Zetkin</a:t>
            </a:r>
            <a:r>
              <a:rPr lang="nn-NO">
                <a:latin typeface="Arial"/>
                <a:cs typeface="Arial"/>
              </a:rPr>
              <a:t> i </a:t>
            </a:r>
            <a:r>
              <a:rPr lang="nn-NO" err="1">
                <a:latin typeface="Arial"/>
                <a:cs typeface="Arial"/>
              </a:rPr>
              <a:t>valgkampen</a:t>
            </a:r>
            <a:endParaRPr lang="nn-NO" err="1"/>
          </a:p>
        </p:txBody>
      </p:sp>
    </p:spTree>
    <p:extLst>
      <p:ext uri="{BB962C8B-B14F-4D97-AF65-F5344CB8AC3E}">
        <p14:creationId xmlns:p14="http://schemas.microsoft.com/office/powerpoint/2010/main" val="2952642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42D92AC-89B7-469E-94D4-36AA8EBD58AC}"/>
              </a:ext>
            </a:extLst>
          </p:cNvPr>
          <p:cNvSpPr>
            <a:spLocks noGrp="1"/>
          </p:cNvSpPr>
          <p:nvPr>
            <p:ph sz="half" idx="1"/>
          </p:nvPr>
        </p:nvSpPr>
        <p:spPr>
          <a:xfrm>
            <a:off x="277793" y="1782502"/>
            <a:ext cx="6001883" cy="4734046"/>
          </a:xfrm>
        </p:spPr>
        <p:txBody>
          <a:bodyPr vert="horz" lIns="0" tIns="0" rIns="0" bIns="0" rtlCol="0" anchor="t">
            <a:normAutofit fontScale="85000" lnSpcReduction="20000"/>
          </a:bodyPr>
          <a:lstStyle/>
          <a:p>
            <a:pPr marL="251460" indent="0">
              <a:lnSpc>
                <a:spcPct val="120000"/>
              </a:lnSpc>
            </a:pPr>
            <a:r>
              <a:rPr lang="nb-NO">
                <a:latin typeface="Arial"/>
                <a:cs typeface="Arial"/>
              </a:rPr>
              <a:t>En plattform for å organisere alt av aktiviteter og frivillighet i valgkampen</a:t>
            </a:r>
            <a:endParaRPr lang="nb-NO"/>
          </a:p>
          <a:p>
            <a:pPr marL="251460" indent="0">
              <a:lnSpc>
                <a:spcPct val="120000"/>
              </a:lnSpc>
            </a:pPr>
            <a:r>
              <a:rPr lang="nb-NO">
                <a:latin typeface="Arial"/>
                <a:cs typeface="Arial"/>
              </a:rPr>
              <a:t>Ring medlemmer og kartlegg hva folk kan og vil bidra med</a:t>
            </a:r>
            <a:endParaRPr lang="nb-NO"/>
          </a:p>
          <a:p>
            <a:pPr marL="251460" indent="0">
              <a:lnSpc>
                <a:spcPct val="120000"/>
              </a:lnSpc>
            </a:pPr>
            <a:r>
              <a:rPr lang="nb-NO">
                <a:latin typeface="Arial"/>
                <a:cs typeface="Arial"/>
              </a:rPr>
              <a:t>Medlemmer logger seg på og melder seg til de oppgavene som passer for dem</a:t>
            </a:r>
            <a:endParaRPr lang="nb-NO"/>
          </a:p>
          <a:p>
            <a:pPr marL="251460" indent="0">
              <a:lnSpc>
                <a:spcPct val="120000"/>
              </a:lnSpc>
            </a:pPr>
            <a:r>
              <a:rPr lang="nb-NO">
                <a:latin typeface="Arial"/>
                <a:cs typeface="Arial"/>
              </a:rPr>
              <a:t>Et ypperlig verktøy for å mobilisere, ved å sette opp målrettede ringerunder </a:t>
            </a:r>
          </a:p>
          <a:p>
            <a:pPr marL="0" indent="0">
              <a:lnSpc>
                <a:spcPct val="120000"/>
              </a:lnSpc>
              <a:buNone/>
            </a:pPr>
            <a:r>
              <a:rPr lang="nb-NO" b="1">
                <a:latin typeface="Arial"/>
                <a:cs typeface="Arial"/>
              </a:rPr>
              <a:t>Finn riktig person til riktig oppgave, raskt og enkelt!</a:t>
            </a:r>
            <a:endParaRPr lang="nb-NO" b="1"/>
          </a:p>
          <a:p>
            <a:pPr marL="251460" indent="-251460"/>
            <a:endParaRPr lang="nb-NO"/>
          </a:p>
        </p:txBody>
      </p:sp>
      <p:pic>
        <p:nvPicPr>
          <p:cNvPr id="5" name="Bilde 5">
            <a:extLst>
              <a:ext uri="{FF2B5EF4-FFF2-40B4-BE49-F238E27FC236}">
                <a16:creationId xmlns:a16="http://schemas.microsoft.com/office/drawing/2014/main" id="{C603161F-13F7-C54D-2D73-F2112B02D9DA}"/>
              </a:ext>
            </a:extLst>
          </p:cNvPr>
          <p:cNvPicPr>
            <a:picLocks noGrp="1" noChangeAspect="1"/>
          </p:cNvPicPr>
          <p:nvPr>
            <p:ph sz="half" idx="10"/>
          </p:nvPr>
        </p:nvPicPr>
        <p:blipFill rotWithShape="1">
          <a:blip r:embed="rId3"/>
          <a:stretch/>
        </p:blipFill>
        <p:spPr>
          <a:xfrm>
            <a:off x="6458674" y="2209533"/>
            <a:ext cx="5458708" cy="2934054"/>
          </a:xfrm>
          <a:noFill/>
        </p:spPr>
      </p:pic>
      <p:sp>
        <p:nvSpPr>
          <p:cNvPr id="4" name="Tittel 3">
            <a:extLst>
              <a:ext uri="{FF2B5EF4-FFF2-40B4-BE49-F238E27FC236}">
                <a16:creationId xmlns:a16="http://schemas.microsoft.com/office/drawing/2014/main" id="{83089ED6-BCA9-9FFB-519F-8E32CA3CA0C8}"/>
              </a:ext>
            </a:extLst>
          </p:cNvPr>
          <p:cNvSpPr>
            <a:spLocks noGrp="1"/>
          </p:cNvSpPr>
          <p:nvPr>
            <p:ph type="title"/>
          </p:nvPr>
        </p:nvSpPr>
        <p:spPr>
          <a:xfrm>
            <a:off x="-1" y="483981"/>
            <a:ext cx="8468127" cy="763200"/>
          </a:xfrm>
        </p:spPr>
        <p:txBody>
          <a:bodyPr anchor="ctr">
            <a:normAutofit/>
          </a:bodyPr>
          <a:lstStyle/>
          <a:p>
            <a:r>
              <a:rPr lang="nb-NO">
                <a:latin typeface="Arial"/>
                <a:cs typeface="Arial"/>
              </a:rPr>
              <a:t>Hva </a:t>
            </a:r>
            <a:r>
              <a:rPr lang="nb-NO" i="1">
                <a:latin typeface="Arial"/>
                <a:cs typeface="Arial"/>
              </a:rPr>
              <a:t>er </a:t>
            </a:r>
            <a:r>
              <a:rPr lang="nb-NO" err="1">
                <a:latin typeface="Arial"/>
                <a:cs typeface="Arial"/>
              </a:rPr>
              <a:t>Zetkin</a:t>
            </a:r>
            <a:r>
              <a:rPr lang="nb-NO">
                <a:latin typeface="Arial"/>
                <a:cs typeface="Arial"/>
              </a:rPr>
              <a:t>?</a:t>
            </a:r>
          </a:p>
        </p:txBody>
      </p:sp>
    </p:spTree>
    <p:extLst>
      <p:ext uri="{BB962C8B-B14F-4D97-AF65-F5344CB8AC3E}">
        <p14:creationId xmlns:p14="http://schemas.microsoft.com/office/powerpoint/2010/main" val="152408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ete 5">
            <a:extLst>
              <a:ext uri="{FF2B5EF4-FFF2-40B4-BE49-F238E27FC236}">
                <a16:creationId xmlns:a16="http://schemas.microsoft.com/office/drawing/2014/main" id="{D9C448B1-0E3F-7673-6419-D2EFEBDAC66E}"/>
              </a:ext>
            </a:extLst>
          </p:cNvPr>
          <p:cNvPicPr>
            <a:picLocks noGrp="1" noChangeAspect="1"/>
          </p:cNvPicPr>
          <p:nvPr>
            <p:ph type="pic" sz="quarter" idx="13"/>
          </p:nvPr>
        </p:nvPicPr>
        <p:blipFill rotWithShape="1">
          <a:blip r:embed="rId3"/>
          <a:srcRect t="16646" b="16646"/>
          <a:stretch/>
        </p:blipFill>
        <p:spPr/>
      </p:pic>
      <p:sp>
        <p:nvSpPr>
          <p:cNvPr id="3" name="Plasshaldar for tekst 2">
            <a:extLst>
              <a:ext uri="{FF2B5EF4-FFF2-40B4-BE49-F238E27FC236}">
                <a16:creationId xmlns:a16="http://schemas.microsoft.com/office/drawing/2014/main" id="{0E4CA509-BE6B-F8F5-0E98-8671B1904DD2}"/>
              </a:ext>
            </a:extLst>
          </p:cNvPr>
          <p:cNvSpPr>
            <a:spLocks noGrp="1"/>
          </p:cNvSpPr>
          <p:nvPr>
            <p:ph type="body" sz="quarter" idx="14"/>
          </p:nvPr>
        </p:nvSpPr>
        <p:spPr/>
        <p:txBody>
          <a:bodyPr vert="horz" lIns="0" tIns="0" rIns="0" bIns="0" rtlCol="0" anchor="t">
            <a:normAutofit/>
          </a:bodyPr>
          <a:lstStyle/>
          <a:p>
            <a:pPr marL="251460" indent="-251460"/>
            <a:r>
              <a:rPr lang="nb-NO">
                <a:latin typeface="Arial"/>
                <a:cs typeface="Arial"/>
              </a:rPr>
              <a:t>Hva kan måles?</a:t>
            </a:r>
          </a:p>
          <a:p>
            <a:pPr marL="251460" indent="-251460">
              <a:buFont typeface="Calibri,Sans-Serif" panose="020F0502020204030204" pitchFamily="34" charset="0"/>
              <a:buChar char="-"/>
            </a:pPr>
            <a:r>
              <a:rPr lang="nb-NO">
                <a:latin typeface="Arial"/>
                <a:cs typeface="Arial"/>
              </a:rPr>
              <a:t>Stemmetall</a:t>
            </a:r>
          </a:p>
          <a:p>
            <a:pPr marL="251460" indent="-251460">
              <a:buFont typeface="Calibri,Sans-Serif" panose="020F0502020204030204" pitchFamily="34" charset="0"/>
              <a:buChar char="-"/>
            </a:pPr>
            <a:r>
              <a:rPr lang="nb-NO">
                <a:latin typeface="Arial"/>
                <a:cs typeface="Arial"/>
              </a:rPr>
              <a:t>Antall aktiviteter</a:t>
            </a:r>
          </a:p>
          <a:p>
            <a:pPr marL="251460" indent="-251460">
              <a:buFont typeface="Calibri,Sans-Serif" panose="020F0502020204030204" pitchFamily="34" charset="0"/>
              <a:buChar char="-"/>
            </a:pPr>
            <a:r>
              <a:rPr lang="nb-NO">
                <a:latin typeface="Arial"/>
                <a:cs typeface="Arial"/>
              </a:rPr>
              <a:t>Antall frivillige</a:t>
            </a:r>
            <a:endParaRPr lang="en-US">
              <a:latin typeface="Arial"/>
              <a:cs typeface="Arial"/>
            </a:endParaRPr>
          </a:p>
          <a:p>
            <a:pPr marL="251460" indent="-251460">
              <a:buFont typeface="Arial" panose="020F0502020204030204" pitchFamily="34" charset="0"/>
              <a:buChar char="•"/>
            </a:pPr>
            <a:r>
              <a:rPr lang="nb-NO">
                <a:latin typeface="Arial"/>
                <a:cs typeface="Arial"/>
              </a:rPr>
              <a:t>Lag en plan for skolering og involvering av medlemmer før og under valgkampen.</a:t>
            </a:r>
          </a:p>
          <a:p>
            <a:pPr marL="251460" indent="-251460">
              <a:buFont typeface="Arial" panose="020F0502020204030204" pitchFamily="34" charset="0"/>
              <a:buChar char="•"/>
            </a:pPr>
            <a:r>
              <a:rPr lang="nb-NO">
                <a:latin typeface="Arial"/>
                <a:cs typeface="Arial"/>
              </a:rPr>
              <a:t>Lag en </a:t>
            </a:r>
            <a:r>
              <a:rPr lang="nb-NO" err="1">
                <a:latin typeface="Arial"/>
                <a:cs typeface="Arial"/>
              </a:rPr>
              <a:t>seksukersplan</a:t>
            </a:r>
            <a:r>
              <a:rPr lang="nb-NO">
                <a:latin typeface="Arial"/>
                <a:cs typeface="Arial"/>
              </a:rPr>
              <a:t> for den intensive valgkampen i august. </a:t>
            </a:r>
          </a:p>
        </p:txBody>
      </p:sp>
      <p:sp>
        <p:nvSpPr>
          <p:cNvPr id="4" name="Tittel 3">
            <a:extLst>
              <a:ext uri="{FF2B5EF4-FFF2-40B4-BE49-F238E27FC236}">
                <a16:creationId xmlns:a16="http://schemas.microsoft.com/office/drawing/2014/main" id="{5007DECF-6C11-F6F8-7155-D541CF185803}"/>
              </a:ext>
            </a:extLst>
          </p:cNvPr>
          <p:cNvSpPr>
            <a:spLocks noGrp="1"/>
          </p:cNvSpPr>
          <p:nvPr>
            <p:ph type="title"/>
          </p:nvPr>
        </p:nvSpPr>
        <p:spPr/>
        <p:txBody>
          <a:bodyPr/>
          <a:lstStyle/>
          <a:p>
            <a:r>
              <a:rPr lang="nn-NO" err="1">
                <a:latin typeface="Arial"/>
                <a:cs typeface="Arial"/>
              </a:rPr>
              <a:t>Hvordan</a:t>
            </a:r>
            <a:r>
              <a:rPr lang="nn-NO">
                <a:latin typeface="Arial"/>
                <a:cs typeface="Arial"/>
              </a:rPr>
              <a:t> lage </a:t>
            </a:r>
            <a:r>
              <a:rPr lang="nn-NO" err="1">
                <a:latin typeface="Arial"/>
                <a:cs typeface="Arial"/>
              </a:rPr>
              <a:t>valgkampplan</a:t>
            </a:r>
            <a:r>
              <a:rPr lang="nn-NO">
                <a:latin typeface="Arial"/>
                <a:cs typeface="Arial"/>
              </a:rPr>
              <a:t>?</a:t>
            </a:r>
            <a:endParaRPr lang="nb-NO"/>
          </a:p>
        </p:txBody>
      </p:sp>
    </p:spTree>
    <p:extLst>
      <p:ext uri="{BB962C8B-B14F-4D97-AF65-F5344CB8AC3E}">
        <p14:creationId xmlns:p14="http://schemas.microsoft.com/office/powerpoint/2010/main" val="327848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Rekruttering av frivillige til </a:t>
            </a:r>
            <a:r>
              <a:rPr lang="nn-NO" err="1">
                <a:latin typeface="Arial"/>
                <a:cs typeface="Arial"/>
              </a:rPr>
              <a:t>valgkampen</a:t>
            </a:r>
            <a:endParaRPr lang="nn-NO" err="1"/>
          </a:p>
        </p:txBody>
      </p:sp>
      <p:sp>
        <p:nvSpPr>
          <p:cNvPr id="4" name="Plassholder for bilde 3">
            <a:extLst>
              <a:ext uri="{FF2B5EF4-FFF2-40B4-BE49-F238E27FC236}">
                <a16:creationId xmlns:a16="http://schemas.microsoft.com/office/drawing/2014/main" id="{38D4E949-4B69-4740-8C4F-AD518B57E857}"/>
              </a:ext>
            </a:extLst>
          </p:cNvPr>
          <p:cNvSpPr>
            <a:spLocks noGrp="1"/>
          </p:cNvSpPr>
          <p:nvPr>
            <p:ph type="pic" sz="quarter" idx="10"/>
          </p:nvPr>
        </p:nvSpPr>
        <p:spPr/>
      </p:sp>
    </p:spTree>
    <p:extLst>
      <p:ext uri="{BB962C8B-B14F-4D97-AF65-F5344CB8AC3E}">
        <p14:creationId xmlns:p14="http://schemas.microsoft.com/office/powerpoint/2010/main" val="923682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6D54F09-9E53-8E41-BA62-B4621EF0E621}"/>
              </a:ext>
            </a:extLst>
          </p:cNvPr>
          <p:cNvSpPr>
            <a:spLocks noGrp="1"/>
          </p:cNvSpPr>
          <p:nvPr>
            <p:ph type="body" sz="quarter" idx="14"/>
          </p:nvPr>
        </p:nvSpPr>
        <p:spPr>
          <a:xfrm>
            <a:off x="451413" y="1782501"/>
            <a:ext cx="6686069" cy="4742477"/>
          </a:xfrm>
        </p:spPr>
        <p:txBody>
          <a:bodyPr vert="horz" lIns="0" tIns="0" rIns="0" bIns="0" rtlCol="0" anchor="t">
            <a:normAutofit fontScale="92500" lnSpcReduction="20000"/>
          </a:bodyPr>
          <a:lstStyle/>
          <a:p>
            <a:pPr marL="0" indent="0" fontAlgn="base">
              <a:lnSpc>
                <a:spcPct val="100000"/>
              </a:lnSpc>
              <a:buNone/>
            </a:pPr>
            <a:endParaRPr lang="nb-NO" sz="3000" b="1"/>
          </a:p>
          <a:p>
            <a:pPr marL="251460" lvl="1" indent="-251460" fontAlgn="base">
              <a:lnSpc>
                <a:spcPct val="100000"/>
              </a:lnSpc>
              <a:spcBef>
                <a:spcPts val="1000"/>
              </a:spcBef>
              <a:buClr>
                <a:srgbClr val="EB4040"/>
              </a:buClr>
              <a:buFont typeface="Calibri" panose="020F0502020204030204" pitchFamily="34" charset="0"/>
              <a:buChar char="•"/>
            </a:pPr>
            <a:r>
              <a:rPr lang="nb-NO" sz="3100">
                <a:latin typeface="Arial"/>
                <a:cs typeface="Arial"/>
              </a:rPr>
              <a:t>Hva kan lokallaget vårt tilby frivillige av valgkampaktiviteter?</a:t>
            </a:r>
            <a:r>
              <a:rPr lang="en-US" sz="310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a:latin typeface="Arial"/>
                <a:cs typeface="Arial"/>
              </a:rPr>
              <a:t>Hvilke oppgaver ønsker våre frivillige å gjøre?</a:t>
            </a:r>
            <a:endParaRPr lang="nb-NO" sz="3100"/>
          </a:p>
          <a:p>
            <a:pPr marL="251460" lvl="1" indent="-251460" fontAlgn="base">
              <a:lnSpc>
                <a:spcPct val="100000"/>
              </a:lnSpc>
              <a:spcBef>
                <a:spcPts val="1000"/>
              </a:spcBef>
              <a:buClr>
                <a:srgbClr val="EB4040"/>
              </a:buClr>
              <a:buFont typeface="Calibri" panose="020F0502020204030204" pitchFamily="34" charset="0"/>
              <a:buChar char="•"/>
            </a:pPr>
            <a:r>
              <a:rPr lang="nb-NO" sz="3100">
                <a:latin typeface="Arial"/>
                <a:cs typeface="Arial"/>
              </a:rPr>
              <a:t>Hvem er de potensielle frivillige?</a:t>
            </a:r>
            <a:r>
              <a:rPr lang="en-US" sz="310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a:latin typeface="Arial"/>
                <a:cs typeface="Arial"/>
              </a:rPr>
              <a:t>Hvordan nå dem?</a:t>
            </a:r>
            <a:r>
              <a:rPr lang="en-US" sz="310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a:latin typeface="Arial"/>
                <a:cs typeface="Arial"/>
              </a:rPr>
              <a:t>Må vi gjøre tilpasninger i oppgaver eller lokallagskulturen for å være mer attraktive og inkluderende?</a:t>
            </a:r>
            <a:endParaRPr lang="en-US" sz="3100">
              <a:latin typeface="Arial"/>
              <a:cs typeface="Arial"/>
            </a:endParaRPr>
          </a:p>
          <a:p>
            <a:pPr marL="251460" indent="-251460"/>
            <a:endParaRPr lang="nb-NO"/>
          </a:p>
        </p:txBody>
      </p:sp>
      <p:sp>
        <p:nvSpPr>
          <p:cNvPr id="3" name="Tittel 2">
            <a:extLst>
              <a:ext uri="{FF2B5EF4-FFF2-40B4-BE49-F238E27FC236}">
                <a16:creationId xmlns:a16="http://schemas.microsoft.com/office/drawing/2014/main" id="{F3DA3762-29C1-BD48-96FF-FD9A4039139E}"/>
              </a:ext>
            </a:extLst>
          </p:cNvPr>
          <p:cNvSpPr>
            <a:spLocks noGrp="1"/>
          </p:cNvSpPr>
          <p:nvPr>
            <p:ph type="title"/>
          </p:nvPr>
        </p:nvSpPr>
        <p:spPr>
          <a:xfrm>
            <a:off x="-1" y="483981"/>
            <a:ext cx="8468127" cy="1220505"/>
          </a:xfrm>
        </p:spPr>
        <p:txBody>
          <a:bodyPr>
            <a:normAutofit/>
          </a:bodyPr>
          <a:lstStyle/>
          <a:p>
            <a:r>
              <a:rPr lang="nb-NO">
                <a:latin typeface="Arial"/>
                <a:cs typeface="Arial"/>
              </a:rPr>
              <a:t>Hvorfor skal folk engasjere seg i SVs valgkamp?</a:t>
            </a:r>
          </a:p>
        </p:txBody>
      </p:sp>
      <p:pic>
        <p:nvPicPr>
          <p:cNvPr id="7" name="Bilete 7" descr="Eit bilete som inneheld tekst, person, utandørs, oppbevarer&#10;&#10;Skildring generert automatisk">
            <a:extLst>
              <a:ext uri="{FF2B5EF4-FFF2-40B4-BE49-F238E27FC236}">
                <a16:creationId xmlns:a16="http://schemas.microsoft.com/office/drawing/2014/main" id="{91AD342A-3B4C-8568-BEA2-DECA5EEE9DF3}"/>
              </a:ext>
            </a:extLst>
          </p:cNvPr>
          <p:cNvPicPr>
            <a:picLocks noGrp="1" noChangeAspect="1"/>
          </p:cNvPicPr>
          <p:nvPr>
            <p:ph type="pic" sz="quarter" idx="13"/>
          </p:nvPr>
        </p:nvPicPr>
        <p:blipFill rotWithShape="1">
          <a:blip r:embed="rId3"/>
          <a:srcRect l="12500" r="12500"/>
          <a:stretch/>
        </p:blipFill>
        <p:spPr>
          <a:xfrm rot="5400000">
            <a:off x="7453313" y="1782763"/>
            <a:ext cx="4741862" cy="4741862"/>
          </a:xfrm>
        </p:spPr>
      </p:pic>
    </p:spTree>
    <p:extLst>
      <p:ext uri="{BB962C8B-B14F-4D97-AF65-F5344CB8AC3E}">
        <p14:creationId xmlns:p14="http://schemas.microsoft.com/office/powerpoint/2010/main" val="17157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6" ma:contentTypeDescription="" ma:contentTypeScope="" ma:versionID="ea443c23397ef83163412b38b0144b84">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A164F9-FD42-4B74-AEBB-2A0E2CC86D83}">
  <ds:schemaRefs>
    <ds:schemaRef ds:uri="http://schemas.microsoft.com/sharepoint/v3/contenttype/forms"/>
  </ds:schemaRefs>
</ds:datastoreItem>
</file>

<file path=customXml/itemProps2.xml><?xml version="1.0" encoding="utf-8"?>
<ds:datastoreItem xmlns:ds="http://schemas.openxmlformats.org/officeDocument/2006/customXml" ds:itemID="{1C5C0BE5-8374-48CD-9397-DD117F494023}">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871B0A-0A31-4462-8913-C30FEFAE19E0}">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3410</Words>
  <Application>Microsoft Office PowerPoint</Application>
  <PresentationFormat>Egendefinert</PresentationFormat>
  <Paragraphs>385</Paragraphs>
  <Slides>34</Slides>
  <Notes>23</Notes>
  <HiddenSlides>5</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34</vt:i4>
      </vt:variant>
    </vt:vector>
  </HeadingPairs>
  <TitlesOfParts>
    <vt:vector size="38" baseType="lpstr">
      <vt:lpstr>Calibri,Sans-Serif</vt:lpstr>
      <vt:lpstr>Calibri</vt:lpstr>
      <vt:lpstr>Arial</vt:lpstr>
      <vt:lpstr>2_Profil2020</vt:lpstr>
      <vt:lpstr>PowerPoint-presentasjon</vt:lpstr>
      <vt:lpstr>Det er dette vi jobber for</vt:lpstr>
      <vt:lpstr>Partiet er i vekst</vt:lpstr>
      <vt:lpstr>Valgkampen starter nå - ikke i august</vt:lpstr>
      <vt:lpstr>Zetkin i valgkampen</vt:lpstr>
      <vt:lpstr>Hva er Zetkin?</vt:lpstr>
      <vt:lpstr>Hvordan lage valgkampplan?</vt:lpstr>
      <vt:lpstr>PowerPoint-presentasjon</vt:lpstr>
      <vt:lpstr>Hvorfor skal folk engasjere seg i SVs valgkamp?</vt:lpstr>
      <vt:lpstr>Eksempel på oppgaver til frivillige </vt:lpstr>
      <vt:lpstr>Spørreskjema og ringerunde</vt:lpstr>
      <vt:lpstr>Hvordan ta vare på de frivillige?</vt:lpstr>
      <vt:lpstr>Tidslinje for planlegging av valgkamp</vt:lpstr>
      <vt:lpstr>PowerPoint-presentasjon</vt:lpstr>
      <vt:lpstr>Skolering fra SV sentralt</vt:lpstr>
      <vt:lpstr>Skolering i lokallaget</vt:lpstr>
      <vt:lpstr>PowerPoint-presentasjon</vt:lpstr>
      <vt:lpstr>Facebook og Instagram</vt:lpstr>
      <vt:lpstr>Facebook og Instagram</vt:lpstr>
      <vt:lpstr>Facebook-arrangementer</vt:lpstr>
      <vt:lpstr>PowerPoint-presentasjon</vt:lpstr>
      <vt:lpstr>Valgkampåpning/kick-off</vt:lpstr>
      <vt:lpstr>Sosialistisk Venstreparty</vt:lpstr>
      <vt:lpstr>Besøk fra SV sentralt</vt:lpstr>
      <vt:lpstr>Andre arrangementer</vt:lpstr>
      <vt:lpstr>SU og skolevalget</vt:lpstr>
      <vt:lpstr>PowerPoint-presentasjon</vt:lpstr>
      <vt:lpstr>Valgkamppakka</vt:lpstr>
      <vt:lpstr>Nettbutikken</vt:lpstr>
      <vt:lpstr>PowerPoint-presentasjon</vt:lpstr>
      <vt:lpstr>Valgkampbudsjett</vt:lpstr>
      <vt:lpstr>Sett i gang!</vt:lpstr>
      <vt:lpstr>Stikkord for igangsetting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Hvordan planlegge valgkampen lokalt?</dc:title>
  <dc:creator>Petter Dotterud Anthun</dc:creator>
  <cp:lastModifiedBy>Stine Solvoll Navarsete</cp:lastModifiedBy>
  <cp:revision>2</cp:revision>
  <cp:lastPrinted>2021-02-10T13:22:25Z</cp:lastPrinted>
  <dcterms:created xsi:type="dcterms:W3CDTF">2021-01-19T18:09:11Z</dcterms:created>
  <dcterms:modified xsi:type="dcterms:W3CDTF">2023-03-02T11:58:05Z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0x010100E02C9E57440C23418E464983F76019A40041CABD448CF9BA48843F6610560F00A6</vt:lpwstr>
  </property>
  <property fmtid="{D5CDD505-2E9C-101B-9397-08002B2CF9AE}" pid="3" name="SharedWithUsers">
    <vt:lpwstr>258;#Nils-Erik Flatø;#29;#Endre Flatmo</vt:lpwstr>
  </property>
</Properties>
</file>