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46"/>
  </p:notesMasterIdLst>
  <p:handoutMasterIdLst>
    <p:handoutMasterId r:id="rId47"/>
  </p:handoutMasterIdLst>
  <p:sldIdLst>
    <p:sldId id="258" r:id="rId5"/>
    <p:sldId id="292" r:id="rId6"/>
    <p:sldId id="268" r:id="rId7"/>
    <p:sldId id="353" r:id="rId8"/>
    <p:sldId id="331" r:id="rId9"/>
    <p:sldId id="327" r:id="rId10"/>
    <p:sldId id="270" r:id="rId11"/>
    <p:sldId id="269" r:id="rId12"/>
    <p:sldId id="350" r:id="rId13"/>
    <p:sldId id="273" r:id="rId14"/>
    <p:sldId id="289" r:id="rId15"/>
    <p:sldId id="309" r:id="rId16"/>
    <p:sldId id="344" r:id="rId17"/>
    <p:sldId id="343" r:id="rId18"/>
    <p:sldId id="303" r:id="rId19"/>
    <p:sldId id="345" r:id="rId20"/>
    <p:sldId id="351" r:id="rId21"/>
    <p:sldId id="330" r:id="rId22"/>
    <p:sldId id="341" r:id="rId23"/>
    <p:sldId id="274" r:id="rId24"/>
    <p:sldId id="275" r:id="rId25"/>
    <p:sldId id="347" r:id="rId26"/>
    <p:sldId id="338" r:id="rId27"/>
    <p:sldId id="297" r:id="rId28"/>
    <p:sldId id="298" r:id="rId29"/>
    <p:sldId id="300" r:id="rId30"/>
    <p:sldId id="299" r:id="rId31"/>
    <p:sldId id="276" r:id="rId32"/>
    <p:sldId id="324" r:id="rId33"/>
    <p:sldId id="325" r:id="rId34"/>
    <p:sldId id="326" r:id="rId35"/>
    <p:sldId id="296" r:id="rId36"/>
    <p:sldId id="333" r:id="rId37"/>
    <p:sldId id="334" r:id="rId38"/>
    <p:sldId id="335" r:id="rId39"/>
    <p:sldId id="336" r:id="rId40"/>
    <p:sldId id="349" r:id="rId41"/>
    <p:sldId id="348" r:id="rId42"/>
    <p:sldId id="332" r:id="rId43"/>
    <p:sldId id="308" r:id="rId44"/>
    <p:sldId id="354" r:id="rId45"/>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BCC5D-EDD4-6B4F-B777-F862CA871E60}" v="46" dt="2022-02-23T13:52:49.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755" autoAdjust="0"/>
    <p:restoredTop sz="70480"/>
  </p:normalViewPr>
  <p:slideViewPr>
    <p:cSldViewPr snapToGrid="0">
      <p:cViewPr varScale="1">
        <p:scale>
          <a:sx n="25" d="100"/>
          <a:sy n="25" d="100"/>
        </p:scale>
        <p:origin x="176" y="1224"/>
      </p:cViewPr>
      <p:guideLst>
        <p:guide orient="horz" pos="2161"/>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dre Flatmo" userId="5d3051c8-36e2-4171-96ae-e84f05e46a64" providerId="ADAL" clId="{B29BCC5D-EDD4-6B4F-B777-F862CA871E60}"/>
    <pc:docChg chg="undo custSel addSld delSld modSld">
      <pc:chgData name="Endre Flatmo" userId="5d3051c8-36e2-4171-96ae-e84f05e46a64" providerId="ADAL" clId="{B29BCC5D-EDD4-6B4F-B777-F862CA871E60}" dt="2022-03-08T14:19:28.433" v="197" actId="20577"/>
      <pc:docMkLst>
        <pc:docMk/>
      </pc:docMkLst>
      <pc:sldChg chg="modNotesTx">
        <pc:chgData name="Endre Flatmo" userId="5d3051c8-36e2-4171-96ae-e84f05e46a64" providerId="ADAL" clId="{B29BCC5D-EDD4-6B4F-B777-F862CA871E60}" dt="2022-02-23T13:01:26.413" v="50" actId="20577"/>
        <pc:sldMkLst>
          <pc:docMk/>
          <pc:sldMk cId="2050714236" sldId="273"/>
        </pc:sldMkLst>
      </pc:sldChg>
      <pc:sldChg chg="modSp add del mod">
        <pc:chgData name="Endre Flatmo" userId="5d3051c8-36e2-4171-96ae-e84f05e46a64" providerId="ADAL" clId="{B29BCC5D-EDD4-6B4F-B777-F862CA871E60}" dt="2022-03-08T14:18:40.201" v="151" actId="20577"/>
        <pc:sldMkLst>
          <pc:docMk/>
          <pc:sldMk cId="3277263786" sldId="298"/>
        </pc:sldMkLst>
        <pc:spChg chg="mod">
          <ac:chgData name="Endre Flatmo" userId="5d3051c8-36e2-4171-96ae-e84f05e46a64" providerId="ADAL" clId="{B29BCC5D-EDD4-6B4F-B777-F862CA871E60}" dt="2022-03-08T14:18:40.201" v="151" actId="20577"/>
          <ac:spMkLst>
            <pc:docMk/>
            <pc:sldMk cId="3277263786" sldId="298"/>
            <ac:spMk id="3" creationId="{278BCB92-214E-F746-9BB4-A5C0CE4B5349}"/>
          </ac:spMkLst>
        </pc:spChg>
      </pc:sldChg>
      <pc:sldChg chg="modSp mod">
        <pc:chgData name="Endre Flatmo" userId="5d3051c8-36e2-4171-96ae-e84f05e46a64" providerId="ADAL" clId="{B29BCC5D-EDD4-6B4F-B777-F862CA871E60}" dt="2022-03-08T14:19:28.433" v="197" actId="20577"/>
        <pc:sldMkLst>
          <pc:docMk/>
          <pc:sldMk cId="2088755639" sldId="299"/>
        </pc:sldMkLst>
        <pc:spChg chg="mod">
          <ac:chgData name="Endre Flatmo" userId="5d3051c8-36e2-4171-96ae-e84f05e46a64" providerId="ADAL" clId="{B29BCC5D-EDD4-6B4F-B777-F862CA871E60}" dt="2022-03-08T14:19:28.433" v="197" actId="20577"/>
          <ac:spMkLst>
            <pc:docMk/>
            <pc:sldMk cId="2088755639" sldId="299"/>
            <ac:spMk id="3" creationId="{37433AF2-750C-E248-8363-8119377D5408}"/>
          </ac:spMkLst>
        </pc:spChg>
      </pc:sldChg>
      <pc:sldChg chg="modSp modNotesTx">
        <pc:chgData name="Endre Flatmo" userId="5d3051c8-36e2-4171-96ae-e84f05e46a64" providerId="ADAL" clId="{B29BCC5D-EDD4-6B4F-B777-F862CA871E60}" dt="2022-02-23T12:58:32.056" v="41" actId="20577"/>
        <pc:sldMkLst>
          <pc:docMk/>
          <pc:sldMk cId="575319153" sldId="331"/>
        </pc:sldMkLst>
        <pc:spChg chg="mod">
          <ac:chgData name="Endre Flatmo" userId="5d3051c8-36e2-4171-96ae-e84f05e46a64" providerId="ADAL" clId="{B29BCC5D-EDD4-6B4F-B777-F862CA871E60}" dt="2022-02-23T12:32:53.975" v="40" actId="20577"/>
          <ac:spMkLst>
            <pc:docMk/>
            <pc:sldMk cId="575319153" sldId="331"/>
            <ac:spMk id="3" creationId="{5850B030-0429-644B-A774-FE6AE3226827}"/>
          </ac:spMkLst>
        </pc:spChg>
      </pc:sldChg>
      <pc:sldChg chg="modSp mod">
        <pc:chgData name="Endre Flatmo" userId="5d3051c8-36e2-4171-96ae-e84f05e46a64" providerId="ADAL" clId="{B29BCC5D-EDD4-6B4F-B777-F862CA871E60}" dt="2022-02-23T13:52:42.435" v="94" actId="20577"/>
        <pc:sldMkLst>
          <pc:docMk/>
          <pc:sldMk cId="652149581" sldId="334"/>
        </pc:sldMkLst>
        <pc:spChg chg="mod">
          <ac:chgData name="Endre Flatmo" userId="5d3051c8-36e2-4171-96ae-e84f05e46a64" providerId="ADAL" clId="{B29BCC5D-EDD4-6B4F-B777-F862CA871E60}" dt="2022-02-23T13:52:42.435" v="94" actId="20577"/>
          <ac:spMkLst>
            <pc:docMk/>
            <pc:sldMk cId="652149581" sldId="334"/>
            <ac:spMk id="3" creationId="{D2990BBD-9A31-284C-B12B-BEAAA0311AF1}"/>
          </ac:spMkLst>
        </pc:spChg>
      </pc:sldChg>
      <pc:sldChg chg="addSp delSp modSp mod modClrScheme chgLayout">
        <pc:chgData name="Endre Flatmo" userId="5d3051c8-36e2-4171-96ae-e84f05e46a64" providerId="ADAL" clId="{B29BCC5D-EDD4-6B4F-B777-F862CA871E60}" dt="2022-02-23T13:52:51.599" v="99" actId="26606"/>
        <pc:sldMkLst>
          <pc:docMk/>
          <pc:sldMk cId="2076648337" sldId="335"/>
        </pc:sldMkLst>
        <pc:spChg chg="mod ord">
          <ac:chgData name="Endre Flatmo" userId="5d3051c8-36e2-4171-96ae-e84f05e46a64" providerId="ADAL" clId="{B29BCC5D-EDD4-6B4F-B777-F862CA871E60}" dt="2022-02-23T13:52:51.599" v="99" actId="26606"/>
          <ac:spMkLst>
            <pc:docMk/>
            <pc:sldMk cId="2076648337" sldId="335"/>
            <ac:spMk id="2" creationId="{45365E79-D68F-9040-81EF-A900C450170B}"/>
          </ac:spMkLst>
        </pc:spChg>
        <pc:spChg chg="mod">
          <ac:chgData name="Endre Flatmo" userId="5d3051c8-36e2-4171-96ae-e84f05e46a64" providerId="ADAL" clId="{B29BCC5D-EDD4-6B4F-B777-F862CA871E60}" dt="2022-02-23T13:52:51.599" v="99" actId="26606"/>
          <ac:spMkLst>
            <pc:docMk/>
            <pc:sldMk cId="2076648337" sldId="335"/>
            <ac:spMk id="3" creationId="{9194F493-EFC3-1446-822D-FAA59B5497A3}"/>
          </ac:spMkLst>
        </pc:spChg>
        <pc:spChg chg="add del mod">
          <ac:chgData name="Endre Flatmo" userId="5d3051c8-36e2-4171-96ae-e84f05e46a64" providerId="ADAL" clId="{B29BCC5D-EDD4-6B4F-B777-F862CA871E60}" dt="2022-02-23T13:52:49.037" v="96" actId="931"/>
          <ac:spMkLst>
            <pc:docMk/>
            <pc:sldMk cId="2076648337" sldId="335"/>
            <ac:spMk id="6" creationId="{6F78153C-34B0-E143-86F5-556795A0646A}"/>
          </ac:spMkLst>
        </pc:spChg>
        <pc:picChg chg="del">
          <ac:chgData name="Endre Flatmo" userId="5d3051c8-36e2-4171-96ae-e84f05e46a64" providerId="ADAL" clId="{B29BCC5D-EDD4-6B4F-B777-F862CA871E60}" dt="2022-02-23T13:52:45.408" v="95" actId="478"/>
          <ac:picMkLst>
            <pc:docMk/>
            <pc:sldMk cId="2076648337" sldId="335"/>
            <ac:picMk id="5" creationId="{BE519276-2123-4120-A534-04F7A46EAA3E}"/>
          </ac:picMkLst>
        </pc:picChg>
        <pc:picChg chg="add mod">
          <ac:chgData name="Endre Flatmo" userId="5d3051c8-36e2-4171-96ae-e84f05e46a64" providerId="ADAL" clId="{B29BCC5D-EDD4-6B4F-B777-F862CA871E60}" dt="2022-02-23T13:52:51.599" v="99" actId="26606"/>
          <ac:picMkLst>
            <pc:docMk/>
            <pc:sldMk cId="2076648337" sldId="335"/>
            <ac:picMk id="8" creationId="{A52E8EAF-D370-EB48-9DB7-B45817739BE6}"/>
          </ac:picMkLst>
        </pc:picChg>
      </pc:sldChg>
      <pc:sldChg chg="modSp mod">
        <pc:chgData name="Endre Flatmo" userId="5d3051c8-36e2-4171-96ae-e84f05e46a64" providerId="ADAL" clId="{B29BCC5D-EDD4-6B4F-B777-F862CA871E60}" dt="2022-02-23T13:18:42.829" v="65" actId="20577"/>
        <pc:sldMkLst>
          <pc:docMk/>
          <pc:sldMk cId="1196497581" sldId="343"/>
        </pc:sldMkLst>
        <pc:spChg chg="mod">
          <ac:chgData name="Endre Flatmo" userId="5d3051c8-36e2-4171-96ae-e84f05e46a64" providerId="ADAL" clId="{B29BCC5D-EDD4-6B4F-B777-F862CA871E60}" dt="2022-02-23T13:18:42.829" v="65" actId="20577"/>
          <ac:spMkLst>
            <pc:docMk/>
            <pc:sldMk cId="1196497581" sldId="343"/>
            <ac:spMk id="3" creationId="{6BF37A8F-9D2D-A944-976D-357D4B319224}"/>
          </ac:spMkLst>
        </pc:spChg>
      </pc:sldChg>
      <pc:sldChg chg="modSp mod modNotesTx">
        <pc:chgData name="Endre Flatmo" userId="5d3051c8-36e2-4171-96ae-e84f05e46a64" providerId="ADAL" clId="{B29BCC5D-EDD4-6B4F-B777-F862CA871E60}" dt="2022-02-23T13:34:04.098" v="91" actId="20577"/>
        <pc:sldMkLst>
          <pc:docMk/>
          <pc:sldMk cId="3228457760" sldId="351"/>
        </pc:sldMkLst>
        <pc:spChg chg="mod">
          <ac:chgData name="Endre Flatmo" userId="5d3051c8-36e2-4171-96ae-e84f05e46a64" providerId="ADAL" clId="{B29BCC5D-EDD4-6B4F-B777-F862CA871E60}" dt="2022-02-23T13:34:04.098" v="91" actId="20577"/>
          <ac:spMkLst>
            <pc:docMk/>
            <pc:sldMk cId="3228457760" sldId="351"/>
            <ac:spMk id="3" creationId="{6277A9A3-E561-5D43-96DC-EAB2ABE6EC9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3/8/22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C4AEA-A3CE-5C40-AC27-4CE07B0145D8}" type="datetimeFigureOut">
              <a:rPr lang="en-NO" smtClean="0"/>
              <a:t>08/03/2022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29F7B-9B53-3042-97A2-5E2FB437F558}" type="slidenum">
              <a:rPr lang="en-NO" smtClean="0"/>
              <a:t>‹#›</a:t>
            </a:fld>
            <a:endParaRPr lang="en-NO"/>
          </a:p>
        </p:txBody>
      </p:sp>
    </p:spTree>
    <p:extLst>
      <p:ext uri="{BB962C8B-B14F-4D97-AF65-F5344CB8AC3E}">
        <p14:creationId xmlns:p14="http://schemas.microsoft.com/office/powerpoint/2010/main" val="70189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57429F7B-9B53-3042-97A2-5E2FB437F558}" type="slidenum">
              <a:rPr lang="en-NO" smtClean="0"/>
              <a:t>1</a:t>
            </a:fld>
            <a:endParaRPr lang="en-NO"/>
          </a:p>
        </p:txBody>
      </p:sp>
    </p:spTree>
    <p:extLst>
      <p:ext uri="{BB962C8B-B14F-4D97-AF65-F5344CB8AC3E}">
        <p14:creationId xmlns:p14="http://schemas.microsoft.com/office/powerpoint/2010/main" val="67400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Man snakker ofte om hovedsaker og at det er viktig å prioritere, men hva er egentlig poenget med å velge ut noen få saker vi mener er viktigere enn andre?</a:t>
            </a:r>
          </a:p>
          <a:p>
            <a:endParaRPr lang="nb-NO" dirty="0"/>
          </a:p>
          <a:p>
            <a:pPr marL="171450" indent="-171450">
              <a:buFontTx/>
              <a:buChar char="-"/>
            </a:pPr>
            <a:r>
              <a:rPr lang="nb-NO" dirty="0"/>
              <a:t>Hovedsaker er viktig på grunn av begrensede ressurser. Hva vi skal bruke tiden vår på og hva vi ønsker å bruke penger på. Mange kommuner har stram økonomi. Det er på mange måter et demokratisk poeng at vi er tydelige på hvor vi ønsker å sette inn støtet. </a:t>
            </a:r>
          </a:p>
          <a:p>
            <a:pPr marL="171450" indent="-171450">
              <a:buFontTx/>
              <a:buChar char="-"/>
            </a:pPr>
            <a:endParaRPr lang="nb-NO" dirty="0"/>
          </a:p>
          <a:p>
            <a:pPr marL="171450" indent="-171450">
              <a:buFontTx/>
              <a:buChar char="-"/>
            </a:pPr>
            <a:r>
              <a:rPr lang="nb-NO" dirty="0"/>
              <a:t>Når det kommer til antall kan det kanskje oppleves som kunstig å sette et tak på dette. Når vi sier her helst én og i høyden to-tre så er det fordi at om dere som lokallag sier at dere har 5 hovedsaker så er det i bunn og grunn ikke en prioritering lenger. Mange velgere og innbyggere ønsker å vite hva dere mener er </a:t>
            </a:r>
            <a:r>
              <a:rPr lang="nb-NO" u="sng" dirty="0"/>
              <a:t>viktigst</a:t>
            </a:r>
            <a:r>
              <a:rPr lang="nb-NO" dirty="0"/>
              <a:t>. Ramser man da opp en hel liste er det vanskelig å se hvor prioriteringen ligger. </a:t>
            </a:r>
            <a:endParaRPr lang="nb-NO" dirty="0">
              <a:cs typeface="Calibri"/>
            </a:endParaRPr>
          </a:p>
          <a:p>
            <a:pPr marL="171450" indent="-171450">
              <a:buFontTx/>
              <a:buChar char="-"/>
            </a:pPr>
            <a:endParaRPr lang="nb-NO" dirty="0"/>
          </a:p>
          <a:p>
            <a:pPr marL="171450" indent="-171450">
              <a:buFontTx/>
              <a:buChar char="-"/>
            </a:pPr>
            <a:r>
              <a:rPr lang="nb-NO" dirty="0"/>
              <a:t>Husk at en hovedsak ikke er miljø eller helse. Det er politiske områder. SV er tydelige på at fordeling og miljø er viktigst for oss. Det sier noe om retningen vi ønsker å dra i og hvilket samfunn vi vil ha, men det er ikke hovedsaker. En hovedsak bør være en konkret løsning på et konkret problem. En troverdig løsning på et problem folk kjenner seg igjen i. </a:t>
            </a:r>
          </a:p>
        </p:txBody>
      </p:sp>
      <p:sp>
        <p:nvSpPr>
          <p:cNvPr id="4" name="Slide Number Placeholder 3"/>
          <p:cNvSpPr>
            <a:spLocks noGrp="1"/>
          </p:cNvSpPr>
          <p:nvPr>
            <p:ph type="sldNum" sz="quarter" idx="5"/>
          </p:nvPr>
        </p:nvSpPr>
        <p:spPr/>
        <p:txBody>
          <a:bodyPr/>
          <a:lstStyle/>
          <a:p>
            <a:fld id="{57429F7B-9B53-3042-97A2-5E2FB437F558}" type="slidenum">
              <a:rPr lang="en-NO" smtClean="0"/>
              <a:t>11</a:t>
            </a:fld>
            <a:endParaRPr lang="en-NO"/>
          </a:p>
        </p:txBody>
      </p:sp>
    </p:spTree>
    <p:extLst>
      <p:ext uri="{BB962C8B-B14F-4D97-AF65-F5344CB8AC3E}">
        <p14:creationId xmlns:p14="http://schemas.microsoft.com/office/powerpoint/2010/main" val="1363673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har dere et ganske enkelt skjema dere kan bruke i forbindelse med utmeisling av for eksempel lokalprogram, men også når dere diskuterer enkeltsaker. Har dere gode svar på alle disse er sjansen stor for at dere har funnet dere, eller har, gode kort på hånda. </a:t>
            </a:r>
          </a:p>
        </p:txBody>
      </p:sp>
      <p:sp>
        <p:nvSpPr>
          <p:cNvPr id="4" name="Slide Number Placeholder 3"/>
          <p:cNvSpPr>
            <a:spLocks noGrp="1"/>
          </p:cNvSpPr>
          <p:nvPr>
            <p:ph type="sldNum" sz="quarter" idx="5"/>
          </p:nvPr>
        </p:nvSpPr>
        <p:spPr/>
        <p:txBody>
          <a:bodyPr/>
          <a:lstStyle/>
          <a:p>
            <a:fld id="{57429F7B-9B53-3042-97A2-5E2FB437F558}" type="slidenum">
              <a:rPr lang="en-NO" smtClean="0"/>
              <a:t>12</a:t>
            </a:fld>
            <a:endParaRPr lang="en-NO"/>
          </a:p>
        </p:txBody>
      </p:sp>
    </p:spTree>
    <p:extLst>
      <p:ext uri="{BB962C8B-B14F-4D97-AF65-F5344CB8AC3E}">
        <p14:creationId xmlns:p14="http://schemas.microsoft.com/office/powerpoint/2010/main" val="1479931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Da har vi fått pratet litt om hva en god sak er. Men hvordan finner man dem? I denne bolken ser vi på hvordan man kan holde seg politisk oppdatert i lokalsamfunnet og ikke minst på hvordan medlemmene og innbyggerne må inviteres med på moroa. </a:t>
            </a:r>
          </a:p>
        </p:txBody>
      </p:sp>
      <p:sp>
        <p:nvSpPr>
          <p:cNvPr id="4" name="Slide Number Placeholder 3"/>
          <p:cNvSpPr>
            <a:spLocks noGrp="1"/>
          </p:cNvSpPr>
          <p:nvPr>
            <p:ph type="sldNum" sz="quarter" idx="5"/>
          </p:nvPr>
        </p:nvSpPr>
        <p:spPr/>
        <p:txBody>
          <a:bodyPr/>
          <a:lstStyle/>
          <a:p>
            <a:fld id="{57429F7B-9B53-3042-97A2-5E2FB437F558}" type="slidenum">
              <a:rPr lang="en-NO" smtClean="0"/>
              <a:t>13</a:t>
            </a:fld>
            <a:endParaRPr lang="en-NO"/>
          </a:p>
        </p:txBody>
      </p:sp>
    </p:spTree>
    <p:extLst>
      <p:ext uri="{BB962C8B-B14F-4D97-AF65-F5344CB8AC3E}">
        <p14:creationId xmlns:p14="http://schemas.microsoft.com/office/powerpoint/2010/main" val="110979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En forutsetning for å være en god lokalpolitiker eller et lokallag som har tillit i samfunnet er at man må kjenne til stedet man bor. </a:t>
            </a:r>
          </a:p>
          <a:p>
            <a:endParaRPr lang="nb-NO" dirty="0"/>
          </a:p>
          <a:p>
            <a:r>
              <a:rPr lang="nb-NO" dirty="0"/>
              <a:t>Vi skal straks se litt nærmere på konseptet "Gi SV beskjed", men det er mange måter å holde seg oppdatert på hva som skjer i kommunen deres. </a:t>
            </a:r>
            <a:endParaRPr lang="nb-NO" dirty="0">
              <a:cs typeface="Calibri"/>
            </a:endParaRPr>
          </a:p>
          <a:p>
            <a:endParaRPr lang="nb-NO" dirty="0"/>
          </a:p>
          <a:p>
            <a:r>
              <a:rPr lang="nb-NO" dirty="0"/>
              <a:t>Mange lokallag har gode rutiner for å be om innspill til programarbeid og ofte blir man da også kontaktet selv fra ulike aktører som vet at det nærmer seg valg. Like viktig er det at man har lytteposter og kontakt med både næringsliv, frivillighet og fagbevegelsen når man skal vedta budsjett. Det gjelder både om man sitter i opposisjon og i posisjon. </a:t>
            </a:r>
            <a:endParaRPr lang="nb-NO" dirty="0">
              <a:cs typeface="Calibri"/>
            </a:endParaRPr>
          </a:p>
          <a:p>
            <a:endParaRPr lang="nb-NO" dirty="0"/>
          </a:p>
          <a:p>
            <a:r>
              <a:rPr lang="nb-NO" dirty="0"/>
              <a:t>Bedriftsbesøk er en enkel måte å bli kjent med viktige aktører i lokalsamfunnet. Husk og be om å få snakke med tillitsvalgt dersom dere er på besøk. </a:t>
            </a:r>
          </a:p>
          <a:p>
            <a:endParaRPr lang="nb-NO" dirty="0"/>
          </a:p>
          <a:p>
            <a:r>
              <a:rPr lang="nb-NO" dirty="0"/>
              <a:t>I de fleste kommuner er organisasjoner og frivilligheten livsnerven i samfunnet. God kontakt med idrett, kultur og interesseorganisasjoner er alfa/omega om man ønsker å være et lokallag som oppleves som tilstedeværende.  </a:t>
            </a:r>
          </a:p>
          <a:p>
            <a:endParaRPr lang="nb-NO" dirty="0"/>
          </a:p>
          <a:p>
            <a:r>
              <a:rPr lang="nb-NO" dirty="0"/>
              <a:t>Dersom dere ikke har det, lag dere en oversikt over både næringsliv og frivillighet i kommunen og hvem som er nøkkelpersoner hvor. Det er kjekt å ha, også når det dukker opp saker i kommunestyret hvor det kan være nyttig å høre med dem saken omhandler. </a:t>
            </a:r>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14</a:t>
            </a:fld>
            <a:endParaRPr lang="en-NO"/>
          </a:p>
        </p:txBody>
      </p:sp>
    </p:spTree>
    <p:extLst>
      <p:ext uri="{BB962C8B-B14F-4D97-AF65-F5344CB8AC3E}">
        <p14:creationId xmlns:p14="http://schemas.microsoft.com/office/powerpoint/2010/main" val="51383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"Gi SV beskjed" er et møtekonsept vi har hatt i SV i mange år. Det går ganske enkelt ut på at man inviterer inn én eller flere organisasjoner eller enkeltpersoner for å gi tilbakemeldinger på enten en konkret sak eller til partiet og kommunen generelt. </a:t>
            </a:r>
          </a:p>
          <a:p>
            <a:endParaRPr lang="nb-NO" dirty="0"/>
          </a:p>
          <a:p>
            <a:r>
              <a:rPr lang="nb-NO" dirty="0"/>
              <a:t>Her ser dere en oppskrift på hvordan man kan gå frem og hvordan et møte kan se ut. </a:t>
            </a:r>
          </a:p>
        </p:txBody>
      </p:sp>
      <p:sp>
        <p:nvSpPr>
          <p:cNvPr id="4" name="Slide Number Placeholder 3"/>
          <p:cNvSpPr>
            <a:spLocks noGrp="1"/>
          </p:cNvSpPr>
          <p:nvPr>
            <p:ph type="sldNum" sz="quarter" idx="5"/>
          </p:nvPr>
        </p:nvSpPr>
        <p:spPr/>
        <p:txBody>
          <a:bodyPr/>
          <a:lstStyle/>
          <a:p>
            <a:fld id="{57429F7B-9B53-3042-97A2-5E2FB437F558}" type="slidenum">
              <a:rPr lang="en-NO" smtClean="0"/>
              <a:t>15</a:t>
            </a:fld>
            <a:endParaRPr lang="en-NO"/>
          </a:p>
        </p:txBody>
      </p:sp>
    </p:spTree>
    <p:extLst>
      <p:ext uri="{BB962C8B-B14F-4D97-AF65-F5344CB8AC3E}">
        <p14:creationId xmlns:p14="http://schemas.microsoft.com/office/powerpoint/2010/main" val="299310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er viktig å tilby medlemmene i lokallaget muligheten til å diskutere og påvirke politikken til partiet også mellom valgårene. </a:t>
            </a:r>
          </a:p>
          <a:p>
            <a:endParaRPr lang="nb-NO" dirty="0"/>
          </a:p>
          <a:p>
            <a:r>
              <a:rPr lang="nb-NO" dirty="0"/>
              <a:t>Uansett størrelsen på lokallaget så kan dere være sikre på at det er noen som brenner inne med en idé eller et forslag som de ikke har turt eller hatt mulighet til å dele. Nesten like sikkert er det at dere har medlemmer som sitter på kunnskap og erfaringer som dere hadde hatt stor nytte av i laget. </a:t>
            </a:r>
          </a:p>
          <a:p>
            <a:endParaRPr lang="nb-NO" dirty="0"/>
          </a:p>
          <a:p>
            <a:r>
              <a:rPr lang="nb-NO" dirty="0"/>
              <a:t>Hver gang dere får nye medlemmer bør de kontaktes så raskt som mulig. Spør de om det er noe spesielt de ønsker å bidra med. </a:t>
            </a:r>
          </a:p>
          <a:p>
            <a:endParaRPr lang="nb-NO" dirty="0"/>
          </a:p>
          <a:p>
            <a:r>
              <a:rPr lang="nb-NO" dirty="0"/>
              <a:t>Ta også et bevisst valg om at dere skal være åpne for nye måter å tenke på. Grunnen til at vi sier bevisst er fordi vi nok alle etter en stund kan bli litt fastgrodde i hvordan man "alltid har gjort det". Det betyr ikke at man skal kaste alle baller i luften hver gang noen har en finurlig idé, men at dere lar lokallaget være et politisk verksted som stadig er under utvikling. </a:t>
            </a:r>
          </a:p>
          <a:p>
            <a:endParaRPr lang="nb-NO" dirty="0"/>
          </a:p>
          <a:p>
            <a:r>
              <a:rPr lang="nb-NO" dirty="0"/>
              <a:t>Et enkelt grep for å holde aktiviteten i lokallaget oppe er å invitere til ulike temamøter. Det trenger ikke være mer en for eksempel fire ganger i året. Om dere fastsetter disse datoene i forbindelse med årsmøtet gir dere også medlemmene god mulighet til å planlegge og krysse av i kalenderen. Om dere ønsker at noen fra partiledelsen eller stortingsgruppa skal komme på besøk er det også kjekt å være tidlig ute og med flere aktuelle datoer i lomma. </a:t>
            </a:r>
            <a:endParaRPr lang="nb-NO" dirty="0">
              <a:cs typeface="Calibri"/>
            </a:endParaRPr>
          </a:p>
          <a:p>
            <a:endParaRPr lang="nb-NO" dirty="0"/>
          </a:p>
          <a:p>
            <a:r>
              <a:rPr lang="nb-NO" dirty="0"/>
              <a:t>Medlemmene inviteres med til å vedta lokalprogrammet før det er valg, men ofte dukker det opp større eller mindre saker i kommunestyret som programmet ikke sier noe om eller kanskje det har kommet ny informasjon på bordet som gjør at programmet er utdatert. Slike saker bør indentifiseres så tidlig som mulig slik at dere har muligheten til å innkalle til et medlemsmøte hvor alle får muligheten til å si sin mening. Er det en særlig viktig sak kan dere også legge til rette for en uravstemning. </a:t>
            </a:r>
            <a:endParaRPr lang="nb-NO" dirty="0">
              <a:cs typeface="Calibri"/>
            </a:endParaRPr>
          </a:p>
        </p:txBody>
      </p:sp>
      <p:sp>
        <p:nvSpPr>
          <p:cNvPr id="4" name="Slide Number Placeholder 3"/>
          <p:cNvSpPr>
            <a:spLocks noGrp="1"/>
          </p:cNvSpPr>
          <p:nvPr>
            <p:ph type="sldNum" sz="quarter" idx="5"/>
          </p:nvPr>
        </p:nvSpPr>
        <p:spPr/>
        <p:txBody>
          <a:bodyPr/>
          <a:lstStyle/>
          <a:p>
            <a:fld id="{57429F7B-9B53-3042-97A2-5E2FB437F558}" type="slidenum">
              <a:rPr lang="en-NO" smtClean="0"/>
              <a:t>16</a:t>
            </a:fld>
            <a:endParaRPr lang="en-NO"/>
          </a:p>
        </p:txBody>
      </p:sp>
    </p:spTree>
    <p:extLst>
      <p:ext uri="{BB962C8B-B14F-4D97-AF65-F5344CB8AC3E}">
        <p14:creationId xmlns:p14="http://schemas.microsoft.com/office/powerpoint/2010/main" val="287943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På samme måte som dere bør involvere medlemmer så må vi ikke glemme innbyggerne og velgerne. På samme måte som vi nettopp har sett på så er det viktig at innbyggerne får muligheten til å bli hørt når behovet for ny eller endret politikk dukker opp. </a:t>
            </a:r>
          </a:p>
          <a:p>
            <a:endParaRPr lang="nb-NO" dirty="0"/>
          </a:p>
          <a:p>
            <a:r>
              <a:rPr lang="nb-NO" dirty="0"/>
              <a:t>Det er partimedlemmene som skal bestemme hvordan partiet handler og stemmer, men dere bør sørge for at de berørte partene føler seg sett og hørt før dere tar avgjørelser som påvirker dem. Her kan for eksempel "Gi SV beskjed" konseptet passe inn.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bør være en prioritering for både folkevalgte og lokallag at dere kjenner til lokale kampsaker i kommunen. Det kan være større saker som arealkonflikter, men også mindre innbyggerinitiativ som opprettholdelse av en ungdomsklubb eller bevaring av en natursti. Plei kontakten og delta på markeringer og møter. «Gi SV beskjed»-møter kan være et godt virkemiddel ovenfor organisert frivillighet, men like ofte vil det være snakk om, og være vell så viktig, å delta i lokale </a:t>
            </a:r>
            <a:r>
              <a:rPr lang="nb-NO" dirty="0" err="1"/>
              <a:t>Facebook</a:t>
            </a:r>
            <a:r>
              <a:rPr lang="nb-NO" dirty="0"/>
              <a:t>-grupper, aksjoner og på «andres arenaer.» </a:t>
            </a:r>
          </a:p>
          <a:p>
            <a:endParaRPr lang="nb-NO" dirty="0"/>
          </a:p>
          <a:p>
            <a:r>
              <a:rPr lang="nb-NO" dirty="0"/>
              <a:t>Med "lytteposter" mener vi, i søken etter bedre ord, nøkkelpersoner i lokalsamfunnet. Det kan være tillitsvalgte, fotballtrenere, FAU-ledere eller naboen. Vær mottagelig og tilgjengelig for tilbakemeldinger. </a:t>
            </a:r>
          </a:p>
          <a:p>
            <a:endParaRPr lang="nb-NO" dirty="0"/>
          </a:p>
          <a:p>
            <a:r>
              <a:rPr lang="nb-NO" dirty="0"/>
              <a:t>Så er det faktisk viktig og ikke glemme de som er uenige med oss. Særlig i lokalpolitikken hvor det kan være flere nyanser, har vi lite å tape på og prate med de som innehar andre standpunkter og perspektiver enn oss. </a:t>
            </a:r>
          </a:p>
          <a:p>
            <a:endParaRPr lang="nb-NO" dirty="0"/>
          </a:p>
          <a:p>
            <a:r>
              <a:rPr lang="nb-NO" dirty="0"/>
              <a:t>Det er valg vært fjerde år, men disse punktene er ikke ment som valgkamp-knep, men er rett og slett verktøy for hvordan dere kan være en tillitsvekkende og viktig kraft for endring i kommunen. </a:t>
            </a:r>
          </a:p>
        </p:txBody>
      </p:sp>
      <p:sp>
        <p:nvSpPr>
          <p:cNvPr id="4" name="Slide Number Placeholder 3"/>
          <p:cNvSpPr>
            <a:spLocks noGrp="1"/>
          </p:cNvSpPr>
          <p:nvPr>
            <p:ph type="sldNum" sz="quarter" idx="5"/>
          </p:nvPr>
        </p:nvSpPr>
        <p:spPr/>
        <p:txBody>
          <a:bodyPr/>
          <a:lstStyle/>
          <a:p>
            <a:fld id="{57429F7B-9B53-3042-97A2-5E2FB437F558}" type="slidenum">
              <a:rPr lang="en-NO" smtClean="0"/>
              <a:t>17</a:t>
            </a:fld>
            <a:endParaRPr lang="en-NO"/>
          </a:p>
        </p:txBody>
      </p:sp>
    </p:spTree>
    <p:extLst>
      <p:ext uri="{BB962C8B-B14F-4D97-AF65-F5344CB8AC3E}">
        <p14:creationId xmlns:p14="http://schemas.microsoft.com/office/powerpoint/2010/main" val="4229688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denne bolken skal vi se på ulike måter vi jobber med politikk på. Hvordan man jobber med eierskap, aktivisme, språk og alliansearbeid før vi til slutt ser på arbeidet i kommunestyret. </a:t>
            </a:r>
          </a:p>
        </p:txBody>
      </p:sp>
      <p:sp>
        <p:nvSpPr>
          <p:cNvPr id="4" name="Slide Number Placeholder 3"/>
          <p:cNvSpPr>
            <a:spLocks noGrp="1"/>
          </p:cNvSpPr>
          <p:nvPr>
            <p:ph type="sldNum" sz="quarter" idx="5"/>
          </p:nvPr>
        </p:nvSpPr>
        <p:spPr/>
        <p:txBody>
          <a:bodyPr/>
          <a:lstStyle/>
          <a:p>
            <a:fld id="{57429F7B-9B53-3042-97A2-5E2FB437F558}" type="slidenum">
              <a:rPr lang="en-NO" smtClean="0"/>
              <a:t>18</a:t>
            </a:fld>
            <a:endParaRPr lang="en-NO"/>
          </a:p>
        </p:txBody>
      </p:sp>
    </p:spTree>
    <p:extLst>
      <p:ext uri="{BB962C8B-B14F-4D97-AF65-F5344CB8AC3E}">
        <p14:creationId xmlns:p14="http://schemas.microsoft.com/office/powerpoint/2010/main" val="262546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 av det viktigste man kan ta ut av denne innledningen er at politikkarbeid i lokallaget ikke skal være forbeholdt valgkamper eller kommunestyregruppa. Det er ingen god idé og spare på de gode sakene til det er valgkamp. Involver lokallaget fortløpende og benytt dere av alle mulighetene dere har. </a:t>
            </a:r>
          </a:p>
          <a:p>
            <a:endParaRPr lang="nb-NO" dirty="0"/>
          </a:p>
          <a:p>
            <a:r>
              <a:rPr lang="nb-NO" dirty="0"/>
              <a:t>I tillegg til forslag, budsjettarbeid og interpellasjoner i kommunestyret har dere mange muligheter til å sette agendaen. Noen av disse har dere vært innom på andre deler av tillitsvalgtskoleringen og vi skal se litt nærmere på noen flere av dem om litt. </a:t>
            </a:r>
          </a:p>
        </p:txBody>
      </p:sp>
      <p:sp>
        <p:nvSpPr>
          <p:cNvPr id="4" name="Slide Number Placeholder 3"/>
          <p:cNvSpPr>
            <a:spLocks noGrp="1"/>
          </p:cNvSpPr>
          <p:nvPr>
            <p:ph type="sldNum" sz="quarter" idx="5"/>
          </p:nvPr>
        </p:nvSpPr>
        <p:spPr/>
        <p:txBody>
          <a:bodyPr/>
          <a:lstStyle/>
          <a:p>
            <a:fld id="{57429F7B-9B53-3042-97A2-5E2FB437F558}" type="slidenum">
              <a:rPr lang="en-NO" smtClean="0"/>
              <a:t>19</a:t>
            </a:fld>
            <a:endParaRPr lang="en-NO"/>
          </a:p>
        </p:txBody>
      </p:sp>
    </p:spTree>
    <p:extLst>
      <p:ext uri="{BB962C8B-B14F-4D97-AF65-F5344CB8AC3E}">
        <p14:creationId xmlns:p14="http://schemas.microsoft.com/office/powerpoint/2010/main" val="747945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Richard Nixon er ikke akkurat et politisk forbilde, men her har han et godt poeng. </a:t>
            </a:r>
          </a:p>
          <a:p>
            <a:endParaRPr lang="nb-NO" dirty="0"/>
          </a:p>
          <a:p>
            <a:r>
              <a:rPr lang="nb-NO" dirty="0"/>
              <a:t>Når dere begynner å bli drittlei av og jobbe med en sak og aller helst vil kaste alle ballene i lufta og finne på noe annet. Da kan det hende at noen endelig har plukket opp hva dere holder på med. Det tar tid å bygge eierskap og en vanlig feil er at man gir opp eller bytter sak/felt før folk rekker å forbinde dere med saken dere har jobbet med. </a:t>
            </a:r>
            <a:endParaRPr lang="nb-NO" dirty="0">
              <a:cs typeface="Calibri"/>
            </a:endParaRPr>
          </a:p>
          <a:p>
            <a:endParaRPr lang="nb-NO" dirty="0"/>
          </a:p>
          <a:p>
            <a:r>
              <a:rPr lang="nb-NO" dirty="0"/>
              <a:t>Det betyr ikke at det ikke er lurt å ta seg en pust i bakken og vurdere arbeid og strategier av og til, poenget er at utholdenhet er en viktig egenskap som man kanskje ikke snakker så mye om i politikken. Spesielt etter mediebildet er så endret med "</a:t>
            </a:r>
            <a:r>
              <a:rPr lang="nb-NO" dirty="0" err="1"/>
              <a:t>click</a:t>
            </a:r>
            <a:r>
              <a:rPr lang="nb-NO" dirty="0"/>
              <a:t>-bates" og nye toppsaker fire ganger i timen.  </a:t>
            </a:r>
          </a:p>
        </p:txBody>
      </p:sp>
      <p:sp>
        <p:nvSpPr>
          <p:cNvPr id="4" name="Slide Number Placeholder 3"/>
          <p:cNvSpPr>
            <a:spLocks noGrp="1"/>
          </p:cNvSpPr>
          <p:nvPr>
            <p:ph type="sldNum" sz="quarter" idx="5"/>
          </p:nvPr>
        </p:nvSpPr>
        <p:spPr/>
        <p:txBody>
          <a:bodyPr/>
          <a:lstStyle/>
          <a:p>
            <a:fld id="{57429F7B-9B53-3042-97A2-5E2FB437F558}" type="slidenum">
              <a:rPr lang="en-NO" smtClean="0"/>
              <a:t>20</a:t>
            </a:fld>
            <a:endParaRPr lang="en-NO"/>
          </a:p>
        </p:txBody>
      </p:sp>
    </p:spTree>
    <p:extLst>
      <p:ext uri="{BB962C8B-B14F-4D97-AF65-F5344CB8AC3E}">
        <p14:creationId xmlns:p14="http://schemas.microsoft.com/office/powerpoint/2010/main" val="335604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I denne skoleringen skal vi sammen se på hvordan et lokallag kan jobbe politisk. Vi skal innom følgende punkter. </a:t>
            </a:r>
          </a:p>
        </p:txBody>
      </p:sp>
      <p:sp>
        <p:nvSpPr>
          <p:cNvPr id="4" name="Slide Number Placeholder 3"/>
          <p:cNvSpPr>
            <a:spLocks noGrp="1"/>
          </p:cNvSpPr>
          <p:nvPr>
            <p:ph type="sldNum" sz="quarter" idx="5"/>
          </p:nvPr>
        </p:nvSpPr>
        <p:spPr/>
        <p:txBody>
          <a:bodyPr/>
          <a:lstStyle/>
          <a:p>
            <a:fld id="{57429F7B-9B53-3042-97A2-5E2FB437F558}" type="slidenum">
              <a:rPr lang="en-NO" smtClean="0"/>
              <a:t>2</a:t>
            </a:fld>
            <a:endParaRPr lang="en-NO"/>
          </a:p>
        </p:txBody>
      </p:sp>
    </p:spTree>
    <p:extLst>
      <p:ext uri="{BB962C8B-B14F-4D97-AF65-F5344CB8AC3E}">
        <p14:creationId xmlns:p14="http://schemas.microsoft.com/office/powerpoint/2010/main" val="3652691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Men utholdenhet fungerer fremdeles! Her ser dere noen budskap som vi eller andre partier har brukt tid på å bygge opp og som har skapt resultater. </a:t>
            </a:r>
          </a:p>
          <a:p>
            <a:endParaRPr lang="nb-NO" dirty="0"/>
          </a:p>
          <a:p>
            <a:r>
              <a:rPr lang="nb-NO" dirty="0" err="1"/>
              <a:t>Vänsterpartiet</a:t>
            </a:r>
            <a:r>
              <a:rPr lang="nb-NO" dirty="0"/>
              <a:t> la i en periode nesten alt fokus på å vinne kampen mot profitt i velferden. Det kom til syne i både slagord, strategier og fokuset til toppolitikerne. </a:t>
            </a:r>
            <a:endParaRPr lang="nb-NO" dirty="0">
              <a:cs typeface="Calibri"/>
            </a:endParaRPr>
          </a:p>
          <a:p>
            <a:endParaRPr lang="nb-NO" dirty="0"/>
          </a:p>
          <a:p>
            <a:r>
              <a:rPr lang="nb-NO" dirty="0"/>
              <a:t>Donald Trump sitt slagord er viden kjent og har en tydelig og enkel historiefortelling. I tillegg til at den er rasistisk og usann. Den spiller mye mer på følelser enn politikk, men det gjør det ikke noe mindre effektivt. </a:t>
            </a:r>
            <a:endParaRPr lang="nb-NO" dirty="0">
              <a:cs typeface="Calibri"/>
            </a:endParaRPr>
          </a:p>
          <a:p>
            <a:endParaRPr lang="nb-NO" dirty="0"/>
          </a:p>
          <a:p>
            <a:r>
              <a:rPr lang="nb-NO" dirty="0"/>
              <a:t>Da SV på tidlig 2000-tallet endret slagord til barn og unge først var det som en del av et større fokus på barnefamilier som målgruppe. SV skulle bli skole og familiepartiet. Sammenhengen mellom retorikk, utrykk og politikk (full barnehagedekning osv.) bar resultater og vi vokste spesielt i nettopp barnefamilier som velgergruppe. </a:t>
            </a:r>
          </a:p>
          <a:p>
            <a:endParaRPr lang="nb-NO" dirty="0"/>
          </a:p>
          <a:p>
            <a:r>
              <a:rPr lang="nb-NO" dirty="0"/>
              <a:t>Høyres mantra om "kunnskap i skolen" er også på mange måter en suksesshistorie (for Høyre). Da de lanserte seg som kunnskapspartiet ble det av mange oppfattet som kaldt og nesten autoritært. Noen år senere er det ingen som ikke snakker om kunnskap i skolen. Det er jo ikke så rart, det er ingen som er imot kunnskap, men poenget er at når Høyre har definert seg selv som kunnskapspartiet i tillegg til å ha definert begrepene i debatten så øker sakseierskapet. </a:t>
            </a:r>
          </a:p>
          <a:p>
            <a:endParaRPr lang="nb-NO" dirty="0"/>
          </a:p>
          <a:p>
            <a:r>
              <a:rPr lang="nb-NO" dirty="0"/>
              <a:t>Så har vi SV anno 2020. Fordelingspartiet med slagordet "For de mange, ikke for de få". Relativt nytt slagord for oss, men det er tydelig og henger åpenbart sammen med den politiske profilen vår. </a:t>
            </a:r>
          </a:p>
          <a:p>
            <a:endParaRPr lang="nb-NO" dirty="0"/>
          </a:p>
          <a:p>
            <a:r>
              <a:rPr lang="nb-NO" dirty="0"/>
              <a:t>Her er det to poenger. Det tar tid å bygge eierskap, og det må være en sammenheng mellom hva dere sier, og hva dere har tenkt å gjøre. Høres kanskje enkelt ut, men historien viser at det ikke er det. </a:t>
            </a:r>
          </a:p>
        </p:txBody>
      </p:sp>
      <p:sp>
        <p:nvSpPr>
          <p:cNvPr id="4" name="Slide Number Placeholder 3"/>
          <p:cNvSpPr>
            <a:spLocks noGrp="1"/>
          </p:cNvSpPr>
          <p:nvPr>
            <p:ph type="sldNum" sz="quarter" idx="5"/>
          </p:nvPr>
        </p:nvSpPr>
        <p:spPr/>
        <p:txBody>
          <a:bodyPr/>
          <a:lstStyle/>
          <a:p>
            <a:fld id="{57429F7B-9B53-3042-97A2-5E2FB437F558}" type="slidenum">
              <a:rPr lang="en-NO" smtClean="0"/>
              <a:t>21</a:t>
            </a:fld>
            <a:endParaRPr lang="en-NO"/>
          </a:p>
        </p:txBody>
      </p:sp>
    </p:spTree>
    <p:extLst>
      <p:ext uri="{BB962C8B-B14F-4D97-AF65-F5344CB8AC3E}">
        <p14:creationId xmlns:p14="http://schemas.microsoft.com/office/powerpoint/2010/main" val="30752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Aktivisme er ikke noe som er forbeholdt SU eller Natur og Ungdom. Det er heller ingen ting som tyder på at nordmenn blir mindre aktivistiske. Oppmøte på 1. mai og 8. mars har økt de siste årene og folk i alle aldre og fasonger deltar i demonstrasjoner og markeringer i sine byer og lokalsamfunn. </a:t>
            </a:r>
          </a:p>
          <a:p>
            <a:endParaRPr lang="nb-NO" dirty="0"/>
          </a:p>
          <a:p>
            <a:r>
              <a:rPr lang="nb-NO" dirty="0"/>
              <a:t>Aktivisme handler i bunn og grunn om synlighet. Det handler om å skape felleskap og vise støtte sammen. </a:t>
            </a:r>
          </a:p>
          <a:p>
            <a:endParaRPr lang="nb-NO" dirty="0"/>
          </a:p>
          <a:p>
            <a:r>
              <a:rPr lang="nb-NO" dirty="0"/>
              <a:t>Men det er kanskje ikke alle saker hvor aktivisme er løsningen. Derfor bør dere stille disse spørsmålene når dere har oppe en sak. </a:t>
            </a:r>
          </a:p>
          <a:p>
            <a:endParaRPr lang="nb-NO" dirty="0"/>
          </a:p>
          <a:p>
            <a:r>
              <a:rPr lang="nb-NO" dirty="0"/>
              <a:t>Hva svarene på disse spørsmålene er avgjør både om aktivisme kan være en del av løsningen, men også hvilken form den kan ta. </a:t>
            </a:r>
          </a:p>
        </p:txBody>
      </p:sp>
      <p:sp>
        <p:nvSpPr>
          <p:cNvPr id="4" name="Slide Number Placeholder 3"/>
          <p:cNvSpPr>
            <a:spLocks noGrp="1"/>
          </p:cNvSpPr>
          <p:nvPr>
            <p:ph type="sldNum" sz="quarter" idx="5"/>
          </p:nvPr>
        </p:nvSpPr>
        <p:spPr/>
        <p:txBody>
          <a:bodyPr/>
          <a:lstStyle/>
          <a:p>
            <a:fld id="{57429F7B-9B53-3042-97A2-5E2FB437F558}" type="slidenum">
              <a:rPr lang="en-NO" smtClean="0"/>
              <a:t>22</a:t>
            </a:fld>
            <a:endParaRPr lang="en-NO"/>
          </a:p>
        </p:txBody>
      </p:sp>
    </p:spTree>
    <p:extLst>
      <p:ext uri="{BB962C8B-B14F-4D97-AF65-F5344CB8AC3E}">
        <p14:creationId xmlns:p14="http://schemas.microsoft.com/office/powerpoint/2010/main" val="4182541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Og det finnes altså en rekke måter å tenke aktivisme på. Et godt tips er å tenke på aktivisme som et bilde. At det skal være tydelig hva dere gjør, og hvorfor dere gjør det. </a:t>
            </a:r>
          </a:p>
          <a:p>
            <a:endParaRPr lang="nb-NO" dirty="0"/>
          </a:p>
          <a:p>
            <a:r>
              <a:rPr lang="nb-NO" dirty="0"/>
              <a:t>Så er det viktig å huske på at det er vel så viktig å støtte opp om andres initiativer som det er å ta egne. </a:t>
            </a:r>
          </a:p>
        </p:txBody>
      </p:sp>
      <p:sp>
        <p:nvSpPr>
          <p:cNvPr id="4" name="Slide Number Placeholder 3"/>
          <p:cNvSpPr>
            <a:spLocks noGrp="1"/>
          </p:cNvSpPr>
          <p:nvPr>
            <p:ph type="sldNum" sz="quarter" idx="5"/>
          </p:nvPr>
        </p:nvSpPr>
        <p:spPr/>
        <p:txBody>
          <a:bodyPr/>
          <a:lstStyle/>
          <a:p>
            <a:fld id="{57429F7B-9B53-3042-97A2-5E2FB437F558}" type="slidenum">
              <a:rPr lang="en-NO" smtClean="0"/>
              <a:t>23</a:t>
            </a:fld>
            <a:endParaRPr lang="en-NO"/>
          </a:p>
        </p:txBody>
      </p:sp>
    </p:spTree>
    <p:extLst>
      <p:ext uri="{BB962C8B-B14F-4D97-AF65-F5344CB8AC3E}">
        <p14:creationId xmlns:p14="http://schemas.microsoft.com/office/powerpoint/2010/main" val="1890936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Språk er viktig. Det gjelder både i debatter,  i leserinnlegg, på </a:t>
            </a:r>
            <a:r>
              <a:rPr lang="nb-NO" dirty="0" err="1"/>
              <a:t>facebook</a:t>
            </a:r>
            <a:r>
              <a:rPr lang="nb-NO" dirty="0"/>
              <a:t> og i løpesedler og valgprogram. </a:t>
            </a:r>
          </a:p>
          <a:p>
            <a:endParaRPr lang="nb-NO" dirty="0"/>
          </a:p>
          <a:p>
            <a:r>
              <a:rPr lang="nb-NO" dirty="0"/>
              <a:t>Vi er et politisk parti. Da er det viktigste at folk forstår hva vi vil og hvorfor vi vil det, gjerne uten å måtte lese 8 sider, med fem vedlegg </a:t>
            </a:r>
            <a:r>
              <a:rPr lang="nb-NO" dirty="0">
                <a:sym typeface="Wingdings" pitchFamily="2" charset="2"/>
              </a:rPr>
              <a:t> </a:t>
            </a:r>
          </a:p>
          <a:p>
            <a:endParaRPr lang="nb-NO" dirty="0">
              <a:sym typeface="Wingdings" pitchFamily="2" charset="2"/>
            </a:endParaRPr>
          </a:p>
          <a:p>
            <a:r>
              <a:rPr lang="nb-NO" dirty="0"/>
              <a:t>Med andre ord: Det enkleste er ofte det beste og tydelighet er alfa/omega. </a:t>
            </a:r>
          </a:p>
          <a:p>
            <a:endParaRPr lang="nb-NO" dirty="0"/>
          </a:p>
          <a:p>
            <a:r>
              <a:rPr lang="nb-NO" dirty="0"/>
              <a:t>Her ser dere noen veldig konkrete tips, så skal vi også se på et par eksempler. </a:t>
            </a:r>
          </a:p>
          <a:p>
            <a:endParaRPr lang="nb-NO" dirty="0"/>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24</a:t>
            </a:fld>
            <a:endParaRPr lang="en-NO"/>
          </a:p>
        </p:txBody>
      </p:sp>
    </p:spTree>
    <p:extLst>
      <p:ext uri="{BB962C8B-B14F-4D97-AF65-F5344CB8AC3E}">
        <p14:creationId xmlns:p14="http://schemas.microsoft.com/office/powerpoint/2010/main" val="1772197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Høre bra ut! Masse penger til bra ting. </a:t>
            </a:r>
          </a:p>
          <a:p>
            <a:endParaRPr lang="nb-NO" dirty="0"/>
          </a:p>
          <a:p>
            <a:r>
              <a:rPr lang="nb-NO" dirty="0"/>
              <a:t>Men hva betyr dette egentlig? </a:t>
            </a:r>
          </a:p>
        </p:txBody>
      </p:sp>
      <p:sp>
        <p:nvSpPr>
          <p:cNvPr id="4" name="Slide Number Placeholder 3"/>
          <p:cNvSpPr>
            <a:spLocks noGrp="1"/>
          </p:cNvSpPr>
          <p:nvPr>
            <p:ph type="sldNum" sz="quarter" idx="5"/>
          </p:nvPr>
        </p:nvSpPr>
        <p:spPr/>
        <p:txBody>
          <a:bodyPr/>
          <a:lstStyle/>
          <a:p>
            <a:fld id="{57429F7B-9B53-3042-97A2-5E2FB437F558}" type="slidenum">
              <a:rPr lang="en-NO" smtClean="0"/>
              <a:t>25</a:t>
            </a:fld>
            <a:endParaRPr lang="en-NO"/>
          </a:p>
        </p:txBody>
      </p:sp>
    </p:spTree>
    <p:extLst>
      <p:ext uri="{BB962C8B-B14F-4D97-AF65-F5344CB8AC3E}">
        <p14:creationId xmlns:p14="http://schemas.microsoft.com/office/powerpoint/2010/main" val="1740910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Kanskje det heller er bedre å si det slik: </a:t>
            </a:r>
          </a:p>
        </p:txBody>
      </p:sp>
      <p:sp>
        <p:nvSpPr>
          <p:cNvPr id="4" name="Slide Number Placeholder 3"/>
          <p:cNvSpPr>
            <a:spLocks noGrp="1"/>
          </p:cNvSpPr>
          <p:nvPr>
            <p:ph type="sldNum" sz="quarter" idx="5"/>
          </p:nvPr>
        </p:nvSpPr>
        <p:spPr/>
        <p:txBody>
          <a:bodyPr/>
          <a:lstStyle/>
          <a:p>
            <a:fld id="{57429F7B-9B53-3042-97A2-5E2FB437F558}" type="slidenum">
              <a:rPr lang="en-NO" smtClean="0"/>
              <a:t>26</a:t>
            </a:fld>
            <a:endParaRPr lang="en-NO"/>
          </a:p>
        </p:txBody>
      </p:sp>
    </p:spTree>
    <p:extLst>
      <p:ext uri="{BB962C8B-B14F-4D97-AF65-F5344CB8AC3E}">
        <p14:creationId xmlns:p14="http://schemas.microsoft.com/office/powerpoint/2010/main" val="1900865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Konkret. Positivt. Og ikke minst noe man kan relatere seg til. </a:t>
            </a:r>
          </a:p>
        </p:txBody>
      </p:sp>
      <p:sp>
        <p:nvSpPr>
          <p:cNvPr id="4" name="Slide Number Placeholder 3"/>
          <p:cNvSpPr>
            <a:spLocks noGrp="1"/>
          </p:cNvSpPr>
          <p:nvPr>
            <p:ph type="sldNum" sz="quarter" idx="5"/>
          </p:nvPr>
        </p:nvSpPr>
        <p:spPr/>
        <p:txBody>
          <a:bodyPr/>
          <a:lstStyle/>
          <a:p>
            <a:fld id="{57429F7B-9B53-3042-97A2-5E2FB437F558}" type="slidenum">
              <a:rPr lang="en-NO" smtClean="0"/>
              <a:t>27</a:t>
            </a:fld>
            <a:endParaRPr lang="en-NO"/>
          </a:p>
        </p:txBody>
      </p:sp>
    </p:spTree>
    <p:extLst>
      <p:ext uri="{BB962C8B-B14F-4D97-AF65-F5344CB8AC3E}">
        <p14:creationId xmlns:p14="http://schemas.microsoft.com/office/powerpoint/2010/main" val="193311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ser kanskje litt overkomplisert ut, men dere vil forstå det når vi straks ser på enda et eksempel. </a:t>
            </a:r>
          </a:p>
          <a:p>
            <a:endParaRPr lang="nb-NO" dirty="0"/>
          </a:p>
          <a:p>
            <a:r>
              <a:rPr lang="nb-NO" dirty="0"/>
              <a:t>Poenget er at poltikk ofte kan oppleves som abstrakt. En visjon blir ofte i overkant luftig og det kan være vanskelig å skille oss fra andre parti. Om man skal forklare en løsning kan det bli komplisert og tungt, mens det vi kaller et løfte her tar med seg det beste av begge. </a:t>
            </a:r>
          </a:p>
        </p:txBody>
      </p:sp>
      <p:sp>
        <p:nvSpPr>
          <p:cNvPr id="4" name="Slide Number Placeholder 3"/>
          <p:cNvSpPr>
            <a:spLocks noGrp="1"/>
          </p:cNvSpPr>
          <p:nvPr>
            <p:ph type="sldNum" sz="quarter" idx="5"/>
          </p:nvPr>
        </p:nvSpPr>
        <p:spPr/>
        <p:txBody>
          <a:bodyPr/>
          <a:lstStyle/>
          <a:p>
            <a:fld id="{57429F7B-9B53-3042-97A2-5E2FB437F558}" type="slidenum">
              <a:rPr lang="en-NO" smtClean="0"/>
              <a:t>28</a:t>
            </a:fld>
            <a:endParaRPr lang="en-NO"/>
          </a:p>
        </p:txBody>
      </p:sp>
    </p:spTree>
    <p:extLst>
      <p:ext uri="{BB962C8B-B14F-4D97-AF65-F5344CB8AC3E}">
        <p14:creationId xmlns:p14="http://schemas.microsoft.com/office/powerpoint/2010/main" val="94454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er en visjon. Det er en bra visjon. Det er vår visjon. Men det er også alle andre partiers visjon. </a:t>
            </a:r>
          </a:p>
        </p:txBody>
      </p:sp>
      <p:sp>
        <p:nvSpPr>
          <p:cNvPr id="4" name="Slide Number Placeholder 3"/>
          <p:cNvSpPr>
            <a:spLocks noGrp="1"/>
          </p:cNvSpPr>
          <p:nvPr>
            <p:ph type="sldNum" sz="quarter" idx="5"/>
          </p:nvPr>
        </p:nvSpPr>
        <p:spPr/>
        <p:txBody>
          <a:bodyPr/>
          <a:lstStyle/>
          <a:p>
            <a:fld id="{57429F7B-9B53-3042-97A2-5E2FB437F558}" type="slidenum">
              <a:rPr lang="en-NO" smtClean="0"/>
              <a:t>29</a:t>
            </a:fld>
            <a:endParaRPr lang="en-NO"/>
          </a:p>
        </p:txBody>
      </p:sp>
    </p:spTree>
    <p:extLst>
      <p:ext uri="{BB962C8B-B14F-4D97-AF65-F5344CB8AC3E}">
        <p14:creationId xmlns:p14="http://schemas.microsoft.com/office/powerpoint/2010/main" val="2927668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forklarer vi en løsning. Ikke noe feil her, men det er tungt. </a:t>
            </a:r>
          </a:p>
        </p:txBody>
      </p:sp>
      <p:sp>
        <p:nvSpPr>
          <p:cNvPr id="4" name="Slide Number Placeholder 3"/>
          <p:cNvSpPr>
            <a:spLocks noGrp="1"/>
          </p:cNvSpPr>
          <p:nvPr>
            <p:ph type="sldNum" sz="quarter" idx="5"/>
          </p:nvPr>
        </p:nvSpPr>
        <p:spPr/>
        <p:txBody>
          <a:bodyPr/>
          <a:lstStyle/>
          <a:p>
            <a:fld id="{57429F7B-9B53-3042-97A2-5E2FB437F558}" type="slidenum">
              <a:rPr lang="en-NO" smtClean="0"/>
              <a:t>30</a:t>
            </a:fld>
            <a:endParaRPr lang="en-NO"/>
          </a:p>
        </p:txBody>
      </p:sp>
    </p:spTree>
    <p:extLst>
      <p:ext uri="{BB962C8B-B14F-4D97-AF65-F5344CB8AC3E}">
        <p14:creationId xmlns:p14="http://schemas.microsoft.com/office/powerpoint/2010/main" val="322848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I en travel lokallagshverdag med innkallinger, referater, sakspapirer, budsjett, regnskap, valgkampplanlegging osv. </a:t>
            </a:r>
            <a:r>
              <a:rPr lang="en-GB" dirty="0" err="1"/>
              <a:t>kan</a:t>
            </a:r>
            <a:r>
              <a:rPr lang="en-GB" dirty="0"/>
              <a:t> det </a:t>
            </a:r>
            <a:r>
              <a:rPr lang="en-GB" dirty="0" err="1"/>
              <a:t>av</a:t>
            </a:r>
            <a:r>
              <a:rPr lang="en-GB" dirty="0"/>
              <a:t> </a:t>
            </a:r>
            <a:r>
              <a:rPr lang="en-GB" dirty="0" err="1"/>
              <a:t>og</a:t>
            </a:r>
            <a:r>
              <a:rPr lang="en-GB" dirty="0"/>
              <a:t> </a:t>
            </a:r>
            <a:r>
              <a:rPr lang="en-GB" dirty="0" err="1"/>
              <a:t>til</a:t>
            </a:r>
            <a:r>
              <a:rPr lang="en-GB" dirty="0"/>
              <a:t> </a:t>
            </a:r>
            <a:r>
              <a:rPr lang="en-GB" dirty="0" err="1"/>
              <a:t>være</a:t>
            </a:r>
            <a:r>
              <a:rPr lang="en-GB" dirty="0"/>
              <a:t> </a:t>
            </a:r>
            <a:r>
              <a:rPr lang="en-GB" dirty="0" err="1"/>
              <a:t>lett</a:t>
            </a:r>
            <a:r>
              <a:rPr lang="en-GB" dirty="0"/>
              <a:t> </a:t>
            </a:r>
            <a:r>
              <a:rPr lang="en-GB" dirty="0" err="1"/>
              <a:t>å</a:t>
            </a:r>
            <a:r>
              <a:rPr lang="en-GB" dirty="0"/>
              <a:t> </a:t>
            </a:r>
            <a:r>
              <a:rPr lang="en-GB" dirty="0" err="1"/>
              <a:t>glemme</a:t>
            </a:r>
            <a:r>
              <a:rPr lang="en-GB" dirty="0"/>
              <a:t> at </a:t>
            </a:r>
            <a:r>
              <a:rPr lang="en-GB" dirty="0" err="1"/>
              <a:t>alle</a:t>
            </a:r>
            <a:r>
              <a:rPr lang="en-GB" dirty="0"/>
              <a:t> </a:t>
            </a:r>
            <a:r>
              <a:rPr lang="en-GB" dirty="0" err="1"/>
              <a:t>dere</a:t>
            </a:r>
            <a:r>
              <a:rPr lang="en-GB" dirty="0"/>
              <a:t> </a:t>
            </a:r>
            <a:r>
              <a:rPr lang="en-GB" dirty="0" err="1"/>
              <a:t>er</a:t>
            </a:r>
            <a:r>
              <a:rPr lang="en-GB" dirty="0"/>
              <a:t> </a:t>
            </a:r>
            <a:r>
              <a:rPr lang="en-GB" dirty="0" err="1"/>
              <a:t>tillitsvalgte</a:t>
            </a:r>
            <a:r>
              <a:rPr lang="en-GB" dirty="0"/>
              <a:t> </a:t>
            </a:r>
            <a:r>
              <a:rPr lang="en-GB" dirty="0" err="1"/>
              <a:t>i</a:t>
            </a:r>
            <a:r>
              <a:rPr lang="en-GB" dirty="0"/>
              <a:t> et </a:t>
            </a:r>
            <a:r>
              <a:rPr lang="en-GB" u="sng" dirty="0" err="1"/>
              <a:t>politisk</a:t>
            </a:r>
            <a:r>
              <a:rPr lang="en-GB" dirty="0"/>
              <a:t> </a:t>
            </a:r>
            <a:r>
              <a:rPr lang="en-GB" dirty="0" err="1"/>
              <a:t>parti</a:t>
            </a:r>
            <a:r>
              <a:rPr lang="en-GB" dirty="0"/>
              <a:t>. </a:t>
            </a:r>
          </a:p>
          <a:p>
            <a:endParaRPr lang="en-GB" dirty="0"/>
          </a:p>
          <a:p>
            <a:r>
              <a:rPr lang="en-GB" dirty="0" err="1"/>
              <a:t>Som</a:t>
            </a:r>
            <a:r>
              <a:rPr lang="en-GB" dirty="0"/>
              <a:t> </a:t>
            </a:r>
            <a:r>
              <a:rPr lang="en-GB" dirty="0" err="1"/>
              <a:t>tillitsvalgte</a:t>
            </a:r>
            <a:r>
              <a:rPr lang="en-GB" dirty="0"/>
              <a:t> har </a:t>
            </a:r>
            <a:r>
              <a:rPr lang="en-GB" dirty="0" err="1"/>
              <a:t>dere</a:t>
            </a:r>
            <a:r>
              <a:rPr lang="en-GB" dirty="0"/>
              <a:t> </a:t>
            </a:r>
            <a:r>
              <a:rPr lang="en-GB" dirty="0" err="1"/>
              <a:t>også</a:t>
            </a:r>
            <a:r>
              <a:rPr lang="en-GB" dirty="0"/>
              <a:t> det </a:t>
            </a:r>
            <a:r>
              <a:rPr lang="en-GB" dirty="0" err="1"/>
              <a:t>politiske</a:t>
            </a:r>
            <a:r>
              <a:rPr lang="en-GB" dirty="0"/>
              <a:t> </a:t>
            </a:r>
            <a:r>
              <a:rPr lang="en-GB" dirty="0" err="1"/>
              <a:t>ansvaret</a:t>
            </a:r>
            <a:r>
              <a:rPr lang="en-GB" dirty="0"/>
              <a:t> </a:t>
            </a:r>
            <a:r>
              <a:rPr lang="en-GB" dirty="0" err="1"/>
              <a:t>i</a:t>
            </a:r>
            <a:r>
              <a:rPr lang="en-GB" dirty="0"/>
              <a:t> </a:t>
            </a:r>
            <a:r>
              <a:rPr lang="en-GB" dirty="0" err="1"/>
              <a:t>lokallaget</a:t>
            </a:r>
            <a:r>
              <a:rPr lang="en-GB" dirty="0"/>
              <a:t>. Det ligger </a:t>
            </a:r>
            <a:r>
              <a:rPr lang="en-GB" dirty="0" err="1"/>
              <a:t>en</a:t>
            </a:r>
            <a:r>
              <a:rPr lang="en-GB" dirty="0"/>
              <a:t> </a:t>
            </a:r>
            <a:r>
              <a:rPr lang="en-GB" dirty="0" err="1"/>
              <a:t>forventning</a:t>
            </a:r>
            <a:r>
              <a:rPr lang="en-GB" dirty="0"/>
              <a:t> </a:t>
            </a:r>
            <a:r>
              <a:rPr lang="en-GB" dirty="0" err="1"/>
              <a:t>blant</a:t>
            </a:r>
            <a:r>
              <a:rPr lang="en-GB" dirty="0"/>
              <a:t> </a:t>
            </a:r>
            <a:r>
              <a:rPr lang="en-GB" dirty="0" err="1"/>
              <a:t>medlemmene</a:t>
            </a:r>
            <a:r>
              <a:rPr lang="en-GB" dirty="0"/>
              <a:t> om at de </a:t>
            </a:r>
            <a:r>
              <a:rPr lang="en-GB" dirty="0" err="1"/>
              <a:t>skal</a:t>
            </a:r>
            <a:r>
              <a:rPr lang="en-GB" dirty="0"/>
              <a:t> </a:t>
            </a:r>
            <a:r>
              <a:rPr lang="en-GB" dirty="0" err="1"/>
              <a:t>få</a:t>
            </a:r>
            <a:r>
              <a:rPr lang="en-GB" dirty="0"/>
              <a:t> </a:t>
            </a:r>
            <a:r>
              <a:rPr lang="en-GB" dirty="0" err="1"/>
              <a:t>lov</a:t>
            </a:r>
            <a:r>
              <a:rPr lang="en-GB" dirty="0"/>
              <a:t> </a:t>
            </a:r>
            <a:r>
              <a:rPr lang="en-GB" dirty="0" err="1"/>
              <a:t>til</a:t>
            </a:r>
            <a:r>
              <a:rPr lang="en-GB" dirty="0"/>
              <a:t> </a:t>
            </a:r>
            <a:r>
              <a:rPr lang="en-GB" dirty="0" err="1"/>
              <a:t>å</a:t>
            </a:r>
            <a:r>
              <a:rPr lang="en-GB" dirty="0"/>
              <a:t> </a:t>
            </a:r>
            <a:r>
              <a:rPr lang="en-GB" dirty="0" err="1"/>
              <a:t>være</a:t>
            </a:r>
            <a:r>
              <a:rPr lang="en-GB" dirty="0"/>
              <a:t> med </a:t>
            </a:r>
            <a:r>
              <a:rPr lang="en-GB" dirty="0" err="1"/>
              <a:t>å</a:t>
            </a:r>
            <a:r>
              <a:rPr lang="en-GB" dirty="0"/>
              <a:t> </a:t>
            </a:r>
            <a:r>
              <a:rPr lang="en-GB" dirty="0" err="1"/>
              <a:t>diskutere</a:t>
            </a:r>
            <a:r>
              <a:rPr lang="en-GB" dirty="0"/>
              <a:t> </a:t>
            </a:r>
            <a:r>
              <a:rPr lang="en-GB" dirty="0" err="1"/>
              <a:t>og</a:t>
            </a:r>
            <a:r>
              <a:rPr lang="en-GB" dirty="0"/>
              <a:t> </a:t>
            </a:r>
            <a:r>
              <a:rPr lang="en-GB" dirty="0" err="1"/>
              <a:t>forme</a:t>
            </a:r>
            <a:r>
              <a:rPr lang="en-GB" dirty="0"/>
              <a:t> </a:t>
            </a:r>
            <a:r>
              <a:rPr lang="en-GB" dirty="0" err="1"/>
              <a:t>politikken</a:t>
            </a:r>
            <a:r>
              <a:rPr lang="en-GB" dirty="0"/>
              <a:t> </a:t>
            </a:r>
            <a:r>
              <a:rPr lang="en-GB" dirty="0" err="1"/>
              <a:t>til</a:t>
            </a:r>
            <a:r>
              <a:rPr lang="en-GB" dirty="0"/>
              <a:t> </a:t>
            </a:r>
            <a:r>
              <a:rPr lang="en-GB" dirty="0" err="1"/>
              <a:t>både</a:t>
            </a:r>
            <a:r>
              <a:rPr lang="en-GB" dirty="0"/>
              <a:t> </a:t>
            </a:r>
            <a:r>
              <a:rPr lang="en-GB" dirty="0" err="1"/>
              <a:t>lokallaget</a:t>
            </a:r>
            <a:r>
              <a:rPr lang="en-GB" dirty="0"/>
              <a:t> </a:t>
            </a:r>
            <a:r>
              <a:rPr lang="en-GB" dirty="0" err="1"/>
              <a:t>og</a:t>
            </a:r>
            <a:r>
              <a:rPr lang="en-GB" dirty="0"/>
              <a:t> </a:t>
            </a:r>
            <a:r>
              <a:rPr lang="en-GB" dirty="0" err="1"/>
              <a:t>partiet</a:t>
            </a:r>
            <a:r>
              <a:rPr lang="en-GB" dirty="0"/>
              <a:t>. Det </a:t>
            </a:r>
            <a:r>
              <a:rPr lang="en-GB" dirty="0" err="1"/>
              <a:t>kan</a:t>
            </a:r>
            <a:r>
              <a:rPr lang="en-GB" dirty="0"/>
              <a:t> </a:t>
            </a:r>
            <a:r>
              <a:rPr lang="en-GB" dirty="0" err="1"/>
              <a:t>høres</a:t>
            </a:r>
            <a:r>
              <a:rPr lang="en-GB" dirty="0"/>
              <a:t> </a:t>
            </a:r>
            <a:r>
              <a:rPr lang="en-GB" dirty="0" err="1"/>
              <a:t>voldsomt</a:t>
            </a:r>
            <a:r>
              <a:rPr lang="en-GB" dirty="0"/>
              <a:t> </a:t>
            </a:r>
            <a:r>
              <a:rPr lang="en-GB" dirty="0" err="1"/>
              <a:t>ut</a:t>
            </a:r>
            <a:r>
              <a:rPr lang="en-GB" dirty="0"/>
              <a:t>, men </a:t>
            </a:r>
            <a:r>
              <a:rPr lang="en-GB" dirty="0" err="1"/>
              <a:t>i</a:t>
            </a:r>
            <a:r>
              <a:rPr lang="en-GB" dirty="0"/>
              <a:t> </a:t>
            </a:r>
            <a:r>
              <a:rPr lang="en-GB" dirty="0" err="1"/>
              <a:t>løpet</a:t>
            </a:r>
            <a:r>
              <a:rPr lang="en-GB" dirty="0"/>
              <a:t> </a:t>
            </a:r>
            <a:r>
              <a:rPr lang="en-GB" dirty="0" err="1"/>
              <a:t>av</a:t>
            </a:r>
            <a:r>
              <a:rPr lang="en-GB" dirty="0"/>
              <a:t> </a:t>
            </a:r>
            <a:r>
              <a:rPr lang="en-GB" dirty="0" err="1"/>
              <a:t>innledningen</a:t>
            </a:r>
            <a:r>
              <a:rPr lang="en-GB" dirty="0"/>
              <a:t> </a:t>
            </a:r>
            <a:r>
              <a:rPr lang="en-GB" dirty="0" err="1"/>
              <a:t>skal</a:t>
            </a:r>
            <a:r>
              <a:rPr lang="en-GB" dirty="0"/>
              <a:t> vi se </a:t>
            </a:r>
            <a:r>
              <a:rPr lang="en-GB" dirty="0" err="1"/>
              <a:t>på</a:t>
            </a:r>
            <a:r>
              <a:rPr lang="en-GB" dirty="0"/>
              <a:t> </a:t>
            </a:r>
            <a:r>
              <a:rPr lang="en-GB" dirty="0" err="1"/>
              <a:t>noen</a:t>
            </a:r>
            <a:r>
              <a:rPr lang="en-GB" dirty="0"/>
              <a:t> grep </a:t>
            </a:r>
            <a:r>
              <a:rPr lang="en-GB" dirty="0" err="1"/>
              <a:t>og</a:t>
            </a:r>
            <a:r>
              <a:rPr lang="en-GB" dirty="0"/>
              <a:t> tips </a:t>
            </a:r>
            <a:r>
              <a:rPr lang="en-GB" dirty="0" err="1"/>
              <a:t>dere</a:t>
            </a:r>
            <a:r>
              <a:rPr lang="en-GB" dirty="0"/>
              <a:t> </a:t>
            </a:r>
            <a:r>
              <a:rPr lang="en-GB" dirty="0" err="1"/>
              <a:t>kan</a:t>
            </a:r>
            <a:r>
              <a:rPr lang="en-GB" dirty="0"/>
              <a:t> </a:t>
            </a:r>
            <a:r>
              <a:rPr lang="en-GB" dirty="0" err="1"/>
              <a:t>bruke</a:t>
            </a:r>
            <a:r>
              <a:rPr lang="en-GB" dirty="0"/>
              <a:t> for </a:t>
            </a:r>
            <a:r>
              <a:rPr lang="en-GB" dirty="0" err="1"/>
              <a:t>å</a:t>
            </a:r>
            <a:r>
              <a:rPr lang="en-GB" dirty="0"/>
              <a:t> </a:t>
            </a:r>
            <a:r>
              <a:rPr lang="en-GB" dirty="0" err="1"/>
              <a:t>sørge</a:t>
            </a:r>
            <a:r>
              <a:rPr lang="en-GB" dirty="0"/>
              <a:t> for at </a:t>
            </a:r>
            <a:r>
              <a:rPr lang="en-GB" dirty="0" err="1"/>
              <a:t>lokallaget</a:t>
            </a:r>
            <a:r>
              <a:rPr lang="en-GB" dirty="0"/>
              <a:t> er </a:t>
            </a:r>
            <a:r>
              <a:rPr lang="en-GB" dirty="0" err="1"/>
              <a:t>en</a:t>
            </a:r>
            <a:r>
              <a:rPr lang="en-GB" dirty="0"/>
              <a:t> </a:t>
            </a:r>
            <a:r>
              <a:rPr lang="en-GB" dirty="0" err="1"/>
              <a:t>politisk</a:t>
            </a:r>
            <a:r>
              <a:rPr lang="en-GB" dirty="0"/>
              <a:t> kraft </a:t>
            </a:r>
            <a:r>
              <a:rPr lang="en-GB" dirty="0" err="1"/>
              <a:t>båd</a:t>
            </a:r>
            <a:r>
              <a:rPr lang="nb-NO" noProof="0" dirty="0"/>
              <a:t>e i lokalsamfunnet og i partiet. </a:t>
            </a:r>
            <a:endParaRPr lang="en-NO" dirty="0"/>
          </a:p>
        </p:txBody>
      </p:sp>
      <p:sp>
        <p:nvSpPr>
          <p:cNvPr id="4" name="Slide Number Placeholder 3"/>
          <p:cNvSpPr>
            <a:spLocks noGrp="1"/>
          </p:cNvSpPr>
          <p:nvPr>
            <p:ph type="sldNum" sz="quarter" idx="5"/>
          </p:nvPr>
        </p:nvSpPr>
        <p:spPr/>
        <p:txBody>
          <a:bodyPr/>
          <a:lstStyle/>
          <a:p>
            <a:fld id="{57429F7B-9B53-3042-97A2-5E2FB437F558}" type="slidenum">
              <a:rPr lang="en-NO" smtClean="0"/>
              <a:t>4</a:t>
            </a:fld>
            <a:endParaRPr lang="en-NO"/>
          </a:p>
        </p:txBody>
      </p:sp>
    </p:spTree>
    <p:extLst>
      <p:ext uri="{BB962C8B-B14F-4D97-AF65-F5344CB8AC3E}">
        <p14:creationId xmlns:p14="http://schemas.microsoft.com/office/powerpoint/2010/main" val="2441238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er vi konkrete, tydelige og løsningsorienterte. Det er såpass tydelig at det nok kan være en konflikt her, og som vi har snakket om er ikke det noe man skal være redd for. </a:t>
            </a:r>
          </a:p>
          <a:p>
            <a:endParaRPr lang="nb-NO" dirty="0"/>
          </a:p>
          <a:p>
            <a:r>
              <a:rPr lang="nb-NO" dirty="0"/>
              <a:t>Poenget er: </a:t>
            </a:r>
          </a:p>
          <a:p>
            <a:r>
              <a:rPr lang="nb-NO" dirty="0"/>
              <a:t>Vi må ha både visjonen og løsningen, men det er løftet og formuleringen av det som bør løftes høyest og jobbes mest med. </a:t>
            </a:r>
          </a:p>
        </p:txBody>
      </p:sp>
      <p:sp>
        <p:nvSpPr>
          <p:cNvPr id="4" name="Slide Number Placeholder 3"/>
          <p:cNvSpPr>
            <a:spLocks noGrp="1"/>
          </p:cNvSpPr>
          <p:nvPr>
            <p:ph type="sldNum" sz="quarter" idx="5"/>
          </p:nvPr>
        </p:nvSpPr>
        <p:spPr/>
        <p:txBody>
          <a:bodyPr/>
          <a:lstStyle/>
          <a:p>
            <a:fld id="{57429F7B-9B53-3042-97A2-5E2FB437F558}" type="slidenum">
              <a:rPr lang="en-NO" smtClean="0"/>
              <a:t>31</a:t>
            </a:fld>
            <a:endParaRPr lang="en-NO"/>
          </a:p>
        </p:txBody>
      </p:sp>
    </p:spTree>
    <p:extLst>
      <p:ext uri="{BB962C8B-B14F-4D97-AF65-F5344CB8AC3E}">
        <p14:creationId xmlns:p14="http://schemas.microsoft.com/office/powerpoint/2010/main" val="3615695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avslutter denne språksesjonen med fem enkle skriveråd. Eller det vil si punkt 3. er ikke enkelt. Det er noe av det vanskeligste. Men uansett om det er stortingsvalgprogram eller lokalvalgprogram vi jobber med så er det et poeng å si nøyaktig hva det er vi har tenkt å "styrke" og hva vi legger i å "løfte" noe. </a:t>
            </a:r>
          </a:p>
        </p:txBody>
      </p:sp>
      <p:sp>
        <p:nvSpPr>
          <p:cNvPr id="4" name="Slide Number Placeholder 3"/>
          <p:cNvSpPr>
            <a:spLocks noGrp="1"/>
          </p:cNvSpPr>
          <p:nvPr>
            <p:ph type="sldNum" sz="quarter" idx="5"/>
          </p:nvPr>
        </p:nvSpPr>
        <p:spPr/>
        <p:txBody>
          <a:bodyPr/>
          <a:lstStyle/>
          <a:p>
            <a:fld id="{57429F7B-9B53-3042-97A2-5E2FB437F558}" type="slidenum">
              <a:rPr lang="en-NO" smtClean="0"/>
              <a:t>32</a:t>
            </a:fld>
            <a:endParaRPr lang="en-NO"/>
          </a:p>
        </p:txBody>
      </p:sp>
    </p:spTree>
    <p:extLst>
      <p:ext uri="{BB962C8B-B14F-4D97-AF65-F5344CB8AC3E}">
        <p14:creationId xmlns:p14="http://schemas.microsoft.com/office/powerpoint/2010/main" val="237229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57429F7B-9B53-3042-97A2-5E2FB437F558}" type="slidenum">
              <a:rPr lang="en-NO" smtClean="0"/>
              <a:t>33</a:t>
            </a:fld>
            <a:endParaRPr lang="en-NO"/>
          </a:p>
        </p:txBody>
      </p:sp>
    </p:spTree>
    <p:extLst>
      <p:ext uri="{BB962C8B-B14F-4D97-AF65-F5344CB8AC3E}">
        <p14:creationId xmlns:p14="http://schemas.microsoft.com/office/powerpoint/2010/main" val="1590770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Samarbeid med fagbevegelsen er viktig for SV og mange lokallag har god kontakt. Det kan ta ulike former. </a:t>
            </a:r>
          </a:p>
          <a:p>
            <a:endParaRPr lang="nb-NO" dirty="0"/>
          </a:p>
          <a:p>
            <a:r>
              <a:rPr lang="nb-NO" dirty="0"/>
              <a:t>Dersom kommunen deres ikke har en formell struktur for trepartssamarbeid kan dere ta initiativ til det. </a:t>
            </a:r>
            <a:r>
              <a:rPr lang="en-GB" dirty="0" err="1"/>
              <a:t>Trepartssamarbeidet</a:t>
            </a:r>
            <a:r>
              <a:rPr lang="en-GB" dirty="0"/>
              <a:t> er et </a:t>
            </a:r>
            <a:r>
              <a:rPr lang="en-GB" dirty="0" err="1"/>
              <a:t>samarbeidsorgan</a:t>
            </a:r>
            <a:r>
              <a:rPr lang="en-GB" dirty="0"/>
              <a:t> </a:t>
            </a:r>
            <a:r>
              <a:rPr lang="en-GB" dirty="0" err="1"/>
              <a:t>mellom</a:t>
            </a:r>
            <a:r>
              <a:rPr lang="en-GB" dirty="0"/>
              <a:t> de </a:t>
            </a:r>
            <a:r>
              <a:rPr lang="en-GB" dirty="0" err="1"/>
              <a:t>folkevalgte</a:t>
            </a:r>
            <a:r>
              <a:rPr lang="en-GB" dirty="0"/>
              <a:t>, </a:t>
            </a:r>
            <a:r>
              <a:rPr lang="en-GB" dirty="0" err="1"/>
              <a:t>administrasjonen</a:t>
            </a:r>
            <a:r>
              <a:rPr lang="en-GB" dirty="0"/>
              <a:t> </a:t>
            </a:r>
            <a:r>
              <a:rPr lang="en-GB" dirty="0" err="1"/>
              <a:t>og</a:t>
            </a:r>
            <a:r>
              <a:rPr lang="en-GB" dirty="0"/>
              <a:t> </a:t>
            </a:r>
            <a:r>
              <a:rPr lang="en-GB" dirty="0" err="1"/>
              <a:t>tillitsvalgte</a:t>
            </a:r>
            <a:r>
              <a:rPr lang="en-GB" dirty="0"/>
              <a:t>. </a:t>
            </a:r>
            <a:r>
              <a:rPr lang="en-GB" dirty="0" err="1"/>
              <a:t>Beslutningsgrunnlaget</a:t>
            </a:r>
            <a:r>
              <a:rPr lang="en-GB" dirty="0"/>
              <a:t> for </a:t>
            </a:r>
            <a:r>
              <a:rPr lang="en-GB" dirty="0" err="1"/>
              <a:t>vanskelige</a:t>
            </a:r>
            <a:r>
              <a:rPr lang="en-GB" dirty="0"/>
              <a:t> </a:t>
            </a:r>
            <a:r>
              <a:rPr lang="en-GB" dirty="0" err="1"/>
              <a:t>vedtak</a:t>
            </a:r>
            <a:r>
              <a:rPr lang="en-GB" dirty="0"/>
              <a:t> </a:t>
            </a:r>
            <a:r>
              <a:rPr lang="en-GB" dirty="0" err="1"/>
              <a:t>blir</a:t>
            </a:r>
            <a:r>
              <a:rPr lang="en-GB" dirty="0"/>
              <a:t> </a:t>
            </a:r>
            <a:r>
              <a:rPr lang="en-GB" dirty="0" err="1"/>
              <a:t>ofte</a:t>
            </a:r>
            <a:r>
              <a:rPr lang="en-GB" dirty="0"/>
              <a:t> </a:t>
            </a:r>
            <a:r>
              <a:rPr lang="en-GB" dirty="0" err="1"/>
              <a:t>bedre</a:t>
            </a:r>
            <a:r>
              <a:rPr lang="en-GB" dirty="0"/>
              <a:t>. Å </a:t>
            </a:r>
            <a:r>
              <a:rPr lang="en-GB" dirty="0" err="1"/>
              <a:t>jobbe</a:t>
            </a:r>
            <a:r>
              <a:rPr lang="en-GB" dirty="0"/>
              <a:t> </a:t>
            </a:r>
            <a:r>
              <a:rPr lang="en-GB" dirty="0" err="1"/>
              <a:t>på</a:t>
            </a:r>
            <a:r>
              <a:rPr lang="en-GB" dirty="0"/>
              <a:t> </a:t>
            </a:r>
            <a:r>
              <a:rPr lang="en-GB" dirty="0" err="1"/>
              <a:t>denne</a:t>
            </a:r>
            <a:r>
              <a:rPr lang="en-GB" dirty="0"/>
              <a:t> </a:t>
            </a:r>
            <a:r>
              <a:rPr lang="en-GB" dirty="0" err="1"/>
              <a:t>måten</a:t>
            </a:r>
            <a:r>
              <a:rPr lang="en-GB" dirty="0"/>
              <a:t> </a:t>
            </a:r>
            <a:r>
              <a:rPr lang="en-GB" dirty="0" err="1"/>
              <a:t>gjør</a:t>
            </a:r>
            <a:r>
              <a:rPr lang="en-GB" dirty="0"/>
              <a:t> </a:t>
            </a:r>
            <a:r>
              <a:rPr lang="en-GB" dirty="0" err="1"/>
              <a:t>politikerne</a:t>
            </a:r>
            <a:r>
              <a:rPr lang="en-GB" dirty="0"/>
              <a:t> </a:t>
            </a:r>
            <a:r>
              <a:rPr lang="en-GB" dirty="0" err="1"/>
              <a:t>mer</a:t>
            </a:r>
            <a:r>
              <a:rPr lang="en-GB" dirty="0"/>
              <a:t> </a:t>
            </a:r>
            <a:r>
              <a:rPr lang="en-GB" dirty="0" err="1"/>
              <a:t>trygge</a:t>
            </a:r>
            <a:r>
              <a:rPr lang="en-GB" dirty="0"/>
              <a:t> </a:t>
            </a:r>
            <a:r>
              <a:rPr lang="en-GB" dirty="0" err="1"/>
              <a:t>i</a:t>
            </a:r>
            <a:r>
              <a:rPr lang="en-GB" dirty="0"/>
              <a:t> </a:t>
            </a:r>
            <a:r>
              <a:rPr lang="en-GB" dirty="0" err="1"/>
              <a:t>rollen</a:t>
            </a:r>
            <a:r>
              <a:rPr lang="en-GB" dirty="0"/>
              <a:t> </a:t>
            </a:r>
            <a:r>
              <a:rPr lang="en-GB" dirty="0" err="1"/>
              <a:t>som</a:t>
            </a:r>
            <a:r>
              <a:rPr lang="en-GB" dirty="0"/>
              <a:t> </a:t>
            </a:r>
            <a:r>
              <a:rPr lang="en-GB" dirty="0" err="1"/>
              <a:t>ombud</a:t>
            </a:r>
            <a:r>
              <a:rPr lang="en-GB" dirty="0"/>
              <a:t> for </a:t>
            </a:r>
            <a:r>
              <a:rPr lang="en-GB" dirty="0" err="1"/>
              <a:t>innbyggerne</a:t>
            </a:r>
            <a:r>
              <a:rPr lang="en-GB" dirty="0"/>
              <a:t> </a:t>
            </a:r>
            <a:r>
              <a:rPr lang="en-GB" dirty="0" err="1"/>
              <a:t>og</a:t>
            </a:r>
            <a:r>
              <a:rPr lang="en-GB" dirty="0"/>
              <a:t> </a:t>
            </a:r>
            <a:r>
              <a:rPr lang="en-GB" dirty="0" err="1"/>
              <a:t>som</a:t>
            </a:r>
            <a:r>
              <a:rPr lang="en-GB" dirty="0"/>
              <a:t> </a:t>
            </a:r>
            <a:r>
              <a:rPr lang="en-GB" dirty="0" err="1"/>
              <a:t>arbeidsgivere</a:t>
            </a:r>
            <a:r>
              <a:rPr lang="en-GB" dirty="0"/>
              <a:t>. </a:t>
            </a:r>
            <a:endParaRPr lang="nb-NO" dirty="0"/>
          </a:p>
          <a:p>
            <a:endParaRPr lang="nb-NO" dirty="0"/>
          </a:p>
          <a:p>
            <a:r>
              <a:rPr lang="nb-NO" dirty="0"/>
              <a:t>SV som parti må også gjerne ha mer dirkete samarbeid med forbund eller tillitsvalgte. Det kan være i form av en samarbeidsavtale hvor dere peker på noen felles mål og hvordan dere skal jobbe med dem. For eksempel heltidskultur eller sosial dumping.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et direkte samarbeid mellom SV og et forbund bør man ha jevnlige møter, gjerne 4-6 ganger i året. Saker som dere bør ha på dagsorden er saker som skal opp i kommunestyret – spesielt gjelder dette budsjettet. Som politikere vil dere på en slik måte få viktig informasjon om hvordan de ansatte ser på budsjettsituasjonen. Om dere sitter i opposisjon kan dere </a:t>
            </a:r>
            <a:r>
              <a:rPr lang="nb-NO" dirty="0" err="1"/>
              <a:t>evt</a:t>
            </a:r>
            <a:r>
              <a:rPr lang="nb-NO" dirty="0"/>
              <a:t> lage alternativer til budsjettet posisjonen legger frem. </a:t>
            </a:r>
          </a:p>
          <a:p>
            <a:endParaRPr lang="nb-NO" dirty="0"/>
          </a:p>
          <a:p>
            <a:r>
              <a:rPr lang="nb-NO" dirty="0"/>
              <a:t>Dersom dere er et stort lokallag eller er et aktivt styre kan det være nyttig å ha en fagpolitisk kontakt i styret som har ansvaret for det faglige arbeidet i lokallaget. </a:t>
            </a:r>
            <a:endParaRPr lang="nb-NO" dirty="0">
              <a:cs typeface="Calibri"/>
            </a:endParaRPr>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34</a:t>
            </a:fld>
            <a:endParaRPr lang="en-NO"/>
          </a:p>
        </p:txBody>
      </p:sp>
    </p:spTree>
    <p:extLst>
      <p:ext uri="{BB962C8B-B14F-4D97-AF65-F5344CB8AC3E}">
        <p14:creationId xmlns:p14="http://schemas.microsoft.com/office/powerpoint/2010/main" val="647249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er dessverre ingen steder hvor SV har over 50% av stemmene. Det betyr at vi må forholde oss til de andre partiene. Man kunne holdt en egen innledning om forhandlingsteknikk, men her trekker vi frem tre viktige råd. De gjelder både når man skal forhandle om en plattform, underveis om man sitter i posisjon, men også om man er i opposisjon og skal forhandle på enkeltsaker eller budsjett. </a:t>
            </a:r>
          </a:p>
          <a:p>
            <a:endParaRPr lang="nb-NO" dirty="0"/>
          </a:p>
          <a:p>
            <a:r>
              <a:rPr lang="nb-NO" dirty="0"/>
              <a:t>Lag dere en liste over hva dere ønsker å oppnå. Dersom saken er kontroversiell bør dette forankres godt i lokallaget. </a:t>
            </a:r>
          </a:p>
          <a:p>
            <a:endParaRPr lang="nb-NO" dirty="0"/>
          </a:p>
          <a:p>
            <a:r>
              <a:rPr lang="nb-NO" dirty="0"/>
              <a:t>Ha en plan for hvor dere ønsker å ende opp. Hva er primærstandpunktet deres? Forbered dere ved å </a:t>
            </a:r>
            <a:r>
              <a:rPr lang="nb-NO" dirty="0" err="1"/>
              <a:t>skriftliggjøre</a:t>
            </a:r>
            <a:r>
              <a:rPr lang="nb-NO" dirty="0"/>
              <a:t> forslaget og hvilke argumenter dere har tenkt å bruke. Hva er motargumentene?</a:t>
            </a:r>
            <a:endParaRPr lang="nb-NO" dirty="0">
              <a:cs typeface="Calibri"/>
            </a:endParaRPr>
          </a:p>
          <a:p>
            <a:endParaRPr lang="nb-NO" dirty="0"/>
          </a:p>
          <a:p>
            <a:r>
              <a:rPr lang="nb-NO" dirty="0"/>
              <a:t>Tenk igjennom hva kompromissløsningene kan være slik at det blir deres forslag til kompromiss som eventuelt blir sluttresultatet. Like viktig som det er å ha tenkt igjennom kompromissløsninger er det å vite hvor grensene deres går. Om det er avklart på forhånd er det enklere å sette hardt mot hardt om det blir behov for det. </a:t>
            </a:r>
          </a:p>
          <a:p>
            <a:endParaRPr lang="nb-NO" dirty="0"/>
          </a:p>
          <a:p>
            <a:r>
              <a:rPr lang="nb-NO" dirty="0"/>
              <a:t>Ikke bruk opp alle argumenter eller vis alle de gode forslagene deres med en gang. Om dere lanserer et forslag på "tomannshold" til et annet parti er det stor sannsynlighet for at de kan benytte sjansen til å ta saken deres. Derfor er det så viktig å jobbe med eierskap som vi allerede har snakket en del om. </a:t>
            </a:r>
          </a:p>
        </p:txBody>
      </p:sp>
      <p:sp>
        <p:nvSpPr>
          <p:cNvPr id="4" name="Slide Number Placeholder 3"/>
          <p:cNvSpPr>
            <a:spLocks noGrp="1"/>
          </p:cNvSpPr>
          <p:nvPr>
            <p:ph type="sldNum" sz="quarter" idx="5"/>
          </p:nvPr>
        </p:nvSpPr>
        <p:spPr/>
        <p:txBody>
          <a:bodyPr/>
          <a:lstStyle/>
          <a:p>
            <a:fld id="{57429F7B-9B53-3042-97A2-5E2FB437F558}" type="slidenum">
              <a:rPr lang="en-NO" smtClean="0"/>
              <a:t>35</a:t>
            </a:fld>
            <a:endParaRPr lang="en-NO"/>
          </a:p>
        </p:txBody>
      </p:sp>
    </p:spTree>
    <p:extLst>
      <p:ext uri="{BB962C8B-B14F-4D97-AF65-F5344CB8AC3E}">
        <p14:creationId xmlns:p14="http://schemas.microsoft.com/office/powerpoint/2010/main" val="3938979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Noen oppsummerende punkter: </a:t>
            </a:r>
          </a:p>
          <a:p>
            <a:endParaRPr lang="nb-NO" dirty="0"/>
          </a:p>
          <a:p>
            <a:pPr marL="171450" indent="-171450">
              <a:buFontTx/>
              <a:buChar char="-"/>
            </a:pPr>
            <a:r>
              <a:rPr lang="nb-NO" dirty="0"/>
              <a:t>Personlig kjemi og god kontakt er viktig. Vedlikehold og bygg gode forhold med de dere samarbeider med, det gjelder både om man sitter i posisjon og i opposisjon. </a:t>
            </a:r>
          </a:p>
          <a:p>
            <a:pPr marL="171450" indent="-171450">
              <a:buFontTx/>
              <a:buChar char="-"/>
            </a:pPr>
            <a:endParaRPr lang="nb-NO" dirty="0"/>
          </a:p>
          <a:p>
            <a:pPr marL="171450" indent="-171450">
              <a:buFontTx/>
              <a:buChar char="-"/>
            </a:pPr>
            <a:r>
              <a:rPr lang="nb-NO" dirty="0"/>
              <a:t>Hold fokuset på det dere skal samarbeide om eller forsøker å bli enige om. </a:t>
            </a:r>
            <a:endParaRPr lang="nb-NO" dirty="0">
              <a:cs typeface="Calibri"/>
            </a:endParaRPr>
          </a:p>
          <a:p>
            <a:pPr marL="171450" indent="-171450">
              <a:buFontTx/>
              <a:buChar char="-"/>
            </a:pPr>
            <a:endParaRPr lang="nb-NO" dirty="0"/>
          </a:p>
          <a:p>
            <a:pPr marL="171450" indent="-171450">
              <a:buFontTx/>
              <a:buChar char="-"/>
            </a:pPr>
            <a:r>
              <a:rPr lang="nb-NO" dirty="0"/>
              <a:t>Alliansebygging tar tid og de relasjonene og samarbeidene dere danner «i dag» kan bære frukter om mange år. Derfor er det viktig og ikke se på alliansebygging som samarbeid fra sak til sak, men noe som må pågå kontinuerlig. </a:t>
            </a:r>
          </a:p>
          <a:p>
            <a:pPr marL="171450" indent="-171450">
              <a:buFontTx/>
              <a:buChar char="-"/>
            </a:pPr>
            <a:endParaRPr lang="nb-NO" dirty="0"/>
          </a:p>
          <a:p>
            <a:pPr marL="171450" indent="-171450">
              <a:buFontTx/>
              <a:buChar char="-"/>
            </a:pPr>
            <a:r>
              <a:rPr lang="nb-NO" dirty="0"/>
              <a:t>Programprosessen er den mest åpenbare muligheten dere har til å komme i kontakt med lokalsamfunnet og organisasjoner på. Bruk den aktivt!</a:t>
            </a:r>
          </a:p>
          <a:p>
            <a:pPr marL="171450" indent="-171450">
              <a:buFontTx/>
              <a:buChar char="-"/>
            </a:pPr>
            <a:endParaRPr lang="nb-NO" dirty="0"/>
          </a:p>
          <a:p>
            <a:pPr marL="171450" indent="-171450">
              <a:buFontTx/>
              <a:buChar char="-"/>
            </a:pPr>
            <a:r>
              <a:rPr lang="nb-NO" dirty="0"/>
              <a:t>Husk at det er forskjell på å samarbeide og bygge tillit med andre aktører og drive aktiv rekruttering. Det betyr ikke at dere ikke skal spørre om noen kunne tenke seg å være medlem av SV dersom det viser seg at noen kunne vært interessert i det, men at man skal være bevisst på hvilken hatt man har på seg hvor. </a:t>
            </a:r>
          </a:p>
        </p:txBody>
      </p:sp>
      <p:sp>
        <p:nvSpPr>
          <p:cNvPr id="4" name="Slide Number Placeholder 3"/>
          <p:cNvSpPr>
            <a:spLocks noGrp="1"/>
          </p:cNvSpPr>
          <p:nvPr>
            <p:ph type="sldNum" sz="quarter" idx="5"/>
          </p:nvPr>
        </p:nvSpPr>
        <p:spPr/>
        <p:txBody>
          <a:bodyPr/>
          <a:lstStyle/>
          <a:p>
            <a:fld id="{57429F7B-9B53-3042-97A2-5E2FB437F558}" type="slidenum">
              <a:rPr lang="en-NO" smtClean="0"/>
              <a:t>36</a:t>
            </a:fld>
            <a:endParaRPr lang="en-NO"/>
          </a:p>
        </p:txBody>
      </p:sp>
    </p:spTree>
    <p:extLst>
      <p:ext uri="{BB962C8B-B14F-4D97-AF65-F5344CB8AC3E}">
        <p14:creationId xmlns:p14="http://schemas.microsoft.com/office/powerpoint/2010/main" val="1720376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Helt til slutt skal vi kort se litt på forskjellene det er i å sitte i posisjon, opposisjon og ikke være representert i kommunestyret når vi snakker om å jobbe politisk. </a:t>
            </a:r>
          </a:p>
          <a:p>
            <a:endParaRPr lang="nb-NO" dirty="0"/>
          </a:p>
          <a:p>
            <a:r>
              <a:rPr lang="nb-NO" dirty="0"/>
              <a:t>Sitter man i posisjon har man kanskje flere åpenbare midler, men man kan også få følelsen av å være litt fastlåst. Mye blir avgjort i de første forhandlingene om politikk og posisjoner. Deretter har man de årlige budsjettprosessene. Husk å opprettholde kontakten med medlemmer og innbyggere. Som vi har vært igjennom har dere mange verktøy for å gjøre nettopp dette. </a:t>
            </a:r>
          </a:p>
          <a:p>
            <a:endParaRPr lang="nb-NO" dirty="0"/>
          </a:p>
          <a:p>
            <a:r>
              <a:rPr lang="nb-NO" dirty="0"/>
              <a:t>Prioriter å jobbe med de sakene dere har og ønsker å holde eierskap til. Se framover og sett av tid til å drodle på hva dere ønsker å få til framover. </a:t>
            </a:r>
          </a:p>
          <a:p>
            <a:endParaRPr lang="nb-NO" dirty="0"/>
          </a:p>
          <a:p>
            <a:r>
              <a:rPr lang="nb-NO" dirty="0"/>
              <a:t>I opposisjon står man friere til å rendyrke "SV-profilen" og være vaktbikkje, men dere har fremdeles flere formelle muligheter til å påvirke det som skjer i kommunestyret. Dere kan tvinge frem voteringer ved å levere interpellasjoner, komme med alternative forslag til budsjett og ikke minst søke flertall for SV-politikk når muligheten dukker opp.  </a:t>
            </a:r>
            <a:endParaRPr lang="nb-NO" dirty="0">
              <a:cs typeface="Calibri"/>
            </a:endParaRPr>
          </a:p>
        </p:txBody>
      </p:sp>
      <p:sp>
        <p:nvSpPr>
          <p:cNvPr id="4" name="Slide Number Placeholder 3"/>
          <p:cNvSpPr>
            <a:spLocks noGrp="1"/>
          </p:cNvSpPr>
          <p:nvPr>
            <p:ph type="sldNum" sz="quarter" idx="5"/>
          </p:nvPr>
        </p:nvSpPr>
        <p:spPr/>
        <p:txBody>
          <a:bodyPr/>
          <a:lstStyle/>
          <a:p>
            <a:fld id="{57429F7B-9B53-3042-97A2-5E2FB437F558}" type="slidenum">
              <a:rPr lang="en-NO" smtClean="0"/>
              <a:t>37</a:t>
            </a:fld>
            <a:endParaRPr lang="en-NO"/>
          </a:p>
        </p:txBody>
      </p:sp>
    </p:spTree>
    <p:extLst>
      <p:ext uri="{BB962C8B-B14F-4D97-AF65-F5344CB8AC3E}">
        <p14:creationId xmlns:p14="http://schemas.microsoft.com/office/powerpoint/2010/main" val="2391861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En del lokallag er ikke representert i kommunestyret, men det betyr ikke at man skal la politikken ligge for å si det sånn. </a:t>
            </a:r>
          </a:p>
          <a:p>
            <a:endParaRPr lang="nb-NO" dirty="0"/>
          </a:p>
          <a:p>
            <a:r>
              <a:rPr lang="nb-NO" dirty="0"/>
              <a:t>Bruk tiden frem til neste valg på synlighet og politikkutvikling. </a:t>
            </a:r>
          </a:p>
          <a:p>
            <a:endParaRPr lang="nb-NO" dirty="0"/>
          </a:p>
          <a:p>
            <a:r>
              <a:rPr lang="nb-NO" dirty="0"/>
              <a:t>Listestilling har høy prioritet fra både fylkeslaget og partiet sentralt. Det er mange som vil hjelpe dere så ikke nøl med å ta kontakt dersom man ønsker tips og råd både til listestilling og hvordan man kan posisjonere seg som parti utenfor </a:t>
            </a:r>
            <a:r>
              <a:rPr lang="nb-NO" dirty="0" err="1"/>
              <a:t>kommunesalen</a:t>
            </a:r>
            <a:r>
              <a:rPr lang="nb-NO" dirty="0"/>
              <a:t>. </a:t>
            </a:r>
          </a:p>
          <a:p>
            <a:endParaRPr lang="nb-NO" dirty="0"/>
          </a:p>
          <a:p>
            <a:r>
              <a:rPr lang="nb-NO" dirty="0"/>
              <a:t>Dersom man har et mer eller mindre aktivt lokallag som ikke har folkevalgte i kommunestyret har dere også fort en unik posisjon i lokalsamfunnet. Dere kan være tydelige på hvor dere ønsker å ta kommunen uten noen balast. </a:t>
            </a:r>
          </a:p>
        </p:txBody>
      </p:sp>
      <p:sp>
        <p:nvSpPr>
          <p:cNvPr id="4" name="Slide Number Placeholder 3"/>
          <p:cNvSpPr>
            <a:spLocks noGrp="1"/>
          </p:cNvSpPr>
          <p:nvPr>
            <p:ph type="sldNum" sz="quarter" idx="5"/>
          </p:nvPr>
        </p:nvSpPr>
        <p:spPr/>
        <p:txBody>
          <a:bodyPr/>
          <a:lstStyle/>
          <a:p>
            <a:fld id="{57429F7B-9B53-3042-97A2-5E2FB437F558}" type="slidenum">
              <a:rPr lang="en-NO" smtClean="0"/>
              <a:t>38</a:t>
            </a:fld>
            <a:endParaRPr lang="en-NO"/>
          </a:p>
        </p:txBody>
      </p:sp>
    </p:spTree>
    <p:extLst>
      <p:ext uri="{BB962C8B-B14F-4D97-AF65-F5344CB8AC3E}">
        <p14:creationId xmlns:p14="http://schemas.microsoft.com/office/powerpoint/2010/main" val="31099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57429F7B-9B53-3042-97A2-5E2FB437F558}" type="slidenum">
              <a:rPr lang="en-NO" smtClean="0"/>
              <a:t>40</a:t>
            </a:fld>
            <a:endParaRPr lang="en-NO"/>
          </a:p>
        </p:txBody>
      </p:sp>
    </p:spTree>
    <p:extLst>
      <p:ext uri="{BB962C8B-B14F-4D97-AF65-F5344CB8AC3E}">
        <p14:creationId xmlns:p14="http://schemas.microsoft.com/office/powerpoint/2010/main" val="116482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Vi skal bruke mest tid på å se hvordan lokallaget jobber med politikk </a:t>
            </a:r>
            <a:r>
              <a:rPr lang="nb-NO" noProof="0" dirty="0"/>
              <a:t>i sin kommune, men SVs lokallag spiller også en viktig rolle i partiet som helhet. </a:t>
            </a:r>
          </a:p>
          <a:p>
            <a:endParaRPr lang="nb-NO" noProof="0" dirty="0"/>
          </a:p>
          <a:p>
            <a:r>
              <a:rPr lang="nb-NO" noProof="0" dirty="0"/>
              <a:t>Det er viktig at både fylkespartiet og partiet nasjonalt er klar over og jobber med de utfordringene dere møter og dere prioriterer. </a:t>
            </a:r>
          </a:p>
          <a:p>
            <a:endParaRPr lang="nb-NO" noProof="0" dirty="0"/>
          </a:p>
          <a:p>
            <a:r>
              <a:rPr lang="nb-NO" noProof="0" dirty="0"/>
              <a:t>På fylkesnivå er det fylkesstyret og fylkestingsgruppen som har det politiske ansvaret. Har dere saker som de burde være klar over og jobbe med så er det utrolig viktig at dere kontakter dem. Inviter gjerne også noen fra fylkestingsgruppen til et møte i lokallaget for å diskutere samarbeid om aktuelle saker både hos dere og i fylket. </a:t>
            </a:r>
          </a:p>
          <a:p>
            <a:endParaRPr lang="nb-NO" noProof="0" dirty="0"/>
          </a:p>
          <a:p>
            <a:r>
              <a:rPr lang="nb-NO" noProof="0" dirty="0"/>
              <a:t>På fylkesårsmøtet kan dere komme med forslag til uttalelser. Har dere en viktig lokal sak som dere ønsker at fylkespartiet skal støtte er dette en fin mulighet til å få til det. </a:t>
            </a:r>
          </a:p>
          <a:p>
            <a:endParaRPr lang="en-NO" noProof="0" dirty="0"/>
          </a:p>
          <a:p>
            <a:r>
              <a:rPr lang="en-NO" noProof="0" dirty="0"/>
              <a:t>Stortingsgruppen kan virke langt unna for mange lokallag, men veien er kortere en man tror. Både stortingsrepresentantene og de ansatte rådgiverne på Stortinget kan bistå med råd og støtte på de politiske feltene de jobber med. </a:t>
            </a:r>
          </a:p>
          <a:p>
            <a:endParaRPr lang="en-NO" noProof="0" dirty="0"/>
          </a:p>
          <a:p>
            <a:r>
              <a:rPr lang="en-NO" noProof="0" dirty="0"/>
              <a:t>Landsstyret er det høyeste organet </a:t>
            </a:r>
            <a:r>
              <a:rPr lang="en-GB" noProof="0" dirty="0" err="1"/>
              <a:t>i</a:t>
            </a:r>
            <a:r>
              <a:rPr lang="en-GB" noProof="0" dirty="0"/>
              <a:t> </a:t>
            </a:r>
            <a:r>
              <a:rPr lang="en-GB" noProof="0" dirty="0" err="1"/>
              <a:t>partiet</a:t>
            </a:r>
            <a:r>
              <a:rPr lang="en-GB" noProof="0" dirty="0"/>
              <a:t> </a:t>
            </a:r>
            <a:r>
              <a:rPr lang="en-GB" noProof="0" dirty="0" err="1"/>
              <a:t>mellom</a:t>
            </a:r>
            <a:r>
              <a:rPr lang="en-GB" noProof="0" dirty="0"/>
              <a:t> </a:t>
            </a:r>
            <a:r>
              <a:rPr lang="en-GB" noProof="0" dirty="0" err="1"/>
              <a:t>landsmøtene</a:t>
            </a:r>
            <a:r>
              <a:rPr lang="en-GB" noProof="0" dirty="0"/>
              <a:t>. De </a:t>
            </a:r>
            <a:r>
              <a:rPr lang="en-GB" noProof="0" dirty="0" err="1"/>
              <a:t>møtes</a:t>
            </a:r>
            <a:r>
              <a:rPr lang="en-GB" noProof="0" dirty="0"/>
              <a:t> fem ganger </a:t>
            </a:r>
            <a:r>
              <a:rPr lang="en-GB" noProof="0" dirty="0" err="1"/>
              <a:t>i</a:t>
            </a:r>
            <a:r>
              <a:rPr lang="en-GB" noProof="0" dirty="0"/>
              <a:t> </a:t>
            </a:r>
            <a:r>
              <a:rPr lang="en-GB" noProof="0" dirty="0" err="1"/>
              <a:t>året</a:t>
            </a:r>
            <a:r>
              <a:rPr lang="en-GB" noProof="0" dirty="0"/>
              <a:t>. </a:t>
            </a:r>
            <a:r>
              <a:rPr lang="en-GB" noProof="0" dirty="0" err="1"/>
              <a:t>På</a:t>
            </a:r>
            <a:r>
              <a:rPr lang="en-GB" noProof="0" dirty="0"/>
              <a:t> </a:t>
            </a:r>
            <a:r>
              <a:rPr lang="en-GB" noProof="0" dirty="0" err="1"/>
              <a:t>møtene</a:t>
            </a:r>
            <a:r>
              <a:rPr lang="en-GB" noProof="0" dirty="0"/>
              <a:t> </a:t>
            </a:r>
            <a:r>
              <a:rPr lang="en-GB" noProof="0" dirty="0" err="1"/>
              <a:t>vedtar</a:t>
            </a:r>
            <a:r>
              <a:rPr lang="en-GB" noProof="0" dirty="0"/>
              <a:t> de </a:t>
            </a:r>
            <a:r>
              <a:rPr lang="en-GB" noProof="0" dirty="0" err="1"/>
              <a:t>blant</a:t>
            </a:r>
            <a:r>
              <a:rPr lang="en-GB" noProof="0" dirty="0"/>
              <a:t> </a:t>
            </a:r>
            <a:r>
              <a:rPr lang="en-GB" noProof="0" dirty="0" err="1"/>
              <a:t>annet</a:t>
            </a:r>
            <a:r>
              <a:rPr lang="en-GB" noProof="0" dirty="0"/>
              <a:t> </a:t>
            </a:r>
            <a:r>
              <a:rPr lang="en-GB" noProof="0" dirty="0" err="1"/>
              <a:t>politiske</a:t>
            </a:r>
            <a:r>
              <a:rPr lang="en-GB" noProof="0" dirty="0"/>
              <a:t> </a:t>
            </a:r>
            <a:r>
              <a:rPr lang="en-GB" noProof="0" dirty="0" err="1"/>
              <a:t>uttalelser</a:t>
            </a:r>
            <a:r>
              <a:rPr lang="en-GB" noProof="0" dirty="0"/>
              <a:t>. Dersom </a:t>
            </a:r>
            <a:r>
              <a:rPr lang="en-GB" noProof="0" dirty="0" err="1"/>
              <a:t>dere</a:t>
            </a:r>
            <a:r>
              <a:rPr lang="en-GB" noProof="0" dirty="0"/>
              <a:t> har en </a:t>
            </a:r>
            <a:r>
              <a:rPr lang="en-GB" noProof="0" dirty="0" err="1"/>
              <a:t>viktig</a:t>
            </a:r>
            <a:r>
              <a:rPr lang="en-GB" noProof="0" dirty="0"/>
              <a:t> </a:t>
            </a:r>
            <a:r>
              <a:rPr lang="en-GB" noProof="0" dirty="0" err="1"/>
              <a:t>sak</a:t>
            </a:r>
            <a:r>
              <a:rPr lang="en-GB" noProof="0" dirty="0"/>
              <a:t> </a:t>
            </a:r>
            <a:r>
              <a:rPr lang="en-GB" noProof="0" dirty="0" err="1"/>
              <a:t>som</a:t>
            </a:r>
            <a:r>
              <a:rPr lang="en-GB" noProof="0" dirty="0"/>
              <a:t> </a:t>
            </a:r>
            <a:r>
              <a:rPr lang="en-GB" noProof="0" dirty="0" err="1"/>
              <a:t>dere</a:t>
            </a:r>
            <a:r>
              <a:rPr lang="en-GB" noProof="0" dirty="0"/>
              <a:t> </a:t>
            </a:r>
            <a:r>
              <a:rPr lang="en-GB" noProof="0" dirty="0" err="1"/>
              <a:t>tenker</a:t>
            </a:r>
            <a:r>
              <a:rPr lang="en-GB" noProof="0" dirty="0"/>
              <a:t> at det er </a:t>
            </a:r>
            <a:r>
              <a:rPr lang="en-GB" noProof="0" dirty="0" err="1"/>
              <a:t>viktig</a:t>
            </a:r>
            <a:r>
              <a:rPr lang="en-GB" noProof="0" dirty="0"/>
              <a:t> at </a:t>
            </a:r>
            <a:r>
              <a:rPr lang="en-GB" noProof="0" dirty="0" err="1"/>
              <a:t>partiet</a:t>
            </a:r>
            <a:r>
              <a:rPr lang="en-GB" noProof="0" dirty="0"/>
              <a:t> </a:t>
            </a:r>
            <a:r>
              <a:rPr lang="en-GB" noProof="0" dirty="0" err="1"/>
              <a:t>nasjonalt</a:t>
            </a:r>
            <a:r>
              <a:rPr lang="en-GB" noProof="0" dirty="0"/>
              <a:t> tar stilling </a:t>
            </a:r>
            <a:r>
              <a:rPr lang="en-GB" noProof="0" dirty="0" err="1"/>
              <a:t>til</a:t>
            </a:r>
            <a:r>
              <a:rPr lang="en-GB" noProof="0" dirty="0"/>
              <a:t> </a:t>
            </a:r>
            <a:r>
              <a:rPr lang="en-GB" noProof="0" dirty="0" err="1"/>
              <a:t>kan</a:t>
            </a:r>
            <a:r>
              <a:rPr lang="en-GB" noProof="0" dirty="0"/>
              <a:t> </a:t>
            </a:r>
            <a:r>
              <a:rPr lang="en-GB" noProof="0" dirty="0" err="1"/>
              <a:t>dere</a:t>
            </a:r>
            <a:r>
              <a:rPr lang="en-GB" noProof="0" dirty="0"/>
              <a:t> be </a:t>
            </a:r>
            <a:r>
              <a:rPr lang="en-GB" noProof="0" dirty="0" err="1"/>
              <a:t>fylkeslaget</a:t>
            </a:r>
            <a:r>
              <a:rPr lang="en-GB" noProof="0" dirty="0"/>
              <a:t> </a:t>
            </a:r>
            <a:r>
              <a:rPr lang="en-GB" noProof="0" dirty="0" err="1"/>
              <a:t>og</a:t>
            </a:r>
            <a:r>
              <a:rPr lang="en-GB" noProof="0" dirty="0"/>
              <a:t> </a:t>
            </a:r>
            <a:r>
              <a:rPr lang="en-GB" noProof="0" dirty="0" err="1"/>
              <a:t>landsstyrerepresentantene</a:t>
            </a:r>
            <a:r>
              <a:rPr lang="en-GB" noProof="0" dirty="0"/>
              <a:t> </a:t>
            </a:r>
            <a:r>
              <a:rPr lang="en-GB" noProof="0" dirty="0" err="1"/>
              <a:t>til</a:t>
            </a:r>
            <a:r>
              <a:rPr lang="en-GB" noProof="0" dirty="0"/>
              <a:t> </a:t>
            </a:r>
            <a:r>
              <a:rPr lang="en-GB" noProof="0" dirty="0" err="1"/>
              <a:t>fylkeslaget</a:t>
            </a:r>
            <a:r>
              <a:rPr lang="en-GB" noProof="0" dirty="0"/>
              <a:t> </a:t>
            </a:r>
            <a:r>
              <a:rPr lang="en-GB" noProof="0" dirty="0" err="1"/>
              <a:t>foreslå</a:t>
            </a:r>
            <a:r>
              <a:rPr lang="en-GB" noProof="0" dirty="0"/>
              <a:t> en </a:t>
            </a:r>
            <a:r>
              <a:rPr lang="en-GB" noProof="0" dirty="0" err="1"/>
              <a:t>slik</a:t>
            </a:r>
            <a:r>
              <a:rPr lang="en-GB" noProof="0" dirty="0"/>
              <a:t> </a:t>
            </a:r>
            <a:r>
              <a:rPr lang="en-GB" noProof="0" dirty="0" err="1"/>
              <a:t>uttalelse</a:t>
            </a:r>
            <a:r>
              <a:rPr lang="en-GB" noProof="0" dirty="0"/>
              <a:t>.</a:t>
            </a:r>
            <a:r>
              <a:rPr lang="en-GB" dirty="0"/>
              <a:t> </a:t>
            </a:r>
            <a:endParaRPr lang="en-GB" noProof="0" dirty="0"/>
          </a:p>
          <a:p>
            <a:endParaRPr lang="en-GB" noProof="0" dirty="0"/>
          </a:p>
          <a:p>
            <a:r>
              <a:rPr lang="en-GB" noProof="0" dirty="0"/>
              <a:t>I </a:t>
            </a:r>
            <a:r>
              <a:rPr lang="en-GB" noProof="0" dirty="0" err="1"/>
              <a:t>forbindelse</a:t>
            </a:r>
            <a:r>
              <a:rPr lang="en-GB" noProof="0" dirty="0"/>
              <a:t> med </a:t>
            </a:r>
            <a:r>
              <a:rPr lang="en-GB" noProof="0" dirty="0" err="1"/>
              <a:t>landsmøtene</a:t>
            </a:r>
            <a:r>
              <a:rPr lang="en-GB" noProof="0" dirty="0"/>
              <a:t> </a:t>
            </a:r>
            <a:r>
              <a:rPr lang="en-GB" noProof="0" dirty="0" err="1"/>
              <a:t>og</a:t>
            </a:r>
            <a:r>
              <a:rPr lang="en-GB" noProof="0" dirty="0"/>
              <a:t> </a:t>
            </a:r>
            <a:r>
              <a:rPr lang="en-GB" noProof="0" dirty="0" err="1"/>
              <a:t>av</a:t>
            </a:r>
            <a:r>
              <a:rPr lang="en-GB" noProof="0" dirty="0"/>
              <a:t> </a:t>
            </a:r>
            <a:r>
              <a:rPr lang="en-GB" noProof="0" dirty="0" err="1"/>
              <a:t>og</a:t>
            </a:r>
            <a:r>
              <a:rPr lang="en-GB" noProof="0" dirty="0"/>
              <a:t> </a:t>
            </a:r>
            <a:r>
              <a:rPr lang="en-GB" noProof="0" dirty="0" err="1"/>
              <a:t>til</a:t>
            </a:r>
            <a:r>
              <a:rPr lang="en-GB" noProof="0" dirty="0"/>
              <a:t> </a:t>
            </a:r>
            <a:r>
              <a:rPr lang="en-GB" noProof="0" dirty="0" err="1"/>
              <a:t>ellers</a:t>
            </a:r>
            <a:r>
              <a:rPr lang="en-GB" noProof="0" dirty="0"/>
              <a:t>, har man </a:t>
            </a:r>
            <a:r>
              <a:rPr lang="en-GB" noProof="0" dirty="0" err="1"/>
              <a:t>større</a:t>
            </a:r>
            <a:r>
              <a:rPr lang="en-GB" noProof="0" dirty="0"/>
              <a:t> </a:t>
            </a:r>
            <a:r>
              <a:rPr lang="en-GB" noProof="0" dirty="0" err="1"/>
              <a:t>prosesser</a:t>
            </a:r>
            <a:r>
              <a:rPr lang="en-GB" noProof="0" dirty="0"/>
              <a:t> </a:t>
            </a:r>
            <a:r>
              <a:rPr lang="en-GB" noProof="0" dirty="0" err="1"/>
              <a:t>i</a:t>
            </a:r>
            <a:r>
              <a:rPr lang="en-GB" noProof="0" dirty="0"/>
              <a:t> </a:t>
            </a:r>
            <a:r>
              <a:rPr lang="en-GB" noProof="0" dirty="0" err="1"/>
              <a:t>partiet</a:t>
            </a:r>
            <a:r>
              <a:rPr lang="en-GB" noProof="0" dirty="0"/>
              <a:t>. </a:t>
            </a:r>
            <a:r>
              <a:rPr lang="en-GB" dirty="0"/>
              <a:t>Den </a:t>
            </a:r>
            <a:r>
              <a:rPr lang="en-GB" dirty="0" err="1"/>
              <a:t>viktigste</a:t>
            </a:r>
            <a:r>
              <a:rPr lang="en-GB" dirty="0"/>
              <a:t> </a:t>
            </a:r>
            <a:r>
              <a:rPr lang="en-GB" dirty="0" err="1"/>
              <a:t>prosessen</a:t>
            </a:r>
            <a:r>
              <a:rPr lang="en-GB" dirty="0"/>
              <a:t> </a:t>
            </a:r>
            <a:r>
              <a:rPr lang="en-GB" noProof="0" dirty="0"/>
              <a:t>er </a:t>
            </a:r>
            <a:r>
              <a:rPr lang="en-GB" noProof="0" dirty="0" err="1"/>
              <a:t>når</a:t>
            </a:r>
            <a:r>
              <a:rPr lang="en-GB" noProof="0" dirty="0"/>
              <a:t> man </a:t>
            </a:r>
            <a:r>
              <a:rPr lang="en-GB" noProof="0" dirty="0" err="1"/>
              <a:t>skal</a:t>
            </a:r>
            <a:r>
              <a:rPr lang="en-GB" noProof="0" dirty="0"/>
              <a:t> </a:t>
            </a:r>
            <a:r>
              <a:rPr lang="en-GB" noProof="0" dirty="0" err="1"/>
              <a:t>vedta</a:t>
            </a:r>
            <a:r>
              <a:rPr lang="en-GB" noProof="0" dirty="0"/>
              <a:t> </a:t>
            </a:r>
            <a:r>
              <a:rPr lang="en-GB" noProof="0" dirty="0" err="1"/>
              <a:t>nytt</a:t>
            </a:r>
            <a:r>
              <a:rPr lang="en-GB" noProof="0" dirty="0"/>
              <a:t> </a:t>
            </a:r>
            <a:r>
              <a:rPr lang="en-GB" noProof="0" dirty="0" err="1"/>
              <a:t>stortingsvalgprogram</a:t>
            </a:r>
            <a:r>
              <a:rPr lang="en-GB" noProof="0" dirty="0"/>
              <a:t>. Her spiller </a:t>
            </a:r>
            <a:r>
              <a:rPr lang="en-GB" noProof="0" dirty="0" err="1"/>
              <a:t>lokallagene</a:t>
            </a:r>
            <a:r>
              <a:rPr lang="en-GB" noProof="0" dirty="0"/>
              <a:t> en </a:t>
            </a:r>
            <a:r>
              <a:rPr lang="en-GB" noProof="0" dirty="0" err="1"/>
              <a:t>viktig</a:t>
            </a:r>
            <a:r>
              <a:rPr lang="en-GB" noProof="0" dirty="0"/>
              <a:t> </a:t>
            </a:r>
            <a:r>
              <a:rPr lang="en-GB" noProof="0" dirty="0" err="1"/>
              <a:t>rolle</a:t>
            </a:r>
            <a:r>
              <a:rPr lang="en-GB" noProof="0" dirty="0"/>
              <a:t>. Dere har </a:t>
            </a:r>
            <a:r>
              <a:rPr lang="en-GB" dirty="0" err="1"/>
              <a:t>oppgaveen</a:t>
            </a:r>
            <a:r>
              <a:rPr lang="en-GB" noProof="0" dirty="0"/>
              <a:t> med å </a:t>
            </a:r>
            <a:r>
              <a:rPr lang="en-GB" noProof="0" dirty="0" err="1"/>
              <a:t>sørge</a:t>
            </a:r>
            <a:r>
              <a:rPr lang="en-GB" noProof="0" dirty="0"/>
              <a:t> for at </a:t>
            </a:r>
            <a:r>
              <a:rPr lang="en-GB" noProof="0" dirty="0" err="1"/>
              <a:t>deres</a:t>
            </a:r>
            <a:r>
              <a:rPr lang="en-GB" noProof="0" dirty="0"/>
              <a:t> </a:t>
            </a:r>
            <a:r>
              <a:rPr lang="en-GB" noProof="0" dirty="0" err="1"/>
              <a:t>medlemmer</a:t>
            </a:r>
            <a:r>
              <a:rPr lang="en-GB" noProof="0" dirty="0"/>
              <a:t> </a:t>
            </a:r>
            <a:r>
              <a:rPr lang="en-GB" noProof="0" dirty="0" err="1"/>
              <a:t>blir</a:t>
            </a:r>
            <a:r>
              <a:rPr lang="en-GB" noProof="0" dirty="0"/>
              <a:t> </a:t>
            </a:r>
            <a:r>
              <a:rPr lang="en-GB" noProof="0" dirty="0" err="1"/>
              <a:t>kjent</a:t>
            </a:r>
            <a:r>
              <a:rPr lang="en-GB" noProof="0" dirty="0"/>
              <a:t> med </a:t>
            </a:r>
            <a:r>
              <a:rPr lang="en-GB" noProof="0" dirty="0" err="1"/>
              <a:t>programforslaget</a:t>
            </a:r>
            <a:r>
              <a:rPr lang="en-GB" noProof="0" dirty="0"/>
              <a:t> </a:t>
            </a:r>
            <a:r>
              <a:rPr lang="en-GB" noProof="0" dirty="0" err="1"/>
              <a:t>og</a:t>
            </a:r>
            <a:r>
              <a:rPr lang="en-GB" noProof="0" dirty="0"/>
              <a:t> </a:t>
            </a:r>
            <a:r>
              <a:rPr lang="en-GB" noProof="0" dirty="0" err="1"/>
              <a:t>får</a:t>
            </a:r>
            <a:r>
              <a:rPr lang="en-GB" noProof="0" dirty="0"/>
              <a:t> </a:t>
            </a:r>
            <a:r>
              <a:rPr lang="en-GB" noProof="0" dirty="0" err="1"/>
              <a:t>muligheten</a:t>
            </a:r>
            <a:r>
              <a:rPr lang="en-GB" noProof="0" dirty="0"/>
              <a:t> </a:t>
            </a:r>
            <a:r>
              <a:rPr lang="en-GB" noProof="0" dirty="0" err="1"/>
              <a:t>til</a:t>
            </a:r>
            <a:r>
              <a:rPr lang="en-GB" noProof="0" dirty="0"/>
              <a:t> å </a:t>
            </a:r>
            <a:r>
              <a:rPr lang="en-GB" noProof="0" dirty="0" err="1"/>
              <a:t>komme</a:t>
            </a:r>
            <a:r>
              <a:rPr lang="en-GB" noProof="0" dirty="0"/>
              <a:t> med </a:t>
            </a:r>
            <a:r>
              <a:rPr lang="en-GB" noProof="0" dirty="0" err="1"/>
              <a:t>endringsforslag</a:t>
            </a:r>
            <a:r>
              <a:rPr lang="en-GB" noProof="0" dirty="0"/>
              <a:t> </a:t>
            </a:r>
            <a:r>
              <a:rPr lang="en-GB" noProof="0" dirty="0" err="1"/>
              <a:t>og</a:t>
            </a:r>
            <a:r>
              <a:rPr lang="en-GB" noProof="0" dirty="0"/>
              <a:t> </a:t>
            </a:r>
            <a:r>
              <a:rPr lang="en-GB" noProof="0" dirty="0" err="1"/>
              <a:t>diskutere</a:t>
            </a:r>
            <a:r>
              <a:rPr lang="en-GB" noProof="0" dirty="0"/>
              <a:t> </a:t>
            </a:r>
            <a:r>
              <a:rPr lang="en-GB" noProof="0" dirty="0" err="1"/>
              <a:t>politikken</a:t>
            </a:r>
            <a:r>
              <a:rPr lang="en-GB" noProof="0" dirty="0"/>
              <a:t>. Her </a:t>
            </a:r>
            <a:r>
              <a:rPr lang="en-GB" noProof="0" dirty="0" err="1"/>
              <a:t>kan</a:t>
            </a:r>
            <a:r>
              <a:rPr lang="en-GB" noProof="0" dirty="0"/>
              <a:t> man for </a:t>
            </a:r>
            <a:r>
              <a:rPr lang="en-GB" noProof="0" dirty="0" err="1"/>
              <a:t>eksempel</a:t>
            </a:r>
            <a:r>
              <a:rPr lang="en-GB" noProof="0" dirty="0"/>
              <a:t> </a:t>
            </a:r>
            <a:r>
              <a:rPr lang="en-GB" noProof="0" dirty="0" err="1"/>
              <a:t>arrangere</a:t>
            </a:r>
            <a:r>
              <a:rPr lang="en-GB" noProof="0" dirty="0"/>
              <a:t> </a:t>
            </a:r>
            <a:r>
              <a:rPr lang="en-GB" noProof="0" dirty="0" err="1"/>
              <a:t>egne</a:t>
            </a:r>
            <a:r>
              <a:rPr lang="en-GB" noProof="0" dirty="0"/>
              <a:t> </a:t>
            </a:r>
            <a:r>
              <a:rPr lang="en-GB" noProof="0" dirty="0" err="1"/>
              <a:t>møter</a:t>
            </a:r>
            <a:r>
              <a:rPr lang="en-GB" noProof="0" dirty="0"/>
              <a:t> </a:t>
            </a:r>
            <a:r>
              <a:rPr lang="en-GB" noProof="0" dirty="0" err="1"/>
              <a:t>hvor</a:t>
            </a:r>
            <a:r>
              <a:rPr lang="en-GB" noProof="0" dirty="0"/>
              <a:t> man </a:t>
            </a:r>
            <a:r>
              <a:rPr lang="en-GB" noProof="0" dirty="0" err="1"/>
              <a:t>inviterer</a:t>
            </a:r>
            <a:r>
              <a:rPr lang="en-GB" noProof="0" dirty="0"/>
              <a:t> </a:t>
            </a:r>
            <a:r>
              <a:rPr lang="en-GB" noProof="0" dirty="0" err="1"/>
              <a:t>noen</a:t>
            </a:r>
            <a:r>
              <a:rPr lang="en-GB" noProof="0" dirty="0"/>
              <a:t> </a:t>
            </a:r>
            <a:r>
              <a:rPr lang="en-GB" noProof="0" dirty="0" err="1"/>
              <a:t>fra</a:t>
            </a:r>
            <a:r>
              <a:rPr lang="en-GB" noProof="0" dirty="0"/>
              <a:t> </a:t>
            </a:r>
            <a:r>
              <a:rPr lang="en-GB" noProof="0" dirty="0" err="1"/>
              <a:t>programkomiteen</a:t>
            </a:r>
            <a:r>
              <a:rPr lang="en-GB" noProof="0" dirty="0"/>
              <a:t> </a:t>
            </a:r>
            <a:r>
              <a:rPr lang="en-GB" noProof="0" dirty="0" err="1"/>
              <a:t>eller</a:t>
            </a:r>
            <a:r>
              <a:rPr lang="en-GB" noProof="0" dirty="0"/>
              <a:t> </a:t>
            </a:r>
            <a:r>
              <a:rPr lang="en-GB" noProof="0" dirty="0" err="1"/>
              <a:t>diskuterer</a:t>
            </a:r>
            <a:r>
              <a:rPr lang="en-GB" noProof="0" dirty="0"/>
              <a:t> om </a:t>
            </a:r>
            <a:r>
              <a:rPr lang="en-GB" noProof="0" dirty="0" err="1"/>
              <a:t>lokallaget</a:t>
            </a:r>
            <a:r>
              <a:rPr lang="en-GB" noProof="0" dirty="0"/>
              <a:t> </a:t>
            </a:r>
            <a:r>
              <a:rPr lang="en-GB" noProof="0" dirty="0" err="1"/>
              <a:t>skal</a:t>
            </a:r>
            <a:r>
              <a:rPr lang="en-GB" noProof="0" dirty="0"/>
              <a:t> </a:t>
            </a:r>
            <a:r>
              <a:rPr lang="en-GB" noProof="0" dirty="0" err="1"/>
              <a:t>komme</a:t>
            </a:r>
            <a:r>
              <a:rPr lang="en-GB" noProof="0" dirty="0"/>
              <a:t> med </a:t>
            </a:r>
            <a:r>
              <a:rPr lang="en-GB" noProof="0" dirty="0" err="1"/>
              <a:t>noen</a:t>
            </a:r>
            <a:r>
              <a:rPr lang="en-GB" noProof="0" dirty="0"/>
              <a:t> </a:t>
            </a:r>
            <a:r>
              <a:rPr lang="en-GB" noProof="0" dirty="0" err="1"/>
              <a:t>felles</a:t>
            </a:r>
            <a:r>
              <a:rPr lang="en-GB" noProof="0" dirty="0"/>
              <a:t> </a:t>
            </a:r>
            <a:r>
              <a:rPr lang="en-GB" noProof="0" dirty="0" err="1"/>
              <a:t>forslag</a:t>
            </a:r>
            <a:r>
              <a:rPr lang="en-GB" noProof="0" dirty="0"/>
              <a:t> </a:t>
            </a:r>
            <a:r>
              <a:rPr lang="en-GB" noProof="0" dirty="0" err="1"/>
              <a:t>til</a:t>
            </a:r>
            <a:r>
              <a:rPr lang="en-GB" noProof="0" dirty="0"/>
              <a:t> </a:t>
            </a:r>
            <a:r>
              <a:rPr lang="en-GB" noProof="0" dirty="0" err="1"/>
              <a:t>programmet</a:t>
            </a:r>
            <a:r>
              <a:rPr lang="en-GB" noProof="0" dirty="0"/>
              <a:t>.</a:t>
            </a:r>
            <a:r>
              <a:rPr lang="en-GB" dirty="0"/>
              <a:t> </a:t>
            </a:r>
            <a:endParaRPr lang="en-NO" noProof="0" dirty="0"/>
          </a:p>
          <a:p>
            <a:endParaRPr lang="en-NO" noProof="0" dirty="0"/>
          </a:p>
          <a:p>
            <a:r>
              <a:rPr lang="en-NO" noProof="0" dirty="0"/>
              <a:t>P.S: Visste dere at dere som lokallag kan stille spørsmål til en statsråd? Det kan hjelpe dere med å løfte en sak og få gode medieoppslag. </a:t>
            </a:r>
          </a:p>
          <a:p>
            <a:r>
              <a:rPr lang="en-NO" noProof="0" dirty="0"/>
              <a:t>Til innleder: Hvis gjerne denne siden: </a:t>
            </a:r>
            <a:r>
              <a:rPr lang="en-GB" noProof="0" dirty="0"/>
              <a:t>https://</a:t>
            </a:r>
            <a:r>
              <a:rPr lang="en-GB" noProof="0" dirty="0" err="1"/>
              <a:t>www.sv.no</a:t>
            </a:r>
            <a:r>
              <a:rPr lang="en-GB" noProof="0" dirty="0"/>
              <a:t>/</a:t>
            </a:r>
            <a:r>
              <a:rPr lang="en-GB" noProof="0" dirty="0" err="1"/>
              <a:t>ressursbanken</a:t>
            </a:r>
            <a:r>
              <a:rPr lang="en-GB" noProof="0" dirty="0"/>
              <a:t>/</a:t>
            </a:r>
            <a:r>
              <a:rPr lang="en-GB" noProof="0" dirty="0" err="1"/>
              <a:t>skolering</a:t>
            </a:r>
            <a:r>
              <a:rPr lang="en-GB" noProof="0" dirty="0"/>
              <a:t>/still-</a:t>
            </a:r>
            <a:r>
              <a:rPr lang="en-GB" noProof="0" dirty="0" err="1"/>
              <a:t>sporsmal</a:t>
            </a:r>
            <a:r>
              <a:rPr lang="en-GB" noProof="0" dirty="0"/>
              <a:t>-</a:t>
            </a:r>
            <a:r>
              <a:rPr lang="en-GB" noProof="0" dirty="0" err="1"/>
              <a:t>til-en-statsrad</a:t>
            </a:r>
            <a:r>
              <a:rPr lang="en-GB" noProof="0" dirty="0"/>
              <a:t>/</a:t>
            </a:r>
          </a:p>
        </p:txBody>
      </p:sp>
      <p:sp>
        <p:nvSpPr>
          <p:cNvPr id="4" name="Slide Number Placeholder 3"/>
          <p:cNvSpPr>
            <a:spLocks noGrp="1"/>
          </p:cNvSpPr>
          <p:nvPr>
            <p:ph type="sldNum" sz="quarter" idx="5"/>
          </p:nvPr>
        </p:nvSpPr>
        <p:spPr/>
        <p:txBody>
          <a:bodyPr/>
          <a:lstStyle/>
          <a:p>
            <a:fld id="{57429F7B-9B53-3042-97A2-5E2FB437F558}" type="slidenum">
              <a:rPr lang="en-NO" smtClean="0"/>
              <a:t>5</a:t>
            </a:fld>
            <a:endParaRPr lang="en-NO"/>
          </a:p>
        </p:txBody>
      </p:sp>
    </p:spTree>
    <p:extLst>
      <p:ext uri="{BB962C8B-B14F-4D97-AF65-F5344CB8AC3E}">
        <p14:creationId xmlns:p14="http://schemas.microsoft.com/office/powerpoint/2010/main" val="333495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Hva er det som avgjør om en sak er god? Og selv om en sak er god, betyr det at den er det for deres lokallag? Det skal vi se litt på nå. </a:t>
            </a:r>
          </a:p>
        </p:txBody>
      </p:sp>
      <p:sp>
        <p:nvSpPr>
          <p:cNvPr id="4" name="Slide Number Placeholder 3"/>
          <p:cNvSpPr>
            <a:spLocks noGrp="1"/>
          </p:cNvSpPr>
          <p:nvPr>
            <p:ph type="sldNum" sz="quarter" idx="5"/>
          </p:nvPr>
        </p:nvSpPr>
        <p:spPr/>
        <p:txBody>
          <a:bodyPr/>
          <a:lstStyle/>
          <a:p>
            <a:fld id="{57429F7B-9B53-3042-97A2-5E2FB437F558}" type="slidenum">
              <a:rPr lang="en-NO" smtClean="0"/>
              <a:t>6</a:t>
            </a:fld>
            <a:endParaRPr lang="en-NO"/>
          </a:p>
        </p:txBody>
      </p:sp>
    </p:spTree>
    <p:extLst>
      <p:ext uri="{BB962C8B-B14F-4D97-AF65-F5344CB8AC3E}">
        <p14:creationId xmlns:p14="http://schemas.microsoft.com/office/powerpoint/2010/main" val="215836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Noen som kjenner seg igjen?</a:t>
            </a:r>
          </a:p>
          <a:p>
            <a:endParaRPr lang="nb-NO" dirty="0"/>
          </a:p>
          <a:p>
            <a:r>
              <a:rPr lang="nb-NO" dirty="0"/>
              <a:t>Selv om Aarebrot nok tar i litt vel hardt her, så peker han på en problemstilling vi bør ha med oss. Nemlig om de sakene vi har valgt å prioritere faktisk løser problemer som folk er opptatt av, det være seg i lokalsamfunnet eller på nasjonalt nivå. </a:t>
            </a:r>
          </a:p>
        </p:txBody>
      </p:sp>
      <p:sp>
        <p:nvSpPr>
          <p:cNvPr id="4" name="Slide Number Placeholder 3"/>
          <p:cNvSpPr>
            <a:spLocks noGrp="1"/>
          </p:cNvSpPr>
          <p:nvPr>
            <p:ph type="sldNum" sz="quarter" idx="5"/>
          </p:nvPr>
        </p:nvSpPr>
        <p:spPr/>
        <p:txBody>
          <a:bodyPr/>
          <a:lstStyle/>
          <a:p>
            <a:fld id="{57429F7B-9B53-3042-97A2-5E2FB437F558}" type="slidenum">
              <a:rPr lang="en-NO" smtClean="0"/>
              <a:t>7</a:t>
            </a:fld>
            <a:endParaRPr lang="en-NO"/>
          </a:p>
        </p:txBody>
      </p:sp>
    </p:spTree>
    <p:extLst>
      <p:ext uri="{BB962C8B-B14F-4D97-AF65-F5344CB8AC3E}">
        <p14:creationId xmlns:p14="http://schemas.microsoft.com/office/powerpoint/2010/main" val="373845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ser dere noen punkter som er verdt å diskutere når man skal identifisere om man har en såkalt god sak. Om dere kan sjekke av på disse og har gode svar på spørsmålene som stilles gjør dere mye riktig. </a:t>
            </a:r>
          </a:p>
          <a:p>
            <a:endParaRPr lang="nb-NO" dirty="0"/>
          </a:p>
          <a:p>
            <a:r>
              <a:rPr lang="nb-NO" dirty="0"/>
              <a:t>Så er jo selvsagt politikk litt mer organisk enn noen punkter på en power-point-slide. Likevel kan det være en fin øvelse og analysere saker ut i fra noen objektive rammer, og ikke for eksempel om man er for eller mot selv. </a:t>
            </a:r>
            <a:endParaRPr lang="nb-NO" dirty="0">
              <a:cs typeface="Calibri"/>
            </a:endParaRPr>
          </a:p>
          <a:p>
            <a:endParaRPr lang="nb-NO" dirty="0"/>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8</a:t>
            </a:fld>
            <a:endParaRPr lang="en-NO"/>
          </a:p>
        </p:txBody>
      </p:sp>
    </p:spTree>
    <p:extLst>
      <p:ext uri="{BB962C8B-B14F-4D97-AF65-F5344CB8AC3E}">
        <p14:creationId xmlns:p14="http://schemas.microsoft.com/office/powerpoint/2010/main" val="1271656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høres kanskje rart ut, men en god sak er også en konflikt. </a:t>
            </a:r>
          </a:p>
          <a:p>
            <a:endParaRPr lang="nb-NO" dirty="0"/>
          </a:p>
          <a:p>
            <a:r>
              <a:rPr lang="nb-NO" dirty="0"/>
              <a:t>Konflikter og uenigheter får frem forskjellen på partier og forskjellen på løsninger. </a:t>
            </a:r>
          </a:p>
          <a:p>
            <a:endParaRPr lang="nb-NO" dirty="0"/>
          </a:p>
          <a:p>
            <a:r>
              <a:rPr lang="nb-NO" dirty="0"/>
              <a:t>Konflikten ligger ofte i en interessekonflikt eller i fordelingen/bruken av ressurser. Her går det klassiske skillelinjer mellom partiene på venstre og høyresiden, men særlig i lokalsamfunn kan det være helt andre ting som skiller partiene enn la oss si skattenivået eller mengden/formen på klimatiltak. Det kan være geografiske hensyn, lokaliseringsdebatter eller prioriteringsdebatter (skal vi bygge nytt sykehjem eller ny barneskole). </a:t>
            </a:r>
          </a:p>
          <a:p>
            <a:endParaRPr lang="nb-NO" dirty="0"/>
          </a:p>
          <a:p>
            <a:r>
              <a:rPr lang="nb-NO" dirty="0"/>
              <a:t>Selv om konflikt ligger i "politikkens natur", så kan man likevel skille mellom sunne og usunne konflikter. I en sunn konflikt er forskjellen mellom SV og andre partier tydelige. Den er basert på vårt grunnsyn, folk kjenner seg igjen i vårt utgangspunkt og målgruppen(e) vår(e) støtter oss. </a:t>
            </a:r>
          </a:p>
          <a:p>
            <a:endParaRPr lang="nb-NO" dirty="0"/>
          </a:p>
          <a:p>
            <a:r>
              <a:rPr lang="nb-NO" dirty="0"/>
              <a:t>Andre ganger har vi tatt standpunkter hvor vi skiller oss fra de vi til vanlig kanskje står nærmest. Det kan være andre partier. Men også interesseorganisasjoner og lokale grupper. Da er det veldig viktig at man har hatt god kommunikasjon, at man lytter og ikke gjør avstanden større enn den trenger. Vær konkret og tydelig, men også ydmyk. </a:t>
            </a:r>
          </a:p>
        </p:txBody>
      </p:sp>
      <p:sp>
        <p:nvSpPr>
          <p:cNvPr id="4" name="Slide Number Placeholder 3"/>
          <p:cNvSpPr>
            <a:spLocks noGrp="1"/>
          </p:cNvSpPr>
          <p:nvPr>
            <p:ph type="sldNum" sz="quarter" idx="5"/>
          </p:nvPr>
        </p:nvSpPr>
        <p:spPr/>
        <p:txBody>
          <a:bodyPr/>
          <a:lstStyle/>
          <a:p>
            <a:fld id="{57429F7B-9B53-3042-97A2-5E2FB437F558}" type="slidenum">
              <a:rPr lang="en-NO" smtClean="0"/>
              <a:t>9</a:t>
            </a:fld>
            <a:endParaRPr lang="en-NO"/>
          </a:p>
        </p:txBody>
      </p:sp>
    </p:spTree>
    <p:extLst>
      <p:ext uri="{BB962C8B-B14F-4D97-AF65-F5344CB8AC3E}">
        <p14:creationId xmlns:p14="http://schemas.microsoft.com/office/powerpoint/2010/main" val="176806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Noen ganger havner man i uvante konflikter. Enten fordi man helt bevisst har valgt å bryte med det folk oppfatter som partiets hovedsyn eller fordi vi kanskje inntar posisjoner som er ulike de vi til vanligvis samarbeider med. </a:t>
            </a:r>
          </a:p>
          <a:p>
            <a:endParaRPr lang="nb-NO" dirty="0"/>
          </a:p>
          <a:p>
            <a:r>
              <a:rPr lang="nb-NO" dirty="0"/>
              <a:t>Her skal vi kort se på tre eksempler hvor SV har valgt saker eller gjort ting som har vekket oppsikt eller brutt med forventa retning eller politikk. </a:t>
            </a:r>
          </a:p>
          <a:p>
            <a:endParaRPr lang="nb-NO" dirty="0"/>
          </a:p>
          <a:p>
            <a:r>
              <a:rPr lang="nb-NO" dirty="0"/>
              <a:t>Så er ikke dette hverken noen anmodning eller advarsel mot å "bryte reglene", men en oppfordring om at slike valg må være veldig gjennomtenkte. </a:t>
            </a:r>
          </a:p>
          <a:p>
            <a:endParaRPr lang="nb-NO" dirty="0"/>
          </a:p>
          <a:p>
            <a:r>
              <a:rPr lang="nb-NO" dirty="0"/>
              <a:t>I 2015 gikk Jevnaker SV til valg på at det ikke skulle bygges ny bomring rundt Jevnaker. Selve argumentene de brukte var gjenkjennelig SV-retorikk med fokus på fordeling men også at bompenger bør tas inn der hvor en eventuell ny vei skulle bygges, og ikke på eksisterende veier. Det var likevel uventet at SV skulle gå så hardt ut i denne saken hos mange. Jevnaker SV fikk 15,9% ved valget, opp fra 8,1% i 2011. </a:t>
            </a:r>
          </a:p>
          <a:p>
            <a:endParaRPr lang="nb-NO" dirty="0"/>
          </a:p>
          <a:p>
            <a:r>
              <a:rPr lang="nb-NO" dirty="0"/>
              <a:t>I 2013 overrasket Oslo SV stort da de gikk sammen med byrådet (Høyre, Venstre og Krf) om å flytte Munch-museet fra Tøyen til Bjørvika etter å ha vært mot i flere runder. Igjen fikk man på plass et omfattende områdeløft for bydelen museet hadde ligget med bo- og oppveksttiltak. Saken var likevel kontroversiell da mange, også internt i SV, ønsket at Munch-museet fortsatt skulle ligge på Tøyen. </a:t>
            </a:r>
          </a:p>
          <a:p>
            <a:endParaRPr lang="nb-NO" dirty="0"/>
          </a:p>
          <a:p>
            <a:r>
              <a:rPr lang="nb-NO" dirty="0"/>
              <a:t>SV fikk også stor oppmerksomhet nasjonalt i 2015 da SV stilte seg mot et påbud om redningsvest i båt sammen med Høyre og FrP. SV hadde riktignok en litt annen tilnærming enn regjeringspartiene og pekte på at promillegrenser og opplæring var det viktigste, men det var nok flere som hadde forventet at SV skulle legge seg på påbudssiden. </a:t>
            </a:r>
          </a:p>
          <a:p>
            <a:endParaRPr lang="nb-NO" dirty="0"/>
          </a:p>
          <a:p>
            <a:r>
              <a:rPr lang="nb-NO" dirty="0"/>
              <a:t>Det er alltid </a:t>
            </a:r>
            <a:r>
              <a:rPr lang="nb-NO" dirty="0" err="1"/>
              <a:t>risky</a:t>
            </a:r>
            <a:r>
              <a:rPr lang="nb-NO" dirty="0"/>
              <a:t> å velge seg kontroversielle saker eller ta uventa standpunkt. Man kan miste støttespillere, men også få nye. Den viktigste vurderingen er uansett hva dere mener er </a:t>
            </a:r>
            <a:r>
              <a:rPr lang="nb-NO" u="sng" dirty="0"/>
              <a:t>riktig</a:t>
            </a:r>
            <a:r>
              <a:rPr lang="nb-NO" dirty="0"/>
              <a:t> å gjøre, og om det kan forsvares ut i fra partiets grunnsyn og ideologi. </a:t>
            </a:r>
          </a:p>
        </p:txBody>
      </p:sp>
      <p:sp>
        <p:nvSpPr>
          <p:cNvPr id="4" name="Slide Number Placeholder 3"/>
          <p:cNvSpPr>
            <a:spLocks noGrp="1"/>
          </p:cNvSpPr>
          <p:nvPr>
            <p:ph type="sldNum" sz="quarter" idx="5"/>
          </p:nvPr>
        </p:nvSpPr>
        <p:spPr/>
        <p:txBody>
          <a:bodyPr/>
          <a:lstStyle/>
          <a:p>
            <a:fld id="{57429F7B-9B53-3042-97A2-5E2FB437F558}" type="slidenum">
              <a:rPr lang="en-NO" smtClean="0"/>
              <a:t>10</a:t>
            </a:fld>
            <a:endParaRPr lang="en-NO"/>
          </a:p>
        </p:txBody>
      </p:sp>
    </p:spTree>
    <p:extLst>
      <p:ext uri="{BB962C8B-B14F-4D97-AF65-F5344CB8AC3E}">
        <p14:creationId xmlns:p14="http://schemas.microsoft.com/office/powerpoint/2010/main" val="907779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amside lys rau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4"/>
            <a:ext cx="5649408" cy="2808461"/>
          </a:xfrm>
          <a:prstGeom prst="rect">
            <a:avLst/>
          </a:prstGeom>
          <a:solidFill>
            <a:srgbClr val="253325">
              <a:alpha val="0"/>
            </a:srgbClr>
          </a:solidFill>
        </p:spPr>
        <p:txBody>
          <a:bodyPr wrap="square" lIns="0" anchor="b" anchorCtr="0">
            <a:noAutofit/>
          </a:bodyPr>
          <a:lstStyle>
            <a:lvl1pPr>
              <a:lnSpc>
                <a:spcPts val="7299"/>
              </a:lnSpc>
              <a:defRPr sz="6999" b="1">
                <a:solidFill>
                  <a:srgbClr val="440C1A"/>
                </a:solidFill>
                <a:latin typeface="Arial" panose="020B0604020202020204" pitchFamily="34" charset="0"/>
                <a:cs typeface="Arial" panose="020B0604020202020204" pitchFamily="34" charset="0"/>
              </a:defRPr>
            </a:lvl1pPr>
          </a:lstStyle>
          <a:p>
            <a:r>
              <a:rPr lang="nb-NO" dirty="0"/>
              <a:t>Legg til tittel (inntil tre linjer)</a:t>
            </a:r>
            <a:endParaRPr lang="nn-NO" dirty="0"/>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5" y="8397"/>
            <a:ext cx="5549900" cy="6526800"/>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latin typeface="Arial" panose="020B0604020202020204" pitchFamily="34" charset="0"/>
                <a:cs typeface="Arial" panose="020B0604020202020204" pitchFamily="34" charset="0"/>
              </a:defRPr>
            </a:lvl1pPr>
          </a:lstStyle>
          <a:p>
            <a:r>
              <a:rPr lang="nb-NO" noProof="0" dirty="0"/>
              <a:t>Klikk på ikonet for å endre </a:t>
            </a:r>
            <a:r>
              <a:rPr lang="nb-NO" noProof="0" dirty="0" err="1"/>
              <a:t>biletet</a:t>
            </a:r>
            <a:endParaRPr lang="nn-NO" noProof="0" dirty="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8" y="4571068"/>
            <a:ext cx="5649409" cy="344378"/>
          </a:xfrm>
        </p:spPr>
        <p:txBody>
          <a:bodyPr/>
          <a:lstStyle>
            <a:lvl1pPr>
              <a:buClr>
                <a:srgbClr val="539760"/>
              </a:buClr>
              <a:buNone/>
              <a:defRPr sz="1999"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foredragshaldar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9" y="3712061"/>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Legg til tid og stad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6" y="9708"/>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8" y="5779333"/>
            <a:ext cx="1262052" cy="746310"/>
          </a:xfrm>
          <a:prstGeom prst="rect">
            <a:avLst/>
          </a:prstGeom>
        </p:spPr>
      </p:pic>
    </p:spTree>
    <p:extLst>
      <p:ext uri="{BB962C8B-B14F-4D97-AF65-F5344CB8AC3E}">
        <p14:creationId xmlns:p14="http://schemas.microsoft.com/office/powerpoint/2010/main" val="3433903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ildekkande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0"/>
            <a:ext cx="12196893" cy="6859588"/>
          </a:xfrm>
          <a:prstGeom prst="rect">
            <a:avLst/>
          </a:prstGeom>
          <a:solidFill>
            <a:srgbClr val="F2EBDD"/>
          </a:solidFill>
        </p:spPr>
        <p:txBody>
          <a:bodyPr lIns="0" tIns="0" rIns="0" bIns="720000" anchor="ctr" anchorCtr="1"/>
          <a:lstStyle>
            <a:lvl1pPr marL="0" indent="0" algn="ctr">
              <a:buNone/>
              <a:defRPr sz="1999" i="1"/>
            </a:lvl1pPr>
          </a:lstStyle>
          <a:p>
            <a:r>
              <a:rPr lang="nn-NO" noProof="0" dirty="0"/>
              <a:t>Klikk på ikonet for å legge til eit bilete</a:t>
            </a:r>
          </a:p>
        </p:txBody>
      </p:sp>
    </p:spTree>
    <p:extLst>
      <p:ext uri="{BB962C8B-B14F-4D97-AF65-F5344CB8AC3E}">
        <p14:creationId xmlns:p14="http://schemas.microsoft.com/office/powerpoint/2010/main" val="108989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2"/>
            <a:ext cx="5286518" cy="4742477"/>
          </a:xfrm>
          <a:prstGeom prst="rect">
            <a:avLst/>
          </a:prstGeom>
        </p:spPr>
        <p:txBody>
          <a:bodyPr lIns="0" tIns="0" rIns="0" bIns="0"/>
          <a:lstStyle>
            <a:lvl1pPr>
              <a:defRPr sz="2800"/>
            </a:lvl1pPr>
          </a:lstStyle>
          <a:p>
            <a:pPr lvl="0"/>
            <a:r>
              <a:rPr lang="nb-NO" dirty="0"/>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2"/>
            <a:ext cx="5284800" cy="4742477"/>
          </a:xfrm>
          <a:noFill/>
          <a:ln>
            <a:noFill/>
          </a:ln>
        </p:spPr>
        <p:txBody>
          <a:bodyPr bIns="720000" anchor="ctr" anchorCtr="1"/>
          <a:lstStyle>
            <a:lvl1pPr>
              <a:buNone/>
              <a:defRPr sz="1999" i="1">
                <a:ln>
                  <a:noFill/>
                </a:ln>
              </a:defRPr>
            </a:lvl1pPr>
          </a:lstStyle>
          <a:p>
            <a:r>
              <a:rPr lang="nn-NO" noProof="0" dirty="0"/>
              <a:t>Klikk på ikonet for å legge til eit diagram</a:t>
            </a:r>
          </a:p>
        </p:txBody>
      </p:sp>
      <p:sp>
        <p:nvSpPr>
          <p:cNvPr id="7" name="Plassholder for tittel 1">
            <a:extLst>
              <a:ext uri="{FF2B5EF4-FFF2-40B4-BE49-F238E27FC236}">
                <a16:creationId xmlns:a16="http://schemas.microsoft.com/office/drawing/2014/main" id="{CF79CBE9-ED30-4745-8775-F85B8E751C84}"/>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2328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4" y="1798000"/>
            <a:ext cx="9606987" cy="4742477"/>
          </a:xfrm>
          <a:noFill/>
          <a:ln>
            <a:noFill/>
          </a:ln>
        </p:spPr>
        <p:txBody>
          <a:bodyPr bIns="720000" anchor="ctr" anchorCtr="1"/>
          <a:lstStyle>
            <a:lvl1pPr>
              <a:buNone/>
              <a:defRPr sz="1999" i="1">
                <a:ln>
                  <a:noFill/>
                </a:ln>
              </a:defRPr>
            </a:lvl1pPr>
          </a:lstStyle>
          <a:p>
            <a:r>
              <a:rPr lang="nn-NO" noProof="0" dirty="0"/>
              <a:t>Klikk på ikonet for å legge til eit diagram</a:t>
            </a:r>
          </a:p>
        </p:txBody>
      </p:sp>
      <p:sp>
        <p:nvSpPr>
          <p:cNvPr id="6" name="Plassholder for tittel 1">
            <a:extLst>
              <a:ext uri="{FF2B5EF4-FFF2-40B4-BE49-F238E27FC236}">
                <a16:creationId xmlns:a16="http://schemas.microsoft.com/office/drawing/2014/main" id="{EF85603B-FF17-DC49-B8B0-9CA854437CA9}"/>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566675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n-NO" noProof="0" dirty="0"/>
              <a:t>Klikk for å legge til namn på nytt kapittel</a:t>
            </a:r>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1" y="5897562"/>
            <a:ext cx="2991600" cy="627930"/>
          </a:xfrm>
          <a:prstGeom prst="rect">
            <a:avLst/>
          </a:prstGeom>
        </p:spPr>
      </p:pic>
      <p:pic>
        <p:nvPicPr>
          <p:cNvPr id="6" name="Bilde 5" descr="Et bilde som inneholder kart&#10;&#10;Automatisk generert beskrivelse">
            <a:extLst>
              <a:ext uri="{FF2B5EF4-FFF2-40B4-BE49-F238E27FC236}">
                <a16:creationId xmlns:a16="http://schemas.microsoft.com/office/drawing/2014/main" id="{53910061-EE8B-2C4C-ADCA-F2E68A56580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5597" y="-19798"/>
            <a:ext cx="5552754" cy="6546801"/>
          </a:xfrm>
          <a:prstGeom prst="rect">
            <a:avLst/>
          </a:prstGeom>
        </p:spPr>
      </p:pic>
    </p:spTree>
    <p:extLst>
      <p:ext uri="{BB962C8B-B14F-4D97-AF65-F5344CB8AC3E}">
        <p14:creationId xmlns:p14="http://schemas.microsoft.com/office/powerpoint/2010/main" val="2039640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9" y="506102"/>
            <a:ext cx="10680992" cy="3426579"/>
          </a:xfrm>
          <a:prstGeom prst="rect">
            <a:avLst/>
          </a:prstGeom>
          <a:noFill/>
        </p:spPr>
        <p:txBody>
          <a:bodyPr wrap="square" rtlCol="0">
            <a:spAutoFit/>
          </a:bodyPr>
          <a:lstStyle/>
          <a:p>
            <a:pPr>
              <a:lnSpc>
                <a:spcPts val="12999"/>
              </a:lnSpc>
            </a:pPr>
            <a:r>
              <a:rPr lang="nn-NO" sz="10999" b="1" i="0" spc="-300" dirty="0">
                <a:solidFill>
                  <a:srgbClr val="EB4040"/>
                </a:solidFill>
                <a:latin typeface="Arial" panose="020B0604020202020204" pitchFamily="34" charset="0"/>
                <a:cs typeface="Arial" panose="020B0604020202020204" pitchFamily="34" charset="0"/>
              </a:rPr>
              <a:t>For dei mange</a:t>
            </a:r>
          </a:p>
          <a:p>
            <a:pPr>
              <a:lnSpc>
                <a:spcPts val="12999"/>
              </a:lnSpc>
            </a:pPr>
            <a:r>
              <a:rPr lang="nn-NO" sz="10999" b="1" i="0" spc="-300" dirty="0">
                <a:solidFill>
                  <a:srgbClr val="EB4040"/>
                </a:solidFill>
                <a:latin typeface="Arial" panose="020B0604020202020204" pitchFamily="34" charset="0"/>
                <a:cs typeface="Arial" panose="020B0604020202020204" pitchFamily="34" charset="0"/>
              </a:rPr>
              <a:t>– ikkje for dei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9" y="5891821"/>
            <a:ext cx="4081670" cy="461665"/>
          </a:xfrm>
          <a:prstGeom prst="rect">
            <a:avLst/>
          </a:prstGeom>
          <a:noFill/>
        </p:spPr>
        <p:txBody>
          <a:bodyPr wrap="square" rtlCol="0">
            <a:spAutoFit/>
          </a:bodyPr>
          <a:lstStyle/>
          <a:p>
            <a:r>
              <a:rPr lang="nn-NO" sz="2399" b="0" i="0" dirty="0" err="1">
                <a:solidFill>
                  <a:srgbClr val="440C1A"/>
                </a:solidFill>
                <a:latin typeface="Arial" panose="020B0604020202020204" pitchFamily="34" charset="0"/>
                <a:cs typeface="Arial" panose="020B0604020202020204" pitchFamily="34" charset="0"/>
              </a:rPr>
              <a:t>sv.no</a:t>
            </a:r>
            <a:r>
              <a:rPr lang="nn-NO" sz="2399" b="0" i="0" dirty="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844806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ramside lys grø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defRPr>
            </a:lvl1pPr>
          </a:lstStyle>
          <a:p>
            <a:r>
              <a:rPr lang="nb-NO" noProof="0" dirty="0"/>
              <a:t>Klikk på ikonet for å endre </a:t>
            </a:r>
            <a:r>
              <a:rPr lang="nb-NO" noProof="0" dirty="0" err="1"/>
              <a:t>biletet</a:t>
            </a:r>
            <a:endParaRPr lang="nn-NO" noProof="0" dirty="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5"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4"/>
            <a:ext cx="5649408" cy="2808461"/>
          </a:xfrm>
          <a:prstGeom prst="rect">
            <a:avLst/>
          </a:prstGeom>
          <a:solidFill>
            <a:srgbClr val="253325">
              <a:alpha val="0"/>
            </a:srgbClr>
          </a:solidFill>
        </p:spPr>
        <p:txBody>
          <a:bodyPr wrap="square" lIns="0" anchor="b" anchorCtr="0">
            <a:noAutofit/>
          </a:bodyPr>
          <a:lstStyle>
            <a:lvl1pPr>
              <a:lnSpc>
                <a:spcPts val="7299"/>
              </a:lnSpc>
              <a:defRPr sz="6999" b="1">
                <a:solidFill>
                  <a:srgbClr val="253325"/>
                </a:solidFill>
                <a:latin typeface="Arial" panose="020B0604020202020204" pitchFamily="34" charset="0"/>
                <a:cs typeface="Arial" panose="020B0604020202020204" pitchFamily="34" charset="0"/>
              </a:defRPr>
            </a:lvl1pPr>
          </a:lstStyle>
          <a:p>
            <a:r>
              <a:rPr lang="nb-NO" dirty="0"/>
              <a:t>Legg til tittel (inntil tre linjer)</a:t>
            </a:r>
            <a:endParaRPr lang="nn-NO" dirty="0"/>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8" y="4571068"/>
            <a:ext cx="5649409" cy="344378"/>
          </a:xfrm>
        </p:spPr>
        <p:txBody>
          <a:bodyPr/>
          <a:lstStyle>
            <a:lvl1pPr>
              <a:buClr>
                <a:srgbClr val="539760"/>
              </a:buClr>
              <a:buNone/>
              <a:defRPr sz="1999"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foredragshaldar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8"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9" y="3712061"/>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Legg til tid og stad for foredraget (inntil to linjer)</a:t>
            </a:r>
          </a:p>
        </p:txBody>
      </p:sp>
    </p:spTree>
    <p:extLst>
      <p:ext uri="{BB962C8B-B14F-4D97-AF65-F5344CB8AC3E}">
        <p14:creationId xmlns:p14="http://schemas.microsoft.com/office/powerpoint/2010/main" val="358395312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ald lys grø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5"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sp>
        <p:nvSpPr>
          <p:cNvPr id="3" name="Plassholder for innhold 2"/>
          <p:cNvSpPr>
            <a:spLocks noGrp="1"/>
          </p:cNvSpPr>
          <p:nvPr>
            <p:ph idx="1"/>
          </p:nvPr>
        </p:nvSpPr>
        <p:spPr>
          <a:xfrm>
            <a:off x="544010"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redigere tekststiler i malen</a:t>
            </a:r>
          </a:p>
        </p:txBody>
      </p:sp>
      <p:pic>
        <p:nvPicPr>
          <p:cNvPr id="6" name="Bilde 5">
            <a:extLst>
              <a:ext uri="{FF2B5EF4-FFF2-40B4-BE49-F238E27FC236}">
                <a16:creationId xmlns:a16="http://schemas.microsoft.com/office/drawing/2014/main" id="{AAFA8B6C-64EB-2F4F-A06E-9A23A3648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1" y="483982"/>
            <a:ext cx="2991600" cy="627930"/>
          </a:xfrm>
          <a:prstGeom prst="rect">
            <a:avLst/>
          </a:prstGeom>
        </p:spPr>
      </p:pic>
    </p:spTree>
    <p:extLst>
      <p:ext uri="{BB962C8B-B14F-4D97-AF65-F5344CB8AC3E}">
        <p14:creationId xmlns:p14="http://schemas.microsoft.com/office/powerpoint/2010/main" val="855218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ramside mørk rau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1"/>
            <a:ext cx="11710800" cy="4057200"/>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defRPr>
            </a:lvl1pPr>
          </a:lstStyle>
          <a:p>
            <a:r>
              <a:rPr lang="nn-NO" noProof="0" dirty="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Klikk for å legge til tid og stad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8"/>
            <a:ext cx="9557258" cy="333875"/>
          </a:xfrm>
        </p:spPr>
        <p:txBody>
          <a:bodyPr anchor="b" anchorCtr="0"/>
          <a:lstStyle>
            <a:lvl1pPr>
              <a:buClr>
                <a:srgbClr val="539760"/>
              </a:buClr>
              <a:buNone/>
              <a:defRPr sz="1999"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Klikk for å legge til namn og rolle på foredragshaldar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299"/>
              </a:lnSpc>
              <a:defRPr sz="6999" b="1" spc="0">
                <a:solidFill>
                  <a:srgbClr val="F2EBDD"/>
                </a:solidFill>
              </a:defRPr>
            </a:lvl1pPr>
          </a:lstStyle>
          <a:p>
            <a:r>
              <a:rPr lang="nb-NO" dirty="0"/>
              <a:t>Klikk for å legge til tittel (inntil to linjer)</a:t>
            </a:r>
            <a:endParaRPr lang="nn-NO" dirty="0"/>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4" y="5771222"/>
            <a:ext cx="1262052" cy="746310"/>
          </a:xfrm>
          <a:prstGeom prst="rect">
            <a:avLst/>
          </a:prstGeom>
        </p:spPr>
      </p:pic>
    </p:spTree>
    <p:extLst>
      <p:ext uri="{BB962C8B-B14F-4D97-AF65-F5344CB8AC3E}">
        <p14:creationId xmlns:p14="http://schemas.microsoft.com/office/powerpoint/2010/main" val="651870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ald mørk raud">
    <p:bg>
      <p:bgPr>
        <a:solidFill>
          <a:srgbClr val="440C1A"/>
        </a:solidFill>
        <a:effectLst/>
      </p:bgPr>
    </p:bg>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3" y="1794077"/>
            <a:ext cx="9653287" cy="4734046"/>
          </a:xfrm>
        </p:spPr>
        <p:txBody>
          <a:bodyPr/>
          <a:lstStyle>
            <a:lvl1pPr>
              <a:defRPr>
                <a:solidFill>
                  <a:srgbClr val="F2EBDD"/>
                </a:solidFill>
              </a:defRPr>
            </a:lvl1pPr>
            <a:lvl2pPr>
              <a:defRPr>
                <a:solidFill>
                  <a:srgbClr val="F2EBDD"/>
                </a:solidFill>
              </a:defRPr>
            </a:lvl2pPr>
            <a:lvl3pPr>
              <a:defRPr>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dirty="0"/>
              <a:t>Klikk for å legge til tekst</a:t>
            </a:r>
          </a:p>
        </p:txBody>
      </p:sp>
      <p:pic>
        <p:nvPicPr>
          <p:cNvPr id="3" name="Bilde 2">
            <a:extLst>
              <a:ext uri="{FF2B5EF4-FFF2-40B4-BE49-F238E27FC236}">
                <a16:creationId xmlns:a16="http://schemas.microsoft.com/office/drawing/2014/main" id="{681FA4A0-3FE9-5F49-A04F-D3F816E31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1" y="482400"/>
            <a:ext cx="2991600" cy="627930"/>
          </a:xfrm>
          <a:prstGeom prst="rect">
            <a:avLst/>
          </a:prstGeom>
        </p:spPr>
      </p:pic>
      <p:sp>
        <p:nvSpPr>
          <p:cNvPr id="5" name="Tittel 1">
            <a:extLst>
              <a:ext uri="{FF2B5EF4-FFF2-40B4-BE49-F238E27FC236}">
                <a16:creationId xmlns:a16="http://schemas.microsoft.com/office/drawing/2014/main" id="{C41B3790-7337-194B-9192-301D11064696}"/>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dirty="0"/>
              <a:t>Klikk for å legge til tittel</a:t>
            </a:r>
          </a:p>
        </p:txBody>
      </p:sp>
    </p:spTree>
    <p:extLst>
      <p:ext uri="{BB962C8B-B14F-4D97-AF65-F5344CB8AC3E}">
        <p14:creationId xmlns:p14="http://schemas.microsoft.com/office/powerpoint/2010/main" val="366313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amside mørk grø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1"/>
            <a:ext cx="11710800" cy="4057200"/>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defRPr>
            </a:lvl1pPr>
          </a:lstStyle>
          <a:p>
            <a:r>
              <a:rPr lang="nn-NO" noProof="0" dirty="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5"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Klikk for å legge til tid og stad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8"/>
            <a:ext cx="9557258" cy="333875"/>
          </a:xfrm>
        </p:spPr>
        <p:txBody>
          <a:bodyPr anchor="b" anchorCtr="0"/>
          <a:lstStyle>
            <a:lvl1pPr>
              <a:buClr>
                <a:srgbClr val="539760"/>
              </a:buClr>
              <a:buNone/>
              <a:defRPr sz="1999"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Klikk for å legge til namn og rolle på foredragshaldar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299"/>
              </a:lnSpc>
              <a:defRPr sz="6999" b="1" spc="0">
                <a:solidFill>
                  <a:srgbClr val="EFEFEF"/>
                </a:solidFill>
              </a:defRPr>
            </a:lvl1pPr>
          </a:lstStyle>
          <a:p>
            <a:r>
              <a:rPr lang="nb-NO" dirty="0"/>
              <a:t>Klikk for å legge til tittel (inntil to linjer)</a:t>
            </a:r>
            <a:endParaRPr lang="nn-NO" dirty="0"/>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4" y="5771222"/>
            <a:ext cx="1262052" cy="746310"/>
          </a:xfrm>
          <a:prstGeom prst="rect">
            <a:avLst/>
          </a:prstGeom>
        </p:spPr>
      </p:pic>
    </p:spTree>
    <p:extLst>
      <p:ext uri="{BB962C8B-B14F-4D97-AF65-F5344CB8AC3E}">
        <p14:creationId xmlns:p14="http://schemas.microsoft.com/office/powerpoint/2010/main" val="154262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nhald lys rau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dirty="0"/>
              <a:t>Klikk for å legge til tittel</a:t>
            </a:r>
          </a:p>
        </p:txBody>
      </p:sp>
      <p:sp>
        <p:nvSpPr>
          <p:cNvPr id="3" name="Plassholder for innhold 2"/>
          <p:cNvSpPr>
            <a:spLocks noGrp="1"/>
          </p:cNvSpPr>
          <p:nvPr>
            <p:ph idx="1"/>
          </p:nvPr>
        </p:nvSpPr>
        <p:spPr/>
        <p:txBody>
          <a:bodyPr/>
          <a:lstStyle>
            <a:lvl2pPr>
              <a:defRPr/>
            </a:lvl2pPr>
            <a:lvl3pPr>
              <a:defRPr/>
            </a:lvl3pPr>
            <a:lvl4pPr>
              <a:defRPr/>
            </a:lvl4pPr>
            <a:lvl5pPr>
              <a:defRPr/>
            </a:lvl5pPr>
            <a:lvl6pPr>
              <a:defRPr/>
            </a:lvl6pPr>
            <a:lvl7pPr>
              <a:defRPr/>
            </a:lvl7pPr>
            <a:lvl8pPr>
              <a:defRPr/>
            </a:lvl8pPr>
            <a:lvl9pPr>
              <a:defRPr/>
            </a:lvl9pPr>
          </a:lstStyle>
          <a:p>
            <a:pPr lvl="0"/>
            <a:r>
              <a:rPr lang="nb-NO"/>
              <a:t>Klikk for å redigere tekststiler i malen</a:t>
            </a:r>
          </a:p>
        </p:txBody>
      </p:sp>
    </p:spTree>
    <p:extLst>
      <p:ext uri="{BB962C8B-B14F-4D97-AF65-F5344CB8AC3E}">
        <p14:creationId xmlns:p14="http://schemas.microsoft.com/office/powerpoint/2010/main" val="3829930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ald mørk grø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3"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dirty="0"/>
              <a:t>Klikk for å legge til tekst</a:t>
            </a:r>
          </a:p>
        </p:txBody>
      </p:sp>
      <p:pic>
        <p:nvPicPr>
          <p:cNvPr id="4" name="Bilde 3">
            <a:extLst>
              <a:ext uri="{FF2B5EF4-FFF2-40B4-BE49-F238E27FC236}">
                <a16:creationId xmlns:a16="http://schemas.microsoft.com/office/drawing/2014/main" id="{8025CB97-396F-4B41-951A-C64652B65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8900" y="483982"/>
            <a:ext cx="2991600" cy="627930"/>
          </a:xfrm>
          <a:prstGeom prst="rect">
            <a:avLst/>
          </a:prstGeom>
        </p:spPr>
      </p:pic>
    </p:spTree>
    <p:extLst>
      <p:ext uri="{BB962C8B-B14F-4D97-AF65-F5344CB8AC3E}">
        <p14:creationId xmlns:p14="http://schemas.microsoft.com/office/powerpoint/2010/main" val="3160535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4"/>
            <a:ext cx="5649408" cy="2808461"/>
          </a:xfrm>
          <a:prstGeom prst="rect">
            <a:avLst/>
          </a:prstGeom>
          <a:solidFill>
            <a:srgbClr val="253325">
              <a:alpha val="0"/>
            </a:srgbClr>
          </a:solidFill>
        </p:spPr>
        <p:txBody>
          <a:bodyPr wrap="square" lIns="0" anchor="b" anchorCtr="0">
            <a:noAutofit/>
          </a:bodyPr>
          <a:lstStyle>
            <a:lvl1pPr>
              <a:lnSpc>
                <a:spcPts val="7299"/>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8" y="4571068"/>
            <a:ext cx="5649409" cy="344378"/>
          </a:xfrm>
        </p:spPr>
        <p:txBody>
          <a:bodyPr/>
          <a:lstStyle>
            <a:lvl1pPr>
              <a:buClr>
                <a:srgbClr val="539760"/>
              </a:buClr>
              <a:buNone/>
              <a:defRPr sz="1999"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kurshaldar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8"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9" y="3712061"/>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Legg til tid og stad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5" y="1"/>
            <a:ext cx="5551201" cy="6525643"/>
          </a:xfrm>
          <a:prstGeom prst="rect">
            <a:avLst/>
          </a:prstGeom>
        </p:spPr>
      </p:pic>
    </p:spTree>
    <p:extLst>
      <p:ext uri="{BB962C8B-B14F-4D97-AF65-F5344CB8AC3E}">
        <p14:creationId xmlns:p14="http://schemas.microsoft.com/office/powerpoint/2010/main" val="121406450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782502"/>
            <a:ext cx="4741080" cy="4742477"/>
          </a:xfrm>
          <a:prstGeom prst="rect">
            <a:avLst/>
          </a:prstGeom>
          <a:solidFill>
            <a:srgbClr val="F2EBDD"/>
          </a:solidFill>
        </p:spPr>
        <p:txBody>
          <a:bodyPr lIns="0" tIns="0" rIns="0" bIns="720000" anchor="ctr" anchorCtr="1"/>
          <a:lstStyle>
            <a:lvl1pPr marL="0" indent="0" algn="ctr">
              <a:buNone/>
              <a:defRPr sz="1999" b="0" i="1">
                <a:latin typeface="Arial" panose="020B0604020202020204" pitchFamily="34" charset="0"/>
                <a:cs typeface="Arial" panose="020B0604020202020204" pitchFamily="34" charset="0"/>
              </a:defRPr>
            </a:lvl1pPr>
          </a:lstStyle>
          <a:p>
            <a:r>
              <a:rPr lang="nn-NO" noProof="0" dirty="0"/>
              <a:t>Klikk på ikonet for å legge til eit bilete</a:t>
            </a:r>
          </a:p>
        </p:txBody>
      </p:sp>
      <p:sp>
        <p:nvSpPr>
          <p:cNvPr id="10" name="Plassholder for tekst 9"/>
          <p:cNvSpPr>
            <a:spLocks noGrp="1"/>
          </p:cNvSpPr>
          <p:nvPr>
            <p:ph type="body" sz="quarter" idx="14" hasCustomPrompt="1"/>
          </p:nvPr>
        </p:nvSpPr>
        <p:spPr>
          <a:xfrm>
            <a:off x="451414" y="1782502"/>
            <a:ext cx="6192455" cy="4742477"/>
          </a:xfrm>
          <a:prstGeom prst="rect">
            <a:avLst/>
          </a:prstGeom>
        </p:spPr>
        <p:txBody>
          <a:bodyPr lIns="0" tIns="0" rIns="0" bIns="0"/>
          <a:lstStyle/>
          <a:p>
            <a:pPr lvl="0"/>
            <a:r>
              <a:rPr lang="nb-NO" dirty="0"/>
              <a:t>Klikk for å legge til tekst</a:t>
            </a:r>
          </a:p>
        </p:txBody>
      </p:sp>
      <p:sp>
        <p:nvSpPr>
          <p:cNvPr id="6" name="Plassholder for tittel 1">
            <a:extLst>
              <a:ext uri="{FF2B5EF4-FFF2-40B4-BE49-F238E27FC236}">
                <a16:creationId xmlns:a16="http://schemas.microsoft.com/office/drawing/2014/main" id="{10021656-D59B-8B4E-9604-715384F44DB3}"/>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3011523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et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 y="1247183"/>
            <a:ext cx="5150733" cy="5280940"/>
          </a:xfrm>
          <a:prstGeom prst="rect">
            <a:avLst/>
          </a:prstGeom>
          <a:solidFill>
            <a:srgbClr val="F2EBDD"/>
          </a:solidFill>
        </p:spPr>
        <p:txBody>
          <a:bodyPr vert="horz" lIns="0" tIns="0" rIns="0" bIns="720000" anchor="ctr" anchorCtr="1">
            <a:normAutofit/>
          </a:bodyPr>
          <a:lstStyle>
            <a:lvl1pPr marL="0" indent="0" algn="ctr">
              <a:buNone/>
              <a:defRPr sz="1999" i="1"/>
            </a:lvl1pPr>
          </a:lstStyle>
          <a:p>
            <a:r>
              <a:rPr lang="nn-NO" noProof="0" dirty="0"/>
              <a:t>Klikk på ikonet for å legge til eit bilete</a:t>
            </a:r>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dirty="0"/>
              <a:t>Klikk for å legge til tekst</a:t>
            </a:r>
          </a:p>
        </p:txBody>
      </p:sp>
      <p:sp>
        <p:nvSpPr>
          <p:cNvPr id="8" name="Plassholder for tekst 7"/>
          <p:cNvSpPr>
            <a:spLocks noGrp="1"/>
          </p:cNvSpPr>
          <p:nvPr>
            <p:ph type="body" sz="quarter" idx="15" hasCustomPrompt="1"/>
          </p:nvPr>
        </p:nvSpPr>
        <p:spPr>
          <a:xfrm>
            <a:off x="5555848" y="1592196"/>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dirty="0"/>
              <a:t>Underoverskrift</a:t>
            </a:r>
          </a:p>
        </p:txBody>
      </p:sp>
      <p:sp>
        <p:nvSpPr>
          <p:cNvPr id="7" name="Plassholder for tittel 1">
            <a:extLst>
              <a:ext uri="{FF2B5EF4-FFF2-40B4-BE49-F238E27FC236}">
                <a16:creationId xmlns:a16="http://schemas.microsoft.com/office/drawing/2014/main" id="{4BCF99CA-C7FD-4C4D-9C5E-BA356AB67A00}"/>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175846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a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3" y="1782502"/>
            <a:ext cx="9826907" cy="4734046"/>
          </a:xfrm>
        </p:spPr>
        <p:txBody>
          <a:bodyPr/>
          <a:lstStyle>
            <a:lvl1pPr>
              <a:defRPr>
                <a:solidFill>
                  <a:srgbClr val="440C1A"/>
                </a:solidFill>
              </a:defRPr>
            </a:lvl1pPr>
          </a:lstStyle>
          <a:p>
            <a:pPr lvl="0"/>
            <a:r>
              <a:rPr lang="nb-NO" dirty="0"/>
              <a:t>Klikk for å legge til tekst</a:t>
            </a:r>
          </a:p>
        </p:txBody>
      </p:sp>
    </p:spTree>
    <p:extLst>
      <p:ext uri="{BB962C8B-B14F-4D97-AF65-F5344CB8AC3E}">
        <p14:creationId xmlns:p14="http://schemas.microsoft.com/office/powerpoint/2010/main" val="209639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aldsdela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1"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176" indent="0">
              <a:buNone/>
              <a:defRPr sz="1999" b="1"/>
            </a:lvl2pPr>
            <a:lvl3pPr marL="914354" indent="0">
              <a:buNone/>
              <a:defRPr sz="1799" b="1"/>
            </a:lvl3pPr>
            <a:lvl4pPr marL="1371531" indent="0">
              <a:buNone/>
              <a:defRPr sz="1600" b="1"/>
            </a:lvl4pPr>
            <a:lvl5pPr marL="1828708" indent="0">
              <a:buNone/>
              <a:defRPr sz="1600" b="1"/>
            </a:lvl5pPr>
            <a:lvl6pPr marL="2285885" indent="0">
              <a:buNone/>
              <a:defRPr sz="1600" b="1"/>
            </a:lvl6pPr>
            <a:lvl7pPr marL="2743064" indent="0">
              <a:buNone/>
              <a:defRPr sz="1600" b="1"/>
            </a:lvl7pPr>
            <a:lvl8pPr marL="3200239" indent="0">
              <a:buNone/>
              <a:defRPr sz="1600" b="1"/>
            </a:lvl8pPr>
            <a:lvl9pPr marL="3657416" indent="0">
              <a:buNone/>
              <a:defRPr sz="1600" b="1"/>
            </a:lvl9pPr>
          </a:lstStyle>
          <a:p>
            <a:pPr lvl="0"/>
            <a:r>
              <a:rPr lang="nb-NO" dirty="0"/>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3"/>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800" y="2696902"/>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176" indent="0">
              <a:buNone/>
              <a:defRPr sz="1999" b="1"/>
            </a:lvl2pPr>
            <a:lvl3pPr marL="914354" indent="0">
              <a:buNone/>
              <a:defRPr sz="1799" b="1"/>
            </a:lvl3pPr>
            <a:lvl4pPr marL="1371531" indent="0">
              <a:buNone/>
              <a:defRPr sz="1600" b="1"/>
            </a:lvl4pPr>
            <a:lvl5pPr marL="1828708" indent="0">
              <a:buNone/>
              <a:defRPr sz="1600" b="1"/>
            </a:lvl5pPr>
            <a:lvl6pPr marL="2285885" indent="0">
              <a:buNone/>
              <a:defRPr sz="1600" b="1"/>
            </a:lvl6pPr>
            <a:lvl7pPr marL="2743064" indent="0">
              <a:buNone/>
              <a:defRPr sz="1600" b="1"/>
            </a:lvl7pPr>
            <a:lvl8pPr marL="3200239" indent="0">
              <a:buNone/>
              <a:defRPr sz="1600" b="1"/>
            </a:lvl8pPr>
            <a:lvl9pPr marL="3657416" indent="0">
              <a:buNone/>
              <a:defRPr sz="1600" b="1"/>
            </a:lvl9pPr>
          </a:lstStyle>
          <a:p>
            <a:pPr marL="0" lvl="0" indent="0" algn="l" defTabSz="914354" rtl="0" eaLnBrk="1" latinLnBrk="0" hangingPunct="1">
              <a:lnSpc>
                <a:spcPct val="90000"/>
              </a:lnSpc>
              <a:spcBef>
                <a:spcPts val="1000"/>
              </a:spcBef>
              <a:buClr>
                <a:srgbClr val="EB4040"/>
              </a:buClr>
              <a:buFont typeface="Calibri" panose="020F0502020204030204" pitchFamily="34" charset="0"/>
              <a:buNone/>
            </a:pPr>
            <a:r>
              <a:rPr lang="nb-NO" dirty="0"/>
              <a:t>Klikk for å legge til overskrift</a:t>
            </a:r>
          </a:p>
        </p:txBody>
      </p:sp>
      <p:sp>
        <p:nvSpPr>
          <p:cNvPr id="8" name="Plassholder for tittel 1">
            <a:extLst>
              <a:ext uri="{FF2B5EF4-FFF2-40B4-BE49-F238E27FC236}">
                <a16:creationId xmlns:a16="http://schemas.microsoft.com/office/drawing/2014/main" id="{E6AA03BF-3358-1B42-B9A5-38EAED801F82}"/>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149078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aldsdeler uta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7" name="Plassholder for tittel 1">
            <a:extLst>
              <a:ext uri="{FF2B5EF4-FFF2-40B4-BE49-F238E27FC236}">
                <a16:creationId xmlns:a16="http://schemas.microsoft.com/office/drawing/2014/main" id="{30CC641B-0641-484F-926A-8443CFF305D0}"/>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146467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3453062" y="1708485"/>
            <a:ext cx="5015064" cy="4839815"/>
          </a:xfrm>
          <a:prstGeom prst="rect">
            <a:avLst/>
          </a:prstGeom>
          <a:solidFill>
            <a:srgbClr val="F2EBDD"/>
          </a:solidFill>
        </p:spPr>
        <p:txBody>
          <a:bodyPr lIns="0" tIns="0" rIns="0" bIns="720000" anchor="ctr" anchorCtr="1"/>
          <a:lstStyle>
            <a:lvl1pPr marL="0" indent="0" algn="ctr">
              <a:buNone/>
              <a:defRPr sz="1999" i="1"/>
            </a:lvl1pPr>
          </a:lstStyle>
          <a:p>
            <a:r>
              <a:rPr lang="nn-NO" noProof="0" dirty="0"/>
              <a:t>Klikk på ikonet for å legge til eit bilete</a:t>
            </a:r>
          </a:p>
        </p:txBody>
      </p:sp>
      <p:sp>
        <p:nvSpPr>
          <p:cNvPr id="4" name="Plassholder for tittel 1">
            <a:extLst>
              <a:ext uri="{FF2B5EF4-FFF2-40B4-BE49-F238E27FC236}">
                <a16:creationId xmlns:a16="http://schemas.microsoft.com/office/drawing/2014/main" id="{DAD9F9A2-D73F-444B-B1A3-5531C2C07F1D}"/>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250213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054579" y="1793791"/>
            <a:ext cx="10140596" cy="4742477"/>
          </a:xfrm>
          <a:prstGeom prst="rect">
            <a:avLst/>
          </a:prstGeom>
          <a:solidFill>
            <a:srgbClr val="F2EBDD"/>
          </a:solidFill>
        </p:spPr>
        <p:txBody>
          <a:bodyPr lIns="0" tIns="0" rIns="0" bIns="720000" anchor="ctr" anchorCtr="1"/>
          <a:lstStyle>
            <a:lvl1pPr marL="0" indent="0" algn="ctr">
              <a:buNone/>
              <a:defRPr sz="1999" i="1"/>
            </a:lvl1pPr>
          </a:lstStyle>
          <a:p>
            <a:r>
              <a:rPr lang="nn-NO" noProof="0" dirty="0"/>
              <a:t>Klikk på ikonet for å legge til eit bilete</a:t>
            </a:r>
          </a:p>
        </p:txBody>
      </p:sp>
      <p:sp>
        <p:nvSpPr>
          <p:cNvPr id="5" name="Plassholder for tittel 1">
            <a:extLst>
              <a:ext uri="{FF2B5EF4-FFF2-40B4-BE49-F238E27FC236}">
                <a16:creationId xmlns:a16="http://schemas.microsoft.com/office/drawing/2014/main" id="{92442EA1-3DCC-9341-9945-845ABE81C90E}"/>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285971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a:t>
            </a:r>
            <a:r>
              <a:rPr lang="nb-NO" dirty="0" err="1"/>
              <a:t>ein</a:t>
            </a:r>
            <a:r>
              <a:rPr lang="nb-NO" dirty="0"/>
              <a:t> tittel</a:t>
            </a:r>
          </a:p>
        </p:txBody>
      </p:sp>
      <p:sp>
        <p:nvSpPr>
          <p:cNvPr id="3" name="Plassholder for tekst 2"/>
          <p:cNvSpPr>
            <a:spLocks noGrp="1"/>
          </p:cNvSpPr>
          <p:nvPr>
            <p:ph type="body" idx="1"/>
          </p:nvPr>
        </p:nvSpPr>
        <p:spPr>
          <a:xfrm>
            <a:off x="451413" y="1782502"/>
            <a:ext cx="9653286" cy="4665571"/>
          </a:xfrm>
          <a:prstGeom prst="rect">
            <a:avLst/>
          </a:prstGeom>
        </p:spPr>
        <p:txBody>
          <a:bodyPr vert="horz" lIns="0" tIns="0" rIns="0" bIns="0" rtlCol="0">
            <a:normAutofit/>
          </a:body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0357146" y="6448073"/>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smtClean="0"/>
              <a:pPr/>
              <a:t>08.03.2022</a:t>
            </a:fld>
            <a:endParaRPr lang="nb-NO" dirty="0"/>
          </a:p>
        </p:txBody>
      </p:sp>
      <p:sp>
        <p:nvSpPr>
          <p:cNvPr id="6" name="Plassholder for lysbildenummer 5"/>
          <p:cNvSpPr>
            <a:spLocks noGrp="1"/>
          </p:cNvSpPr>
          <p:nvPr>
            <p:ph type="sldNum" sz="quarter" idx="4"/>
          </p:nvPr>
        </p:nvSpPr>
        <p:spPr>
          <a:xfrm>
            <a:off x="11591609" y="6448074"/>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smtClean="0"/>
              <a:pPr/>
              <a:t>‹#›</a:t>
            </a:fld>
            <a:endParaRPr lang="nb-NO" dirty="0"/>
          </a:p>
        </p:txBody>
      </p:sp>
      <p:pic>
        <p:nvPicPr>
          <p:cNvPr id="7" name="Bilde 6">
            <a:extLst>
              <a:ext uri="{FF2B5EF4-FFF2-40B4-BE49-F238E27FC236}">
                <a16:creationId xmlns:a16="http://schemas.microsoft.com/office/drawing/2014/main" id="{2C97C417-E3D0-7C4C-ABBA-3D1A8A0CFE1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754456" y="483982"/>
            <a:ext cx="2991600" cy="627930"/>
          </a:xfrm>
          <a:prstGeom prst="rect">
            <a:avLst/>
          </a:prstGeom>
        </p:spPr>
      </p:pic>
    </p:spTree>
    <p:extLst>
      <p:ext uri="{BB962C8B-B14F-4D97-AF65-F5344CB8AC3E}">
        <p14:creationId xmlns:p14="http://schemas.microsoft.com/office/powerpoint/2010/main" val="40880104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Lst>
  <p:txStyles>
    <p:titleStyle>
      <a:lvl1pPr algn="l" defTabSz="914354"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1999" indent="-251999" algn="l" defTabSz="914354"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1999" indent="-215999" algn="l" defTabSz="914354"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01" indent="-215999" algn="l" defTabSz="914354"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00" indent="-215999" algn="l" defTabSz="914354" rtl="0" eaLnBrk="1" latinLnBrk="0" hangingPunct="1">
        <a:lnSpc>
          <a:spcPct val="90000"/>
        </a:lnSpc>
        <a:spcBef>
          <a:spcPts val="500"/>
        </a:spcBef>
        <a:spcAft>
          <a:spcPts val="500"/>
        </a:spcAft>
        <a:buFont typeface="Calibri" panose="020F0502020204030204" pitchFamily="34" charset="0"/>
        <a:buChar char="-"/>
        <a:defRPr sz="2399" b="0" i="0" kern="1200">
          <a:solidFill>
            <a:srgbClr val="440C1A"/>
          </a:solidFill>
          <a:latin typeface="Arial" panose="020B0604020202020204" pitchFamily="34" charset="0"/>
          <a:ea typeface="+mn-ea"/>
          <a:cs typeface="Arial" panose="020B0604020202020204" pitchFamily="34" charset="0"/>
        </a:defRPr>
      </a:lvl4pPr>
      <a:lvl5pPr marL="1080000" indent="-215999" algn="l" defTabSz="914354" rtl="0" eaLnBrk="1" latinLnBrk="0" hangingPunct="1">
        <a:lnSpc>
          <a:spcPct val="90000"/>
        </a:lnSpc>
        <a:spcBef>
          <a:spcPts val="500"/>
        </a:spcBef>
        <a:spcAft>
          <a:spcPts val="500"/>
        </a:spcAft>
        <a:buFont typeface="Calibri" panose="020F0502020204030204" pitchFamily="34" charset="0"/>
        <a:buChar char="-"/>
        <a:defRPr sz="2199" b="0" i="0" kern="1200">
          <a:solidFill>
            <a:srgbClr val="440C1A"/>
          </a:solidFill>
          <a:latin typeface="Arial" panose="020B0604020202020204" pitchFamily="34" charset="0"/>
          <a:ea typeface="+mn-ea"/>
          <a:cs typeface="Arial" panose="020B0604020202020204" pitchFamily="34" charset="0"/>
        </a:defRPr>
      </a:lvl5pPr>
      <a:lvl6pPr marL="2514474" indent="-228588" algn="l" defTabSz="9143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51" indent="-228588" algn="l" defTabSz="9143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005" indent="-228588" algn="l" defTabSz="9143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4354" rtl="0" eaLnBrk="1" latinLnBrk="0" hangingPunct="1">
        <a:defRPr sz="1799" kern="1200">
          <a:solidFill>
            <a:schemeClr val="tx1"/>
          </a:solidFill>
          <a:latin typeface="+mn-lt"/>
          <a:ea typeface="+mn-ea"/>
          <a:cs typeface="+mn-cs"/>
        </a:defRPr>
      </a:lvl1pPr>
      <a:lvl2pPr marL="457176" algn="l" defTabSz="914354" rtl="0" eaLnBrk="1" latinLnBrk="0" hangingPunct="1">
        <a:defRPr sz="1799" kern="1200">
          <a:solidFill>
            <a:schemeClr val="tx1"/>
          </a:solidFill>
          <a:latin typeface="+mn-lt"/>
          <a:ea typeface="+mn-ea"/>
          <a:cs typeface="+mn-cs"/>
        </a:defRPr>
      </a:lvl2pPr>
      <a:lvl3pPr marL="914354" algn="l" defTabSz="914354" rtl="0" eaLnBrk="1" latinLnBrk="0" hangingPunct="1">
        <a:defRPr sz="1799" kern="1200">
          <a:solidFill>
            <a:schemeClr val="tx1"/>
          </a:solidFill>
          <a:latin typeface="+mn-lt"/>
          <a:ea typeface="+mn-ea"/>
          <a:cs typeface="+mn-cs"/>
        </a:defRPr>
      </a:lvl3pPr>
      <a:lvl4pPr marL="1371531" algn="l" defTabSz="914354" rtl="0" eaLnBrk="1" latinLnBrk="0" hangingPunct="1">
        <a:defRPr sz="1799" kern="1200">
          <a:solidFill>
            <a:schemeClr val="tx1"/>
          </a:solidFill>
          <a:latin typeface="+mn-lt"/>
          <a:ea typeface="+mn-ea"/>
          <a:cs typeface="+mn-cs"/>
        </a:defRPr>
      </a:lvl4pPr>
      <a:lvl5pPr marL="1828708" algn="l" defTabSz="914354" rtl="0" eaLnBrk="1" latinLnBrk="0" hangingPunct="1">
        <a:defRPr sz="1799" kern="1200">
          <a:solidFill>
            <a:schemeClr val="tx1"/>
          </a:solidFill>
          <a:latin typeface="+mn-lt"/>
          <a:ea typeface="+mn-ea"/>
          <a:cs typeface="+mn-cs"/>
        </a:defRPr>
      </a:lvl5pPr>
      <a:lvl6pPr marL="2285885" algn="l" defTabSz="914354" rtl="0" eaLnBrk="1" latinLnBrk="0" hangingPunct="1">
        <a:defRPr sz="1799" kern="1200">
          <a:solidFill>
            <a:schemeClr val="tx1"/>
          </a:solidFill>
          <a:latin typeface="+mn-lt"/>
          <a:ea typeface="+mn-ea"/>
          <a:cs typeface="+mn-cs"/>
        </a:defRPr>
      </a:lvl6pPr>
      <a:lvl7pPr marL="2743064" algn="l" defTabSz="914354" rtl="0" eaLnBrk="1" latinLnBrk="0" hangingPunct="1">
        <a:defRPr sz="1799" kern="1200">
          <a:solidFill>
            <a:schemeClr val="tx1"/>
          </a:solidFill>
          <a:latin typeface="+mn-lt"/>
          <a:ea typeface="+mn-ea"/>
          <a:cs typeface="+mn-cs"/>
        </a:defRPr>
      </a:lvl7pPr>
      <a:lvl8pPr marL="3200239" algn="l" defTabSz="914354" rtl="0" eaLnBrk="1" latinLnBrk="0" hangingPunct="1">
        <a:defRPr sz="1799" kern="1200">
          <a:solidFill>
            <a:schemeClr val="tx1"/>
          </a:solidFill>
          <a:latin typeface="+mn-lt"/>
          <a:ea typeface="+mn-ea"/>
          <a:cs typeface="+mn-cs"/>
        </a:defRPr>
      </a:lvl8pPr>
      <a:lvl9pPr marL="3657416" algn="l" defTabSz="914354"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wrap="square" anchor="t">
            <a:normAutofit fontScale="90000"/>
          </a:bodyPr>
          <a:lstStyle/>
          <a:p>
            <a:r>
              <a:rPr lang="nb-NO" dirty="0"/>
              <a:t>Lokallaget som politisk kraft</a:t>
            </a:r>
          </a:p>
        </p:txBody>
      </p:sp>
      <p:sp>
        <p:nvSpPr>
          <p:cNvPr id="9" name="Plassholder for innhold 8">
            <a:extLst>
              <a:ext uri="{FF2B5EF4-FFF2-40B4-BE49-F238E27FC236}">
                <a16:creationId xmlns:a16="http://schemas.microsoft.com/office/drawing/2014/main" id="{A2A38468-2DEE-854D-A8D0-FD637259B384}"/>
              </a:ext>
            </a:extLst>
          </p:cNvPr>
          <p:cNvSpPr>
            <a:spLocks noGrp="1"/>
          </p:cNvSpPr>
          <p:nvPr>
            <p:ph idx="14"/>
          </p:nvPr>
        </p:nvSpPr>
        <p:spPr/>
        <p:txBody>
          <a:bodyPr/>
          <a:lstStyle/>
          <a:p>
            <a:endParaRPr lang="nn-NO"/>
          </a:p>
        </p:txBody>
      </p:sp>
      <p:sp>
        <p:nvSpPr>
          <p:cNvPr id="8" name="Undertittel 7">
            <a:extLst>
              <a:ext uri="{FF2B5EF4-FFF2-40B4-BE49-F238E27FC236}">
                <a16:creationId xmlns:a16="http://schemas.microsoft.com/office/drawing/2014/main" id="{E9516F4A-6F38-7843-8C89-C68D3498B0ED}"/>
              </a:ext>
            </a:extLst>
          </p:cNvPr>
          <p:cNvSpPr>
            <a:spLocks noGrp="1"/>
          </p:cNvSpPr>
          <p:nvPr>
            <p:ph type="subTitle" idx="1"/>
          </p:nvPr>
        </p:nvSpPr>
        <p:spPr/>
        <p:txBody>
          <a:bodyPr/>
          <a:lstStyle/>
          <a:p>
            <a:endParaRPr lang="nn-NO"/>
          </a:p>
        </p:txBody>
      </p:sp>
    </p:spTree>
    <p:extLst>
      <p:ext uri="{BB962C8B-B14F-4D97-AF65-F5344CB8AC3E}">
        <p14:creationId xmlns:p14="http://schemas.microsoft.com/office/powerpoint/2010/main" val="288214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EBF9-7AC0-B24A-8EF5-105B89D800E9}"/>
              </a:ext>
            </a:extLst>
          </p:cNvPr>
          <p:cNvSpPr>
            <a:spLocks noGrp="1"/>
          </p:cNvSpPr>
          <p:nvPr>
            <p:ph type="title"/>
          </p:nvPr>
        </p:nvSpPr>
        <p:spPr/>
        <p:txBody>
          <a:bodyPr/>
          <a:lstStyle/>
          <a:p>
            <a:r>
              <a:rPr lang="nb-NO" dirty="0"/>
              <a:t>Kva skjer når vi bryt "</a:t>
            </a:r>
            <a:r>
              <a:rPr lang="nb-NO" dirty="0" err="1"/>
              <a:t>reglane</a:t>
            </a:r>
            <a:r>
              <a:rPr lang="nb-NO" dirty="0"/>
              <a:t>"?</a:t>
            </a:r>
          </a:p>
        </p:txBody>
      </p:sp>
      <p:pic>
        <p:nvPicPr>
          <p:cNvPr id="5" name="Content Placeholder 4">
            <a:extLst>
              <a:ext uri="{FF2B5EF4-FFF2-40B4-BE49-F238E27FC236}">
                <a16:creationId xmlns:a16="http://schemas.microsoft.com/office/drawing/2014/main" id="{A653E920-D687-9F44-8A5E-62457DED0D8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80574" y="2058688"/>
            <a:ext cx="4787900" cy="4191000"/>
          </a:xfrm>
        </p:spPr>
      </p:pic>
      <p:pic>
        <p:nvPicPr>
          <p:cNvPr id="7" name="Picture 6">
            <a:extLst>
              <a:ext uri="{FF2B5EF4-FFF2-40B4-BE49-F238E27FC236}">
                <a16:creationId xmlns:a16="http://schemas.microsoft.com/office/drawing/2014/main" id="{EE4DF9DA-FA75-EC4B-9420-5C45427019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2937" y="2152831"/>
            <a:ext cx="5148657" cy="4386748"/>
          </a:xfrm>
          <a:prstGeom prst="rect">
            <a:avLst/>
          </a:prstGeom>
        </p:spPr>
      </p:pic>
      <p:pic>
        <p:nvPicPr>
          <p:cNvPr id="9" name="Picture 8">
            <a:extLst>
              <a:ext uri="{FF2B5EF4-FFF2-40B4-BE49-F238E27FC236}">
                <a16:creationId xmlns:a16="http://schemas.microsoft.com/office/drawing/2014/main" id="{97764E99-55F2-2246-9A20-328992F34B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1891" y="1691609"/>
            <a:ext cx="4972143" cy="4268188"/>
          </a:xfrm>
          <a:prstGeom prst="rect">
            <a:avLst/>
          </a:prstGeom>
        </p:spPr>
      </p:pic>
    </p:spTree>
    <p:extLst>
      <p:ext uri="{BB962C8B-B14F-4D97-AF65-F5344CB8AC3E}">
        <p14:creationId xmlns:p14="http://schemas.microsoft.com/office/powerpoint/2010/main" val="20507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AEBA-9D0A-4449-8F64-1D41D244DA6F}"/>
              </a:ext>
            </a:extLst>
          </p:cNvPr>
          <p:cNvSpPr>
            <a:spLocks noGrp="1"/>
          </p:cNvSpPr>
          <p:nvPr>
            <p:ph type="title"/>
          </p:nvPr>
        </p:nvSpPr>
        <p:spPr/>
        <p:txBody>
          <a:bodyPr/>
          <a:lstStyle/>
          <a:p>
            <a:r>
              <a:rPr lang="nn-NO" dirty="0"/>
              <a:t>Hovudsaker - kvifor</a:t>
            </a:r>
          </a:p>
        </p:txBody>
      </p:sp>
      <p:sp>
        <p:nvSpPr>
          <p:cNvPr id="4" name="Text Placeholder 3">
            <a:extLst>
              <a:ext uri="{FF2B5EF4-FFF2-40B4-BE49-F238E27FC236}">
                <a16:creationId xmlns:a16="http://schemas.microsoft.com/office/drawing/2014/main" id="{97C0319E-4416-EB4B-9CFE-C3EF0542CB3B}"/>
              </a:ext>
            </a:extLst>
          </p:cNvPr>
          <p:cNvSpPr>
            <a:spLocks noGrp="1"/>
          </p:cNvSpPr>
          <p:nvPr>
            <p:ph idx="1"/>
          </p:nvPr>
        </p:nvSpPr>
        <p:spPr/>
        <p:txBody>
          <a:bodyPr>
            <a:normAutofit/>
          </a:bodyPr>
          <a:lstStyle/>
          <a:p>
            <a:r>
              <a:rPr lang="nn-NO" dirty="0"/>
              <a:t>Prioritering er viktig både for SV og innbyggarane. Kva skal vi bruke tida vår på? Også eit økonomisk spørsmål. </a:t>
            </a:r>
          </a:p>
          <a:p>
            <a:r>
              <a:rPr lang="nn-NO" dirty="0"/>
              <a:t>Helst </a:t>
            </a:r>
            <a:r>
              <a:rPr lang="nn-NO" i="1" dirty="0"/>
              <a:t>ei</a:t>
            </a:r>
            <a:r>
              <a:rPr lang="nn-NO" dirty="0"/>
              <a:t> hovudsak, i høgda kan de ha to-tre saker som er særleg viktig for dykk.</a:t>
            </a:r>
          </a:p>
          <a:p>
            <a:r>
              <a:rPr lang="nn-NO" dirty="0"/>
              <a:t>Skilnad på politisk sak og politisk område. </a:t>
            </a:r>
            <a:br>
              <a:rPr lang="nn-NO" dirty="0"/>
            </a:br>
            <a:r>
              <a:rPr lang="nn-NO" dirty="0"/>
              <a:t>"Skule" </a:t>
            </a:r>
            <a:r>
              <a:rPr lang="nn-NO" dirty="0" err="1"/>
              <a:t>vs</a:t>
            </a:r>
            <a:r>
              <a:rPr lang="nn-NO" dirty="0"/>
              <a:t>. "leksefri skule".</a:t>
            </a:r>
          </a:p>
          <a:p>
            <a:r>
              <a:rPr lang="nn-NO" dirty="0"/>
              <a:t>By på løysingar – ikkje uløyselege problem.</a:t>
            </a:r>
          </a:p>
        </p:txBody>
      </p:sp>
    </p:spTree>
    <p:extLst>
      <p:ext uri="{BB962C8B-B14F-4D97-AF65-F5344CB8AC3E}">
        <p14:creationId xmlns:p14="http://schemas.microsoft.com/office/powerpoint/2010/main" val="34474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1B4C2-F50F-8140-B3CE-97031929F39C}"/>
              </a:ext>
            </a:extLst>
          </p:cNvPr>
          <p:cNvSpPr>
            <a:spLocks noGrp="1"/>
          </p:cNvSpPr>
          <p:nvPr>
            <p:ph type="title"/>
          </p:nvPr>
        </p:nvSpPr>
        <p:spPr/>
        <p:txBody>
          <a:bodyPr/>
          <a:lstStyle/>
          <a:p>
            <a:r>
              <a:rPr lang="nb-NO" dirty="0"/>
              <a:t>Kva er ei god sak? </a:t>
            </a:r>
          </a:p>
        </p:txBody>
      </p:sp>
      <p:graphicFrame>
        <p:nvGraphicFramePr>
          <p:cNvPr id="4" name="Content Placeholder 3">
            <a:extLst>
              <a:ext uri="{FF2B5EF4-FFF2-40B4-BE49-F238E27FC236}">
                <a16:creationId xmlns:a16="http://schemas.microsoft.com/office/drawing/2014/main" id="{2960EFC2-34C4-7741-B7D7-1D901D8974E1}"/>
              </a:ext>
            </a:extLst>
          </p:cNvPr>
          <p:cNvGraphicFramePr>
            <a:graphicFrameLocks noGrp="1"/>
          </p:cNvGraphicFramePr>
          <p:nvPr>
            <p:ph idx="1"/>
            <p:extLst>
              <p:ext uri="{D42A27DB-BD31-4B8C-83A1-F6EECF244321}">
                <p14:modId xmlns:p14="http://schemas.microsoft.com/office/powerpoint/2010/main" val="3196355582"/>
              </p:ext>
            </p:extLst>
          </p:nvPr>
        </p:nvGraphicFramePr>
        <p:xfrm>
          <a:off x="450850" y="1782763"/>
          <a:ext cx="9653587" cy="4789730"/>
        </p:xfrm>
        <a:graphic>
          <a:graphicData uri="http://schemas.openxmlformats.org/drawingml/2006/table">
            <a:tbl>
              <a:tblPr firstRow="1" bandRow="1">
                <a:tableStyleId>{5C22544A-7EE6-4342-B048-85BDC9FD1C3A}</a:tableStyleId>
              </a:tblPr>
              <a:tblGrid>
                <a:gridCol w="6360072">
                  <a:extLst>
                    <a:ext uri="{9D8B030D-6E8A-4147-A177-3AD203B41FA5}">
                      <a16:colId xmlns:a16="http://schemas.microsoft.com/office/drawing/2014/main" val="3624576419"/>
                    </a:ext>
                  </a:extLst>
                </a:gridCol>
                <a:gridCol w="3293515">
                  <a:extLst>
                    <a:ext uri="{9D8B030D-6E8A-4147-A177-3AD203B41FA5}">
                      <a16:colId xmlns:a16="http://schemas.microsoft.com/office/drawing/2014/main" val="512621715"/>
                    </a:ext>
                  </a:extLst>
                </a:gridCol>
              </a:tblGrid>
              <a:tr h="592804">
                <a:tc>
                  <a:txBody>
                    <a:bodyPr/>
                    <a:lstStyle/>
                    <a:p>
                      <a:r>
                        <a:rPr lang="nn-NO" sz="1800" b="0" i="0" noProof="0">
                          <a:latin typeface="Arial" panose="020B0604020202020204" pitchFamily="34" charset="0"/>
                          <a:cs typeface="Arial" panose="020B0604020202020204" pitchFamily="34" charset="0"/>
                        </a:rPr>
                        <a:t>Spørsmål:</a:t>
                      </a:r>
                    </a:p>
                  </a:txBody>
                  <a:tcPr marL="91461" marR="91461" marT="45731" marB="45731"/>
                </a:tc>
                <a:tc>
                  <a:txBody>
                    <a:bodyPr/>
                    <a:lstStyle/>
                    <a:p>
                      <a:r>
                        <a:rPr lang="nn-NO" sz="1800" b="0" i="0" noProof="0">
                          <a:latin typeface="Arial" panose="020B0604020202020204" pitchFamily="34" charset="0"/>
                          <a:cs typeface="Arial" panose="020B0604020202020204" pitchFamily="34" charset="0"/>
                        </a:rPr>
                        <a:t>Svar:</a:t>
                      </a:r>
                    </a:p>
                  </a:txBody>
                  <a:tcPr marL="91461" marR="91461" marT="45731" marB="45731"/>
                </a:tc>
                <a:extLst>
                  <a:ext uri="{0D108BD9-81ED-4DB2-BD59-A6C34878D82A}">
                    <a16:rowId xmlns:a16="http://schemas.microsoft.com/office/drawing/2014/main" val="2442023958"/>
                  </a:ext>
                </a:extLst>
              </a:tr>
              <a:tr h="592804">
                <a:tc>
                  <a:txBody>
                    <a:bodyPr/>
                    <a:lstStyle/>
                    <a:p>
                      <a:pPr algn="l">
                        <a:lnSpc>
                          <a:spcPct val="115000"/>
                        </a:lnSpc>
                        <a:spcAft>
                          <a:spcPts val="100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 Kort omtale av saka</a:t>
                      </a:r>
                    </a:p>
                  </a:txBody>
                  <a:tcPr marL="68596" marR="6859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2885443098"/>
                  </a:ext>
                </a:extLst>
              </a:tr>
              <a:tr h="592804">
                <a:tc>
                  <a:txBody>
                    <a:bodyPr/>
                    <a:lstStyle/>
                    <a:p>
                      <a:pPr algn="l">
                        <a:spcAft>
                          <a:spcPts val="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Kva er utfordringane ved situasjonen?</a:t>
                      </a:r>
                    </a:p>
                  </a:txBody>
                  <a:tcPr marL="114326" marR="11432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526605144"/>
                  </a:ext>
                </a:extLst>
              </a:tr>
              <a:tr h="592804">
                <a:tc>
                  <a:txBody>
                    <a:bodyPr/>
                    <a:lstStyle/>
                    <a:p>
                      <a:pPr algn="l">
                        <a:spcAft>
                          <a:spcPts val="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Kva er SV sine løysingar? </a:t>
                      </a:r>
                    </a:p>
                  </a:txBody>
                  <a:tcPr marL="114326" marR="11432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4143477058"/>
                  </a:ext>
                </a:extLst>
              </a:tr>
              <a:tr h="592804">
                <a:tc>
                  <a:txBody>
                    <a:bodyPr/>
                    <a:lstStyle/>
                    <a:p>
                      <a:pPr algn="l">
                        <a:spcAft>
                          <a:spcPts val="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Korleis finn vi ut kva det kostar og korleis det kan bli finansiert?</a:t>
                      </a:r>
                    </a:p>
                  </a:txBody>
                  <a:tcPr marL="114326" marR="11432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002005747"/>
                  </a:ext>
                </a:extLst>
              </a:tr>
              <a:tr h="592804">
                <a:tc>
                  <a:txBody>
                    <a:bodyPr/>
                    <a:lstStyle/>
                    <a:p>
                      <a:pPr algn="l">
                        <a:spcAft>
                          <a:spcPts val="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Kven er hovudmotstandar? Kva meiner dei andre partia? Er det nokon vi kan samarbeide med?</a:t>
                      </a:r>
                    </a:p>
                  </a:txBody>
                  <a:tcPr marL="114326" marR="11432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208174947"/>
                  </a:ext>
                </a:extLst>
              </a:tr>
              <a:tr h="592804">
                <a:tc>
                  <a:txBody>
                    <a:bodyPr/>
                    <a:lstStyle/>
                    <a:p>
                      <a:pPr algn="l">
                        <a:lnSpc>
                          <a:spcPct val="115000"/>
                        </a:lnSpc>
                        <a:spcAft>
                          <a:spcPts val="100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Kven er målgruppene for saken? Kven blir påverka av den?</a:t>
                      </a:r>
                    </a:p>
                  </a:txBody>
                  <a:tcPr marL="68596" marR="6859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743800008"/>
                  </a:ext>
                </a:extLst>
              </a:tr>
              <a:tr h="592804">
                <a:tc>
                  <a:txBody>
                    <a:bodyPr/>
                    <a:lstStyle/>
                    <a:p>
                      <a:r>
                        <a:rPr lang="nn-NO" sz="1800" b="0" i="0" kern="1200" noProof="0" dirty="0">
                          <a:solidFill>
                            <a:schemeClr val="dk1"/>
                          </a:solidFill>
                          <a:effectLst/>
                          <a:latin typeface="Arial" panose="020B0604020202020204" pitchFamily="34" charset="0"/>
                          <a:ea typeface="+mn-ea"/>
                          <a:cs typeface="Arial" panose="020B0604020202020204" pitchFamily="34" charset="0"/>
                        </a:rPr>
                        <a:t>Skjer det noko fram mot neste lokalval som kan aktualisere saka? Eller kan vi gjere det?</a:t>
                      </a:r>
                      <a:endParaRPr lang="nn-NO" sz="1800" b="0" i="0" noProof="0" dirty="0">
                        <a:latin typeface="Arial" panose="020B0604020202020204" pitchFamily="34" charset="0"/>
                        <a:cs typeface="Arial" panose="020B0604020202020204" pitchFamily="34" charset="0"/>
                      </a:endParaRPr>
                    </a:p>
                  </a:txBody>
                  <a:tcPr marL="91461" marR="91461" marT="45731" marB="45731" anchor="ctr"/>
                </a:tc>
                <a:tc>
                  <a:txBody>
                    <a:bodyPr/>
                    <a:lstStyle/>
                    <a:p>
                      <a:endParaRPr lang="nn-NO" sz="1800" b="0" i="0" noProof="0" dirty="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194197360"/>
                  </a:ext>
                </a:extLst>
              </a:tr>
            </a:tbl>
          </a:graphicData>
        </a:graphic>
      </p:graphicFrame>
    </p:spTree>
    <p:extLst>
      <p:ext uri="{BB962C8B-B14F-4D97-AF65-F5344CB8AC3E}">
        <p14:creationId xmlns:p14="http://schemas.microsoft.com/office/powerpoint/2010/main" val="1389020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8D40F9-056B-4940-A2B2-9A7C2EC92944}"/>
              </a:ext>
            </a:extLst>
          </p:cNvPr>
          <p:cNvSpPr>
            <a:spLocks noGrp="1"/>
          </p:cNvSpPr>
          <p:nvPr>
            <p:ph type="subTitle" idx="1"/>
          </p:nvPr>
        </p:nvSpPr>
        <p:spPr/>
        <p:txBody>
          <a:bodyPr>
            <a:normAutofit/>
          </a:bodyPr>
          <a:lstStyle/>
          <a:p>
            <a:r>
              <a:rPr lang="nb-NO" dirty="0" err="1"/>
              <a:t>Korleis</a:t>
            </a:r>
            <a:r>
              <a:rPr lang="en-NO"/>
              <a:t> finne gode saker</a:t>
            </a:r>
          </a:p>
        </p:txBody>
      </p:sp>
    </p:spTree>
    <p:extLst>
      <p:ext uri="{BB962C8B-B14F-4D97-AF65-F5344CB8AC3E}">
        <p14:creationId xmlns:p14="http://schemas.microsoft.com/office/powerpoint/2010/main" val="417116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wearing a hat&#10;&#10;Description automatically generated">
            <a:extLst>
              <a:ext uri="{FF2B5EF4-FFF2-40B4-BE49-F238E27FC236}">
                <a16:creationId xmlns:a16="http://schemas.microsoft.com/office/drawing/2014/main" id="{3445B9EE-3A29-45A7-9423-0873F476253C}"/>
              </a:ext>
            </a:extLst>
          </p:cNvPr>
          <p:cNvPicPr>
            <a:picLocks noGrp="1" noChangeAspect="1"/>
          </p:cNvPicPr>
          <p:nvPr>
            <p:ph type="pic" sz="quarter" idx="13"/>
          </p:nvPr>
        </p:nvPicPr>
        <p:blipFill rotWithShape="1">
          <a:blip r:embed="rId3"/>
          <a:srcRect t="16687" b="16687"/>
          <a:stretch/>
        </p:blipFill>
        <p:spPr/>
      </p:pic>
      <p:sp>
        <p:nvSpPr>
          <p:cNvPr id="3" name="Content Placeholder 2">
            <a:extLst>
              <a:ext uri="{FF2B5EF4-FFF2-40B4-BE49-F238E27FC236}">
                <a16:creationId xmlns:a16="http://schemas.microsoft.com/office/drawing/2014/main" id="{6BF37A8F-9D2D-A944-976D-357D4B319224}"/>
              </a:ext>
            </a:extLst>
          </p:cNvPr>
          <p:cNvSpPr>
            <a:spLocks noGrp="1"/>
          </p:cNvSpPr>
          <p:nvPr>
            <p:ph type="body" sz="quarter" idx="14"/>
          </p:nvPr>
        </p:nvSpPr>
        <p:spPr/>
        <p:txBody>
          <a:bodyPr/>
          <a:lstStyle/>
          <a:p>
            <a:r>
              <a:rPr lang="nb-NO" dirty="0"/>
              <a:t>Lokale </a:t>
            </a:r>
            <a:r>
              <a:rPr lang="nb-NO" dirty="0" err="1"/>
              <a:t>kampar</a:t>
            </a:r>
            <a:r>
              <a:rPr lang="nb-NO" dirty="0"/>
              <a:t> og </a:t>
            </a:r>
            <a:r>
              <a:rPr lang="nb-NO" dirty="0" err="1"/>
              <a:t>sakar</a:t>
            </a:r>
            <a:r>
              <a:rPr lang="nb-NO" dirty="0"/>
              <a:t> folk er </a:t>
            </a:r>
            <a:r>
              <a:rPr lang="nb-NO" dirty="0" err="1"/>
              <a:t>oppteken</a:t>
            </a:r>
            <a:r>
              <a:rPr lang="nb-NO" dirty="0"/>
              <a:t> av.</a:t>
            </a:r>
            <a:r>
              <a:rPr lang="en-NO" dirty="0"/>
              <a:t> </a:t>
            </a:r>
            <a:endParaRPr lang="nn-NO" dirty="0"/>
          </a:p>
          <a:p>
            <a:r>
              <a:rPr lang="nn-NO" dirty="0"/>
              <a:t>Arranger "Gi SV beskjed."</a:t>
            </a:r>
          </a:p>
          <a:p>
            <a:r>
              <a:rPr lang="nn-NO" dirty="0"/>
              <a:t>Be om innspel til fleire saker enn programarbeid – kva med budsjettet?</a:t>
            </a:r>
          </a:p>
          <a:p>
            <a:r>
              <a:rPr lang="nn-NO" dirty="0"/>
              <a:t>Bedriftsbesøk.</a:t>
            </a:r>
          </a:p>
          <a:p>
            <a:r>
              <a:rPr lang="nn-NO" dirty="0"/>
              <a:t>Organisasjonar og </a:t>
            </a:r>
            <a:r>
              <a:rPr lang="nn-NO" dirty="0" err="1"/>
              <a:t>frivilligheita</a:t>
            </a:r>
            <a:r>
              <a:rPr lang="nn-NO" dirty="0"/>
              <a:t>.</a:t>
            </a:r>
          </a:p>
        </p:txBody>
      </p:sp>
      <p:sp>
        <p:nvSpPr>
          <p:cNvPr id="7" name="Tittel 6">
            <a:extLst>
              <a:ext uri="{FF2B5EF4-FFF2-40B4-BE49-F238E27FC236}">
                <a16:creationId xmlns:a16="http://schemas.microsoft.com/office/drawing/2014/main" id="{1EC57195-4C06-C24C-A81B-F8499BA66E5E}"/>
              </a:ext>
            </a:extLst>
          </p:cNvPr>
          <p:cNvSpPr>
            <a:spLocks noGrp="1"/>
          </p:cNvSpPr>
          <p:nvPr>
            <p:ph type="title"/>
          </p:nvPr>
        </p:nvSpPr>
        <p:spPr/>
        <p:txBody>
          <a:bodyPr>
            <a:noAutofit/>
          </a:bodyPr>
          <a:lstStyle/>
          <a:p>
            <a:r>
              <a:rPr lang="nn-NO" sz="3000" dirty="0"/>
              <a:t>Kor godt kjenner de lokalsamfunnet?</a:t>
            </a:r>
          </a:p>
        </p:txBody>
      </p:sp>
    </p:spTree>
    <p:extLst>
      <p:ext uri="{BB962C8B-B14F-4D97-AF65-F5344CB8AC3E}">
        <p14:creationId xmlns:p14="http://schemas.microsoft.com/office/powerpoint/2010/main" val="119649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1F2326-F5B7-7A4D-985D-5877DB360219}"/>
              </a:ext>
            </a:extLst>
          </p:cNvPr>
          <p:cNvSpPr>
            <a:spLocks noGrp="1"/>
          </p:cNvSpPr>
          <p:nvPr>
            <p:ph sz="half" idx="1"/>
          </p:nvPr>
        </p:nvSpPr>
        <p:spPr/>
        <p:txBody>
          <a:bodyPr vert="horz" lIns="0" tIns="0" rIns="0" bIns="0" rtlCol="0" anchor="t">
            <a:normAutofit fontScale="55000" lnSpcReduction="20000"/>
          </a:bodyPr>
          <a:lstStyle/>
          <a:p>
            <a:pPr marL="251460" indent="-251460">
              <a:lnSpc>
                <a:spcPct val="130000"/>
              </a:lnSpc>
            </a:pPr>
            <a:r>
              <a:rPr lang="nn-NO" sz="3301" dirty="0"/>
              <a:t>Inviter organisasjonar og innbyggarar til innspelsmøte.</a:t>
            </a:r>
            <a:endParaRPr lang="nn-NO" dirty="0"/>
          </a:p>
          <a:p>
            <a:pPr marL="251460" indent="-251460">
              <a:lnSpc>
                <a:spcPct val="130000"/>
              </a:lnSpc>
            </a:pPr>
            <a:r>
              <a:rPr lang="nn-NO" sz="3300" dirty="0">
                <a:latin typeface="Arial"/>
                <a:cs typeface="Arial"/>
              </a:rPr>
              <a:t>Bli kjent med lokalsamfunnet «på nytt».</a:t>
            </a:r>
          </a:p>
          <a:p>
            <a:pPr marL="251460" indent="-251460">
              <a:lnSpc>
                <a:spcPct val="130000"/>
              </a:lnSpc>
            </a:pPr>
            <a:r>
              <a:rPr lang="nn-NO" sz="3301" dirty="0"/>
              <a:t>Fagforeiningar, bedrifter, miljøorganisasjonar, idrettslag, Sanitetskvinnene, </a:t>
            </a:r>
            <a:r>
              <a:rPr lang="nn-NO" sz="3301" dirty="0" err="1"/>
              <a:t>natteravnar</a:t>
            </a:r>
            <a:r>
              <a:rPr lang="nn-NO" sz="3301" dirty="0"/>
              <a:t>, næringsråd, kulturliv etc. </a:t>
            </a:r>
          </a:p>
          <a:p>
            <a:pPr marL="251460" indent="-251460">
              <a:lnSpc>
                <a:spcPct val="130000"/>
              </a:lnSpc>
            </a:pPr>
            <a:r>
              <a:rPr lang="nn-NO" sz="3301" dirty="0"/>
              <a:t>...også dei de kanskje ikkje har så mykje kontakt med til vanleg</a:t>
            </a:r>
          </a:p>
          <a:p>
            <a:pPr marL="251460" indent="-251460">
              <a:lnSpc>
                <a:spcPct val="130000"/>
              </a:lnSpc>
            </a:pPr>
            <a:r>
              <a:rPr lang="nn-NO" sz="3301" dirty="0"/>
              <a:t>Temaspesifikt eller generelt.</a:t>
            </a:r>
          </a:p>
          <a:p>
            <a:pPr marL="251460" indent="-251460">
              <a:lnSpc>
                <a:spcPct val="130000"/>
              </a:lnSpc>
            </a:pPr>
            <a:r>
              <a:rPr lang="nn-NO" sz="3301" dirty="0"/>
              <a:t>Alternativ: Inviter dykk sjølv på kaffi til ulike aktørar i lokalsamfunnet. </a:t>
            </a:r>
          </a:p>
          <a:p>
            <a:pPr marL="251460" indent="-251460">
              <a:lnSpc>
                <a:spcPct val="130000"/>
              </a:lnSpc>
            </a:pPr>
            <a:endParaRPr lang="nn-NO" dirty="0"/>
          </a:p>
        </p:txBody>
      </p:sp>
      <p:sp>
        <p:nvSpPr>
          <p:cNvPr id="3" name="Content Placeholder 2">
            <a:extLst>
              <a:ext uri="{FF2B5EF4-FFF2-40B4-BE49-F238E27FC236}">
                <a16:creationId xmlns:a16="http://schemas.microsoft.com/office/drawing/2014/main" id="{E72AFB3D-3717-8C47-9944-69E7CC922C5B}"/>
              </a:ext>
            </a:extLst>
          </p:cNvPr>
          <p:cNvSpPr>
            <a:spLocks noGrp="1"/>
          </p:cNvSpPr>
          <p:nvPr>
            <p:ph sz="half" idx="10"/>
          </p:nvPr>
        </p:nvSpPr>
        <p:spPr/>
        <p:txBody>
          <a:bodyPr>
            <a:normAutofit fontScale="92500" lnSpcReduction="20000"/>
          </a:bodyPr>
          <a:lstStyle/>
          <a:p>
            <a:pPr marL="0" indent="0">
              <a:buNone/>
            </a:pPr>
            <a:r>
              <a:rPr lang="nn-NO" b="1" dirty="0"/>
              <a:t>Døme på dagsorden</a:t>
            </a:r>
          </a:p>
          <a:p>
            <a:pPr marL="0" indent="0">
              <a:buNone/>
            </a:pPr>
            <a:r>
              <a:rPr lang="nn-NO" b="1" dirty="0"/>
              <a:t>18:00	</a:t>
            </a:r>
            <a:r>
              <a:rPr lang="nn-NO" dirty="0"/>
              <a:t>Velkomen ved lokallagsleiar</a:t>
            </a:r>
          </a:p>
          <a:p>
            <a:pPr marL="0" indent="0">
              <a:buNone/>
            </a:pPr>
            <a:r>
              <a:rPr lang="nn-NO" b="1" dirty="0"/>
              <a:t>18:05	</a:t>
            </a:r>
            <a:r>
              <a:rPr lang="nn-NO" dirty="0"/>
              <a:t>Slik vil Bodø SV skape 	klimakommunen, ved 	gruppeleiar</a:t>
            </a:r>
          </a:p>
          <a:p>
            <a:pPr marL="0" indent="0">
              <a:buNone/>
            </a:pPr>
            <a:r>
              <a:rPr lang="nn-NO" b="1" dirty="0"/>
              <a:t>18:20	</a:t>
            </a:r>
            <a:r>
              <a:rPr lang="nn-NO" dirty="0"/>
              <a:t>Førebudde innlegg frå 	Naturvernforbundet og 	Turistforeininga. </a:t>
            </a:r>
          </a:p>
          <a:p>
            <a:pPr marL="0" indent="0">
              <a:buNone/>
            </a:pPr>
            <a:r>
              <a:rPr lang="nn-NO" b="1" dirty="0"/>
              <a:t>18:45	</a:t>
            </a:r>
            <a:r>
              <a:rPr lang="nn-NO" dirty="0"/>
              <a:t>Pause</a:t>
            </a:r>
          </a:p>
          <a:p>
            <a:pPr marL="0" indent="0">
              <a:buNone/>
            </a:pPr>
            <a:r>
              <a:rPr lang="nn-NO" b="1" dirty="0"/>
              <a:t>19:00	</a:t>
            </a:r>
            <a:r>
              <a:rPr lang="nn-NO" dirty="0"/>
              <a:t>Innspel frå salen</a:t>
            </a:r>
          </a:p>
          <a:p>
            <a:pPr marL="0" indent="0">
              <a:buNone/>
            </a:pPr>
            <a:r>
              <a:rPr lang="nn-NO" b="1" dirty="0"/>
              <a:t>19:45	</a:t>
            </a:r>
            <a:r>
              <a:rPr lang="nn-NO" dirty="0"/>
              <a:t>Oppsummering ved 	lokallagsleiar og gruppeleiar</a:t>
            </a:r>
          </a:p>
        </p:txBody>
      </p:sp>
      <p:sp>
        <p:nvSpPr>
          <p:cNvPr id="4" name="Title 3">
            <a:extLst>
              <a:ext uri="{FF2B5EF4-FFF2-40B4-BE49-F238E27FC236}">
                <a16:creationId xmlns:a16="http://schemas.microsoft.com/office/drawing/2014/main" id="{FF733240-C6D6-044F-8C43-24EB8B8CAF8A}"/>
              </a:ext>
            </a:extLst>
          </p:cNvPr>
          <p:cNvSpPr>
            <a:spLocks noGrp="1"/>
          </p:cNvSpPr>
          <p:nvPr>
            <p:ph type="title"/>
          </p:nvPr>
        </p:nvSpPr>
        <p:spPr/>
        <p:txBody>
          <a:bodyPr/>
          <a:lstStyle/>
          <a:p>
            <a:r>
              <a:rPr lang="nb-NO"/>
              <a:t>Gi SV beskjed!</a:t>
            </a:r>
          </a:p>
        </p:txBody>
      </p:sp>
    </p:spTree>
    <p:extLst>
      <p:ext uri="{BB962C8B-B14F-4D97-AF65-F5344CB8AC3E}">
        <p14:creationId xmlns:p14="http://schemas.microsoft.com/office/powerpoint/2010/main" val="427971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itting at a table&#10;&#10;Description automatically generated">
            <a:extLst>
              <a:ext uri="{FF2B5EF4-FFF2-40B4-BE49-F238E27FC236}">
                <a16:creationId xmlns:a16="http://schemas.microsoft.com/office/drawing/2014/main" id="{74100923-9F1E-4F6A-BE28-4D566FC09030}"/>
              </a:ext>
            </a:extLst>
          </p:cNvPr>
          <p:cNvPicPr>
            <a:picLocks noGrp="1" noChangeAspect="1"/>
          </p:cNvPicPr>
          <p:nvPr>
            <p:ph type="pic" sz="quarter" idx="13"/>
          </p:nvPr>
        </p:nvPicPr>
        <p:blipFill rotWithShape="1">
          <a:blip r:embed="rId3"/>
          <a:srcRect l="26979" r="26979"/>
          <a:stretch/>
        </p:blipFill>
        <p:spPr>
          <a:xfrm>
            <a:off x="7454096" y="1782502"/>
            <a:ext cx="4741080" cy="4742477"/>
          </a:xfrm>
        </p:spPr>
      </p:pic>
      <p:sp>
        <p:nvSpPr>
          <p:cNvPr id="3" name="Content Placeholder 2">
            <a:extLst>
              <a:ext uri="{FF2B5EF4-FFF2-40B4-BE49-F238E27FC236}">
                <a16:creationId xmlns:a16="http://schemas.microsoft.com/office/drawing/2014/main" id="{071BCEEC-E8EB-3D4F-BF8E-9F6D084C3C55}"/>
              </a:ext>
            </a:extLst>
          </p:cNvPr>
          <p:cNvSpPr>
            <a:spLocks noGrp="1"/>
          </p:cNvSpPr>
          <p:nvPr>
            <p:ph type="body" sz="quarter" idx="14"/>
          </p:nvPr>
        </p:nvSpPr>
        <p:spPr/>
        <p:txBody>
          <a:bodyPr>
            <a:normAutofit lnSpcReduction="10000"/>
          </a:bodyPr>
          <a:lstStyle/>
          <a:p>
            <a:pPr marL="0" indent="0">
              <a:buNone/>
            </a:pPr>
            <a:r>
              <a:rPr lang="nn-NO" dirty="0"/>
              <a:t>Medlemmene har nominert dei folkevalte og vedteke programmet. Det er dei som bestemmer. </a:t>
            </a:r>
          </a:p>
          <a:p>
            <a:r>
              <a:rPr lang="nn-NO" dirty="0"/>
              <a:t>Kva er medlemmene opptekne av?</a:t>
            </a:r>
          </a:p>
          <a:p>
            <a:r>
              <a:rPr lang="nn-NO" dirty="0"/>
              <a:t>Kva menneskelege ressursar har lokallaget?</a:t>
            </a:r>
          </a:p>
          <a:p>
            <a:r>
              <a:rPr lang="nn-NO" dirty="0"/>
              <a:t>Er det rom for gode (og nye) idear? </a:t>
            </a:r>
          </a:p>
          <a:p>
            <a:r>
              <a:rPr lang="nn-NO" dirty="0"/>
              <a:t>Temamøter</a:t>
            </a:r>
          </a:p>
          <a:p>
            <a:r>
              <a:rPr lang="nn-NO" dirty="0"/>
              <a:t>Involver medlemmene når nye saker dukkar opp eller endringar blir aktualisert. </a:t>
            </a:r>
          </a:p>
        </p:txBody>
      </p:sp>
      <p:sp>
        <p:nvSpPr>
          <p:cNvPr id="2" name="Title 1">
            <a:extLst>
              <a:ext uri="{FF2B5EF4-FFF2-40B4-BE49-F238E27FC236}">
                <a16:creationId xmlns:a16="http://schemas.microsoft.com/office/drawing/2014/main" id="{8A20A51F-1FDA-F34C-9D75-2FE869360FF6}"/>
              </a:ext>
            </a:extLst>
          </p:cNvPr>
          <p:cNvSpPr>
            <a:spLocks noGrp="1"/>
          </p:cNvSpPr>
          <p:nvPr>
            <p:ph type="title"/>
          </p:nvPr>
        </p:nvSpPr>
        <p:spPr/>
        <p:txBody>
          <a:bodyPr>
            <a:normAutofit/>
          </a:bodyPr>
          <a:lstStyle/>
          <a:p>
            <a:r>
              <a:rPr lang="en-NO" sz="3200">
                <a:latin typeface="+mj-lt"/>
              </a:rPr>
              <a:t>Medlemsinvolvering og partidemokrati</a:t>
            </a:r>
          </a:p>
        </p:txBody>
      </p:sp>
    </p:spTree>
    <p:extLst>
      <p:ext uri="{BB962C8B-B14F-4D97-AF65-F5344CB8AC3E}">
        <p14:creationId xmlns:p14="http://schemas.microsoft.com/office/powerpoint/2010/main" val="71757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F4A9-7960-B94D-90B0-11C3A9A33E27}"/>
              </a:ext>
            </a:extLst>
          </p:cNvPr>
          <p:cNvSpPr>
            <a:spLocks noGrp="1"/>
          </p:cNvSpPr>
          <p:nvPr>
            <p:ph type="title"/>
          </p:nvPr>
        </p:nvSpPr>
        <p:spPr/>
        <p:txBody>
          <a:bodyPr/>
          <a:lstStyle/>
          <a:p>
            <a:r>
              <a:rPr lang="en-NO"/>
              <a:t>Lokalsamfunnet og vel</a:t>
            </a:r>
            <a:r>
              <a:rPr lang="nb-NO" dirty="0"/>
              <a:t>ja</a:t>
            </a:r>
            <a:r>
              <a:rPr lang="en-NO"/>
              <a:t>rkontakt</a:t>
            </a:r>
          </a:p>
        </p:txBody>
      </p:sp>
      <p:sp>
        <p:nvSpPr>
          <p:cNvPr id="3" name="Content Placeholder 2">
            <a:extLst>
              <a:ext uri="{FF2B5EF4-FFF2-40B4-BE49-F238E27FC236}">
                <a16:creationId xmlns:a16="http://schemas.microsoft.com/office/drawing/2014/main" id="{6277A9A3-E561-5D43-96DC-EAB2ABE6EC94}"/>
              </a:ext>
            </a:extLst>
          </p:cNvPr>
          <p:cNvSpPr>
            <a:spLocks noGrp="1"/>
          </p:cNvSpPr>
          <p:nvPr>
            <p:ph idx="1"/>
          </p:nvPr>
        </p:nvSpPr>
        <p:spPr/>
        <p:txBody>
          <a:bodyPr>
            <a:normAutofit/>
          </a:bodyPr>
          <a:lstStyle/>
          <a:p>
            <a:r>
              <a:rPr lang="nn-NO" dirty="0"/>
              <a:t>Vi har inngått ei kontrakt med veljarane: partiprogrammet.</a:t>
            </a:r>
          </a:p>
          <a:p>
            <a:r>
              <a:rPr lang="nn-NO" dirty="0"/>
              <a:t>Legg til rette for involvering når behov for ny eller endra politikk dukkar opp.</a:t>
            </a:r>
          </a:p>
          <a:p>
            <a:r>
              <a:rPr lang="nn-NO" dirty="0"/>
              <a:t>Skaff dykk og oppretthald "lyttepostar".</a:t>
            </a:r>
          </a:p>
          <a:p>
            <a:r>
              <a:rPr lang="nb-NO" dirty="0"/>
              <a:t>Delta i lokale </a:t>
            </a:r>
            <a:r>
              <a:rPr lang="nb-NO" dirty="0" err="1"/>
              <a:t>Facebookgruppar</a:t>
            </a:r>
            <a:r>
              <a:rPr lang="nb-NO" dirty="0"/>
              <a:t>, </a:t>
            </a:r>
            <a:r>
              <a:rPr lang="nb-NO" dirty="0" err="1"/>
              <a:t>aksjonar</a:t>
            </a:r>
            <a:r>
              <a:rPr lang="nb-NO" dirty="0"/>
              <a:t> og møter initiert av andre. </a:t>
            </a:r>
            <a:endParaRPr lang="nn-NO" dirty="0"/>
          </a:p>
          <a:p>
            <a:r>
              <a:rPr lang="nn-NO" dirty="0"/>
              <a:t>Har de snakka med alle partar som blir påverka av saka/politikken? Også dei som er usamde med dykk? </a:t>
            </a:r>
          </a:p>
          <a:p>
            <a:r>
              <a:rPr lang="nn-NO" dirty="0"/>
              <a:t>Gjer dykk tilgjengeleg – ikkje berre i valkampane.</a:t>
            </a:r>
          </a:p>
          <a:p>
            <a:endParaRPr lang="nn-NO" dirty="0"/>
          </a:p>
        </p:txBody>
      </p:sp>
    </p:spTree>
    <p:extLst>
      <p:ext uri="{BB962C8B-B14F-4D97-AF65-F5344CB8AC3E}">
        <p14:creationId xmlns:p14="http://schemas.microsoft.com/office/powerpoint/2010/main" val="3228457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23D7E8-F4D6-564D-A92D-7F0955901C9B}"/>
              </a:ext>
            </a:extLst>
          </p:cNvPr>
          <p:cNvSpPr>
            <a:spLocks noGrp="1"/>
          </p:cNvSpPr>
          <p:nvPr>
            <p:ph type="subTitle" idx="1"/>
          </p:nvPr>
        </p:nvSpPr>
        <p:spPr/>
        <p:txBody>
          <a:bodyPr>
            <a:normAutofit/>
          </a:bodyPr>
          <a:lstStyle/>
          <a:p>
            <a:r>
              <a:rPr lang="nn-NO" dirty="0"/>
              <a:t>Korleis arbeide politisk</a:t>
            </a:r>
          </a:p>
        </p:txBody>
      </p:sp>
    </p:spTree>
    <p:extLst>
      <p:ext uri="{BB962C8B-B14F-4D97-AF65-F5344CB8AC3E}">
        <p14:creationId xmlns:p14="http://schemas.microsoft.com/office/powerpoint/2010/main" val="3833056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C075-B45F-F548-8A1E-38230F02C002}"/>
              </a:ext>
            </a:extLst>
          </p:cNvPr>
          <p:cNvSpPr>
            <a:spLocks noGrp="1"/>
          </p:cNvSpPr>
          <p:nvPr>
            <p:ph type="title"/>
          </p:nvPr>
        </p:nvSpPr>
        <p:spPr/>
        <p:txBody>
          <a:bodyPr/>
          <a:lstStyle/>
          <a:p>
            <a:r>
              <a:rPr lang="nn-NO" dirty="0"/>
              <a:t>Eigarskap og </a:t>
            </a:r>
            <a:r>
              <a:rPr lang="nn-NO" dirty="0" err="1"/>
              <a:t>aktualisering</a:t>
            </a:r>
            <a:endParaRPr lang="nn-NO" dirty="0"/>
          </a:p>
        </p:txBody>
      </p:sp>
      <p:sp>
        <p:nvSpPr>
          <p:cNvPr id="3" name="Content Placeholder 2">
            <a:extLst>
              <a:ext uri="{FF2B5EF4-FFF2-40B4-BE49-F238E27FC236}">
                <a16:creationId xmlns:a16="http://schemas.microsoft.com/office/drawing/2014/main" id="{1FBD24E7-DC32-0148-9A0F-988813F8DEA2}"/>
              </a:ext>
            </a:extLst>
          </p:cNvPr>
          <p:cNvSpPr>
            <a:spLocks noGrp="1"/>
          </p:cNvSpPr>
          <p:nvPr>
            <p:ph idx="1"/>
          </p:nvPr>
        </p:nvSpPr>
        <p:spPr/>
        <p:txBody>
          <a:bodyPr>
            <a:noAutofit/>
          </a:bodyPr>
          <a:lstStyle/>
          <a:p>
            <a:r>
              <a:rPr lang="nn-NO" sz="2000" dirty="0"/>
              <a:t>Ikkje vent med å arbeide med gode saker til programarbeid og valkamp</a:t>
            </a:r>
          </a:p>
          <a:p>
            <a:r>
              <a:rPr lang="nn-NO" sz="2000" dirty="0"/>
              <a:t>Forslag i kommunestyret og budsjettforslag</a:t>
            </a:r>
          </a:p>
          <a:p>
            <a:r>
              <a:rPr lang="nn-NO" sz="2000" dirty="0"/>
              <a:t>Interpellasjonar</a:t>
            </a:r>
          </a:p>
          <a:p>
            <a:r>
              <a:rPr lang="nn-NO" sz="2000" dirty="0"/>
              <a:t>Media og innlegg</a:t>
            </a:r>
          </a:p>
          <a:p>
            <a:r>
              <a:rPr lang="nn-NO" sz="2000" dirty="0"/>
              <a:t>Synleggjering i sosiale </a:t>
            </a:r>
            <a:r>
              <a:rPr lang="nn-NO" sz="2000" dirty="0" err="1"/>
              <a:t>medie</a:t>
            </a:r>
            <a:r>
              <a:rPr lang="nn-NO" sz="2000" dirty="0"/>
              <a:t>.</a:t>
            </a:r>
          </a:p>
          <a:p>
            <a:r>
              <a:rPr lang="nn-NO" sz="2000" dirty="0"/>
              <a:t>Bygg alliansar</a:t>
            </a:r>
          </a:p>
          <a:p>
            <a:r>
              <a:rPr lang="nn-NO" sz="2000" dirty="0"/>
              <a:t>Folkemøte og arrangement</a:t>
            </a:r>
          </a:p>
          <a:p>
            <a:r>
              <a:rPr lang="nn-NO" sz="2000" dirty="0"/>
              <a:t>Aktivisme</a:t>
            </a:r>
          </a:p>
          <a:p>
            <a:r>
              <a:rPr lang="nn-NO" sz="2000" dirty="0"/>
              <a:t>Få draghjelp frå fylket og stortingsgruppa </a:t>
            </a:r>
          </a:p>
          <a:p>
            <a:pPr marL="0" indent="0">
              <a:buNone/>
            </a:pPr>
            <a:r>
              <a:rPr lang="nn-NO" sz="2000" b="1" dirty="0"/>
              <a:t>Kven som er målgruppa bør også ha konsekvens for korleis ein arbeider med saka.</a:t>
            </a:r>
          </a:p>
          <a:p>
            <a:endParaRPr lang="nn-NO" sz="2000" dirty="0"/>
          </a:p>
        </p:txBody>
      </p:sp>
    </p:spTree>
    <p:extLst>
      <p:ext uri="{BB962C8B-B14F-4D97-AF65-F5344CB8AC3E}">
        <p14:creationId xmlns:p14="http://schemas.microsoft.com/office/powerpoint/2010/main" val="112569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0A263-4640-614D-80EA-73B3A0E17A43}"/>
              </a:ext>
            </a:extLst>
          </p:cNvPr>
          <p:cNvSpPr>
            <a:spLocks noGrp="1"/>
          </p:cNvSpPr>
          <p:nvPr>
            <p:ph type="title"/>
          </p:nvPr>
        </p:nvSpPr>
        <p:spPr/>
        <p:txBody>
          <a:bodyPr>
            <a:normAutofit/>
          </a:bodyPr>
          <a:lstStyle/>
          <a:p>
            <a:r>
              <a:rPr lang="nb-NO" dirty="0"/>
              <a:t>I denne innleiinga skal vi sjå på:</a:t>
            </a:r>
          </a:p>
        </p:txBody>
      </p:sp>
      <p:sp>
        <p:nvSpPr>
          <p:cNvPr id="3" name="Content Placeholder 2">
            <a:extLst>
              <a:ext uri="{FF2B5EF4-FFF2-40B4-BE49-F238E27FC236}">
                <a16:creationId xmlns:a16="http://schemas.microsoft.com/office/drawing/2014/main" id="{7C20F529-F374-A843-89A7-23BAB8A1C4A8}"/>
              </a:ext>
            </a:extLst>
          </p:cNvPr>
          <p:cNvSpPr>
            <a:spLocks noGrp="1"/>
          </p:cNvSpPr>
          <p:nvPr>
            <p:ph idx="1"/>
          </p:nvPr>
        </p:nvSpPr>
        <p:spPr/>
        <p:txBody>
          <a:bodyPr>
            <a:normAutofit/>
          </a:bodyPr>
          <a:lstStyle/>
          <a:p>
            <a:r>
              <a:rPr lang="nn-NO" dirty="0"/>
              <a:t>Lokallaget som politisk kraft</a:t>
            </a:r>
          </a:p>
          <a:p>
            <a:r>
              <a:rPr lang="nn-NO" dirty="0"/>
              <a:t>Kva kjenneteiknar ei god sak</a:t>
            </a:r>
          </a:p>
          <a:p>
            <a:r>
              <a:rPr lang="nn-NO" dirty="0"/>
              <a:t>Korleis finne gode saker</a:t>
            </a:r>
          </a:p>
          <a:p>
            <a:r>
              <a:rPr lang="nn-NO" dirty="0"/>
              <a:t>Korleis arbeide politisk</a:t>
            </a:r>
          </a:p>
          <a:p>
            <a:r>
              <a:rPr lang="nn-NO" dirty="0"/>
              <a:t>Avslutning og gruppeoppgåver</a:t>
            </a:r>
          </a:p>
        </p:txBody>
      </p:sp>
    </p:spTree>
    <p:extLst>
      <p:ext uri="{BB962C8B-B14F-4D97-AF65-F5344CB8AC3E}">
        <p14:creationId xmlns:p14="http://schemas.microsoft.com/office/powerpoint/2010/main" val="2599710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B3A9F0F-4C34-5941-A0B1-3AEA0FF07DF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17061"/>
          <a:stretch/>
        </p:blipFill>
        <p:spPr>
          <a:xfrm>
            <a:off x="7465421" y="1633745"/>
            <a:ext cx="4729754" cy="4741862"/>
          </a:xfrm>
        </p:spPr>
      </p:pic>
      <p:sp>
        <p:nvSpPr>
          <p:cNvPr id="4" name="Title 3">
            <a:extLst>
              <a:ext uri="{FF2B5EF4-FFF2-40B4-BE49-F238E27FC236}">
                <a16:creationId xmlns:a16="http://schemas.microsoft.com/office/drawing/2014/main" id="{D6AA6727-EF5A-564F-9771-C22BF937CC74}"/>
              </a:ext>
            </a:extLst>
          </p:cNvPr>
          <p:cNvSpPr>
            <a:spLocks noGrp="1"/>
          </p:cNvSpPr>
          <p:nvPr>
            <p:ph type="title"/>
          </p:nvPr>
        </p:nvSpPr>
        <p:spPr/>
        <p:txBody>
          <a:bodyPr/>
          <a:lstStyle/>
          <a:p>
            <a:r>
              <a:rPr lang="nb-NO" dirty="0" err="1"/>
              <a:t>Eigarskap</a:t>
            </a:r>
            <a:r>
              <a:rPr lang="nb-NO" dirty="0"/>
              <a:t>: </a:t>
            </a:r>
            <a:r>
              <a:rPr lang="nb-NO" dirty="0" err="1"/>
              <a:t>Stay</a:t>
            </a:r>
            <a:r>
              <a:rPr lang="nb-NO" dirty="0"/>
              <a:t> </a:t>
            </a:r>
            <a:r>
              <a:rPr lang="nb-NO" dirty="0" err="1"/>
              <a:t>on</a:t>
            </a:r>
            <a:r>
              <a:rPr lang="nb-NO" dirty="0"/>
              <a:t> </a:t>
            </a:r>
            <a:r>
              <a:rPr lang="nb-NO" dirty="0" err="1"/>
              <a:t>message</a:t>
            </a:r>
            <a:endParaRPr lang="nb-NO" dirty="0"/>
          </a:p>
        </p:txBody>
      </p:sp>
      <p:sp>
        <p:nvSpPr>
          <p:cNvPr id="2" name="Content Placeholder 1">
            <a:extLst>
              <a:ext uri="{FF2B5EF4-FFF2-40B4-BE49-F238E27FC236}">
                <a16:creationId xmlns:a16="http://schemas.microsoft.com/office/drawing/2014/main" id="{812C28D2-4842-ED4B-B106-3B14EFDA58F9}"/>
              </a:ext>
            </a:extLst>
          </p:cNvPr>
          <p:cNvSpPr>
            <a:spLocks noGrp="1"/>
          </p:cNvSpPr>
          <p:nvPr>
            <p:ph type="body" sz="quarter" idx="4294967295"/>
          </p:nvPr>
        </p:nvSpPr>
        <p:spPr>
          <a:xfrm>
            <a:off x="420624" y="1633745"/>
            <a:ext cx="6283325" cy="4741862"/>
          </a:xfrm>
        </p:spPr>
        <p:txBody>
          <a:bodyPr/>
          <a:lstStyle/>
          <a:p>
            <a:pPr marL="0" indent="0">
              <a:buNone/>
            </a:pPr>
            <a:endParaRPr lang="en-GB" sz="2801" dirty="0">
              <a:solidFill>
                <a:schemeClr val="bg2"/>
              </a:solidFill>
              <a:ea typeface="ＭＳ Ｐゴシック" charset="0"/>
            </a:endParaRPr>
          </a:p>
          <a:p>
            <a:pPr marL="0" indent="0">
              <a:buNone/>
            </a:pPr>
            <a:r>
              <a:rPr lang="en-GB" sz="2801" dirty="0">
                <a:solidFill>
                  <a:schemeClr val="bg2"/>
                </a:solidFill>
                <a:ea typeface="ＭＳ Ｐゴシック" charset="0"/>
              </a:rPr>
              <a:t>"</a:t>
            </a:r>
            <a:r>
              <a:rPr lang="en-GB" sz="2801" i="1" dirty="0">
                <a:solidFill>
                  <a:schemeClr val="bg2"/>
                </a:solidFill>
                <a:ea typeface="ＭＳ Ｐゴシック" charset="0"/>
              </a:rPr>
              <a:t>About the time you are writing a line that you have written so often that you want to throw up, that is the first time the American people will hear it." </a:t>
            </a:r>
          </a:p>
          <a:p>
            <a:pPr marL="0" indent="0">
              <a:buNone/>
            </a:pPr>
            <a:r>
              <a:rPr lang="en-GB" sz="2801" i="1" dirty="0">
                <a:solidFill>
                  <a:schemeClr val="bg2"/>
                </a:solidFill>
                <a:ea typeface="ＭＳ Ｐゴシック" charset="0"/>
              </a:rPr>
              <a:t> </a:t>
            </a:r>
          </a:p>
          <a:p>
            <a:pPr marL="0" indent="0">
              <a:buNone/>
            </a:pPr>
            <a:r>
              <a:rPr lang="nb-NO" sz="2801" dirty="0">
                <a:solidFill>
                  <a:schemeClr val="bg2"/>
                </a:solidFill>
                <a:ea typeface="ＭＳ Ｐゴシック" charset="0"/>
              </a:rPr>
              <a:t>- Richard Nixon </a:t>
            </a:r>
          </a:p>
          <a:p>
            <a:endParaRPr lang="nb-NO" dirty="0">
              <a:solidFill>
                <a:schemeClr val="bg2"/>
              </a:solidFill>
            </a:endParaRPr>
          </a:p>
        </p:txBody>
      </p:sp>
    </p:spTree>
    <p:extLst>
      <p:ext uri="{BB962C8B-B14F-4D97-AF65-F5344CB8AC3E}">
        <p14:creationId xmlns:p14="http://schemas.microsoft.com/office/powerpoint/2010/main" val="876224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99CC-F6D3-9E42-9958-98CA1D9D7A05}"/>
              </a:ext>
            </a:extLst>
          </p:cNvPr>
          <p:cNvSpPr>
            <a:spLocks noGrp="1"/>
          </p:cNvSpPr>
          <p:nvPr>
            <p:ph type="title"/>
          </p:nvPr>
        </p:nvSpPr>
        <p:spPr/>
        <p:txBody>
          <a:bodyPr/>
          <a:lstStyle/>
          <a:p>
            <a:r>
              <a:rPr lang="nb-NO" dirty="0" err="1"/>
              <a:t>Eigarskap</a:t>
            </a:r>
            <a:r>
              <a:rPr lang="nb-NO" dirty="0"/>
              <a:t>: </a:t>
            </a:r>
            <a:r>
              <a:rPr lang="nb-NO" dirty="0" err="1"/>
              <a:t>Stay</a:t>
            </a:r>
            <a:r>
              <a:rPr lang="nb-NO" dirty="0"/>
              <a:t> </a:t>
            </a:r>
            <a:r>
              <a:rPr lang="nb-NO" dirty="0" err="1"/>
              <a:t>on</a:t>
            </a:r>
            <a:r>
              <a:rPr lang="nb-NO" dirty="0"/>
              <a:t> </a:t>
            </a:r>
            <a:r>
              <a:rPr lang="nb-NO" dirty="0" err="1"/>
              <a:t>message</a:t>
            </a:r>
            <a:endParaRPr lang="nb-NO" dirty="0"/>
          </a:p>
        </p:txBody>
      </p:sp>
      <p:pic>
        <p:nvPicPr>
          <p:cNvPr id="6" name="Content Placeholder 5">
            <a:extLst>
              <a:ext uri="{FF2B5EF4-FFF2-40B4-BE49-F238E27FC236}">
                <a16:creationId xmlns:a16="http://schemas.microsoft.com/office/drawing/2014/main" id="{16F9CCBC-0B9D-0E4B-AEB5-A88717F52DF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620294" y="2648744"/>
            <a:ext cx="3314700" cy="2933700"/>
          </a:xfrm>
        </p:spPr>
      </p:pic>
      <p:pic>
        <p:nvPicPr>
          <p:cNvPr id="4" name="Bilde 3">
            <a:extLst>
              <a:ext uri="{FF2B5EF4-FFF2-40B4-BE49-F238E27FC236}">
                <a16:creationId xmlns:a16="http://schemas.microsoft.com/office/drawing/2014/main" id="{212E409E-0415-844C-8782-4199B9E18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7604" y="1488446"/>
            <a:ext cx="4793206" cy="1774219"/>
          </a:xfrm>
          <a:prstGeom prst="rect">
            <a:avLst/>
          </a:prstGeom>
        </p:spPr>
      </p:pic>
      <p:pic>
        <p:nvPicPr>
          <p:cNvPr id="8" name="Picture 7">
            <a:extLst>
              <a:ext uri="{FF2B5EF4-FFF2-40B4-BE49-F238E27FC236}">
                <a16:creationId xmlns:a16="http://schemas.microsoft.com/office/drawing/2014/main" id="{CFFE7D32-163B-5246-8F12-5C5A2C168D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7513" y="1476902"/>
            <a:ext cx="5141226" cy="3611099"/>
          </a:xfrm>
          <a:prstGeom prst="rect">
            <a:avLst/>
          </a:prstGeom>
        </p:spPr>
      </p:pic>
      <p:pic>
        <p:nvPicPr>
          <p:cNvPr id="10" name="Picture 9">
            <a:extLst>
              <a:ext uri="{FF2B5EF4-FFF2-40B4-BE49-F238E27FC236}">
                <a16:creationId xmlns:a16="http://schemas.microsoft.com/office/drawing/2014/main" id="{39F5F9AE-76FA-F44B-987E-F025537180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868" y="2317023"/>
            <a:ext cx="4228563" cy="4099117"/>
          </a:xfrm>
          <a:prstGeom prst="rect">
            <a:avLst/>
          </a:prstGeom>
        </p:spPr>
      </p:pic>
      <p:pic>
        <p:nvPicPr>
          <p:cNvPr id="12" name="Picture 11">
            <a:extLst>
              <a:ext uri="{FF2B5EF4-FFF2-40B4-BE49-F238E27FC236}">
                <a16:creationId xmlns:a16="http://schemas.microsoft.com/office/drawing/2014/main" id="{175DC3E0-FCDC-6F48-BB6B-522E6554E0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9222" y="2575466"/>
            <a:ext cx="5970382" cy="3582229"/>
          </a:xfrm>
          <a:prstGeom prst="rect">
            <a:avLst/>
          </a:prstGeom>
        </p:spPr>
      </p:pic>
    </p:spTree>
    <p:extLst>
      <p:ext uri="{BB962C8B-B14F-4D97-AF65-F5344CB8AC3E}">
        <p14:creationId xmlns:p14="http://schemas.microsoft.com/office/powerpoint/2010/main" val="300295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group of people holding a sign&#10;&#10;Description automatically generated">
            <a:extLst>
              <a:ext uri="{FF2B5EF4-FFF2-40B4-BE49-F238E27FC236}">
                <a16:creationId xmlns:a16="http://schemas.microsoft.com/office/drawing/2014/main" id="{1B7D5125-3FED-3645-87E6-D9FEE8376B2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6319" b="37699"/>
          <a:stretch/>
        </p:blipFill>
        <p:spPr bwMode="auto">
          <a:xfrm>
            <a:off x="7454096" y="1782502"/>
            <a:ext cx="4741080" cy="4742477"/>
          </a:xfrm>
          <a:prstGeom prst="rect">
            <a:avLst/>
          </a:prstGeom>
          <a:solidFill>
            <a:srgbClr val="FFFFFF"/>
          </a:solidFill>
        </p:spPr>
      </p:pic>
      <p:sp>
        <p:nvSpPr>
          <p:cNvPr id="2" name="Content Placeholder 1">
            <a:extLst>
              <a:ext uri="{FF2B5EF4-FFF2-40B4-BE49-F238E27FC236}">
                <a16:creationId xmlns:a16="http://schemas.microsoft.com/office/drawing/2014/main" id="{106CB08B-26C7-244D-A8CE-42940F3D8E7C}"/>
              </a:ext>
            </a:extLst>
          </p:cNvPr>
          <p:cNvSpPr>
            <a:spLocks noGrp="1"/>
          </p:cNvSpPr>
          <p:nvPr>
            <p:ph type="body" sz="quarter" idx="14"/>
          </p:nvPr>
        </p:nvSpPr>
        <p:spPr/>
        <p:txBody>
          <a:bodyPr>
            <a:normAutofit lnSpcReduction="10000"/>
          </a:bodyPr>
          <a:lstStyle/>
          <a:p>
            <a:pPr marL="0" indent="0">
              <a:buNone/>
            </a:pPr>
            <a:r>
              <a:rPr lang="nn-NO" dirty="0"/>
              <a:t>Det vesle ekstra som kan gjere at vi skil oss ut. </a:t>
            </a:r>
          </a:p>
          <a:p>
            <a:endParaRPr lang="nn-NO" dirty="0"/>
          </a:p>
          <a:p>
            <a:r>
              <a:rPr lang="nn-NO" dirty="0"/>
              <a:t>Kvifor? </a:t>
            </a:r>
          </a:p>
          <a:p>
            <a:r>
              <a:rPr lang="nn-NO" dirty="0"/>
              <a:t>Kva er målet? </a:t>
            </a:r>
          </a:p>
          <a:p>
            <a:r>
              <a:rPr lang="nn-NO" dirty="0"/>
              <a:t>Kva er bodskapen?</a:t>
            </a:r>
          </a:p>
          <a:p>
            <a:r>
              <a:rPr lang="nn-NO" dirty="0"/>
              <a:t>Kven er målgruppa?</a:t>
            </a:r>
          </a:p>
          <a:p>
            <a:pPr marL="0" indent="0">
              <a:buNone/>
            </a:pPr>
            <a:endParaRPr lang="nn-NO" dirty="0"/>
          </a:p>
          <a:p>
            <a:pPr marL="0" indent="0">
              <a:buNone/>
            </a:pPr>
            <a:r>
              <a:rPr lang="nn-NO" b="1" dirty="0"/>
              <a:t>Svara avgjer forma. </a:t>
            </a:r>
          </a:p>
          <a:p>
            <a:pPr marL="0" indent="0">
              <a:buNone/>
            </a:pPr>
            <a:endParaRPr lang="nn-NO" dirty="0"/>
          </a:p>
        </p:txBody>
      </p:sp>
      <p:sp>
        <p:nvSpPr>
          <p:cNvPr id="4" name="Title 3">
            <a:extLst>
              <a:ext uri="{FF2B5EF4-FFF2-40B4-BE49-F238E27FC236}">
                <a16:creationId xmlns:a16="http://schemas.microsoft.com/office/drawing/2014/main" id="{C7C1AE26-A08A-6044-A93E-B541F21FB4E5}"/>
              </a:ext>
            </a:extLst>
          </p:cNvPr>
          <p:cNvSpPr>
            <a:spLocks noGrp="1"/>
          </p:cNvSpPr>
          <p:nvPr>
            <p:ph type="title"/>
          </p:nvPr>
        </p:nvSpPr>
        <p:spPr/>
        <p:txBody>
          <a:bodyPr anchor="ctr">
            <a:normAutofit/>
          </a:bodyPr>
          <a:lstStyle/>
          <a:p>
            <a:r>
              <a:rPr lang="en-NO"/>
              <a:t>Aktivisme</a:t>
            </a:r>
          </a:p>
        </p:txBody>
      </p:sp>
    </p:spTree>
    <p:extLst>
      <p:ext uri="{BB962C8B-B14F-4D97-AF65-F5344CB8AC3E}">
        <p14:creationId xmlns:p14="http://schemas.microsoft.com/office/powerpoint/2010/main" val="2097746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grass field posing for the camera&#10;&#10;Description automatically generated">
            <a:extLst>
              <a:ext uri="{FF2B5EF4-FFF2-40B4-BE49-F238E27FC236}">
                <a16:creationId xmlns:a16="http://schemas.microsoft.com/office/drawing/2014/main" id="{A481B47A-7DF1-B243-A749-FD1B42E0A311}"/>
              </a:ext>
            </a:extLst>
          </p:cNvPr>
          <p:cNvPicPr>
            <a:picLocks noChangeAspect="1"/>
          </p:cNvPicPr>
          <p:nvPr/>
        </p:nvPicPr>
        <p:blipFill rotWithShape="1">
          <a:blip r:embed="rId3"/>
          <a:srcRect l="1861" r="490" b="-3"/>
          <a:stretch/>
        </p:blipFill>
        <p:spPr>
          <a:xfrm>
            <a:off x="7548970" y="1782501"/>
            <a:ext cx="4630843" cy="4742477"/>
          </a:xfrm>
          <a:prstGeom prst="rect">
            <a:avLst/>
          </a:prstGeom>
          <a:noFill/>
        </p:spPr>
      </p:pic>
      <p:sp>
        <p:nvSpPr>
          <p:cNvPr id="3" name="Content Placeholder 2">
            <a:extLst>
              <a:ext uri="{FF2B5EF4-FFF2-40B4-BE49-F238E27FC236}">
                <a16:creationId xmlns:a16="http://schemas.microsoft.com/office/drawing/2014/main" id="{23D9FA31-B414-144D-8B73-AC1CB6556CAC}"/>
              </a:ext>
            </a:extLst>
          </p:cNvPr>
          <p:cNvSpPr>
            <a:spLocks noGrp="1"/>
          </p:cNvSpPr>
          <p:nvPr>
            <p:ph type="body" sz="quarter" idx="14"/>
          </p:nvPr>
        </p:nvSpPr>
        <p:spPr/>
        <p:txBody>
          <a:bodyPr>
            <a:normAutofit/>
          </a:bodyPr>
          <a:lstStyle/>
          <a:p>
            <a:r>
              <a:rPr lang="nn-NO" dirty="0"/>
              <a:t>Tenk på aktivisme som et </a:t>
            </a:r>
            <a:r>
              <a:rPr lang="nn-NO" i="1" dirty="0"/>
              <a:t>bilete</a:t>
            </a:r>
          </a:p>
          <a:p>
            <a:r>
              <a:rPr lang="nn-NO" dirty="0"/>
              <a:t>Demonstrasjon</a:t>
            </a:r>
          </a:p>
          <a:p>
            <a:r>
              <a:rPr lang="nn-NO" dirty="0"/>
              <a:t>Punktdemonstrasjon</a:t>
            </a:r>
          </a:p>
          <a:p>
            <a:r>
              <a:rPr lang="nn-NO" dirty="0"/>
              <a:t>Plakatar og banner</a:t>
            </a:r>
          </a:p>
          <a:p>
            <a:r>
              <a:rPr lang="nn-NO" dirty="0"/>
              <a:t>Underskriftskampanjar</a:t>
            </a:r>
          </a:p>
          <a:p>
            <a:r>
              <a:rPr lang="nn-NO" dirty="0"/>
              <a:t>Nettaktivisme</a:t>
            </a:r>
          </a:p>
          <a:p>
            <a:r>
              <a:rPr lang="nn-NO" dirty="0"/>
              <a:t>Ver kreativ!</a:t>
            </a:r>
          </a:p>
          <a:p>
            <a:r>
              <a:rPr lang="nn-NO" dirty="0"/>
              <a:t>Støtt opp om andre initiativ</a:t>
            </a:r>
          </a:p>
        </p:txBody>
      </p:sp>
      <p:sp>
        <p:nvSpPr>
          <p:cNvPr id="2" name="Title 1">
            <a:extLst>
              <a:ext uri="{FF2B5EF4-FFF2-40B4-BE49-F238E27FC236}">
                <a16:creationId xmlns:a16="http://schemas.microsoft.com/office/drawing/2014/main" id="{BE41AD03-1BCB-6046-9C44-A586880B33C3}"/>
              </a:ext>
            </a:extLst>
          </p:cNvPr>
          <p:cNvSpPr>
            <a:spLocks noGrp="1"/>
          </p:cNvSpPr>
          <p:nvPr>
            <p:ph type="title"/>
          </p:nvPr>
        </p:nvSpPr>
        <p:spPr/>
        <p:txBody>
          <a:bodyPr anchor="ctr">
            <a:normAutofit/>
          </a:bodyPr>
          <a:lstStyle/>
          <a:p>
            <a:r>
              <a:rPr lang="en-NO"/>
              <a:t>Aktivisme - former</a:t>
            </a:r>
          </a:p>
        </p:txBody>
      </p:sp>
    </p:spTree>
    <p:extLst>
      <p:ext uri="{BB962C8B-B14F-4D97-AF65-F5344CB8AC3E}">
        <p14:creationId xmlns:p14="http://schemas.microsoft.com/office/powerpoint/2010/main" val="328426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1F04D9-D51A-3840-A90D-3EA2DCECCD00}"/>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t="1212" b="1212"/>
          <a:stretch/>
        </p:blipFill>
        <p:spPr/>
      </p:pic>
      <p:sp>
        <p:nvSpPr>
          <p:cNvPr id="4" name="Text Placeholder 3">
            <a:extLst>
              <a:ext uri="{FF2B5EF4-FFF2-40B4-BE49-F238E27FC236}">
                <a16:creationId xmlns:a16="http://schemas.microsoft.com/office/drawing/2014/main" id="{EBE3911F-BFA8-F644-93FF-5C9F2A9E6BCF}"/>
              </a:ext>
            </a:extLst>
          </p:cNvPr>
          <p:cNvSpPr>
            <a:spLocks noGrp="1"/>
          </p:cNvSpPr>
          <p:nvPr>
            <p:ph type="body" sz="quarter" idx="14"/>
          </p:nvPr>
        </p:nvSpPr>
        <p:spPr/>
        <p:txBody>
          <a:bodyPr>
            <a:normAutofit/>
          </a:bodyPr>
          <a:lstStyle/>
          <a:p>
            <a:r>
              <a:rPr lang="nn-NO" dirty="0"/>
              <a:t>Alle parti kan love å "styrke" skule, eldreomsorg, kultur og kollektivtrafikk. </a:t>
            </a:r>
          </a:p>
          <a:p>
            <a:r>
              <a:rPr lang="nn-NO" b="1" dirty="0"/>
              <a:t>Talfest</a:t>
            </a:r>
            <a:r>
              <a:rPr lang="nn-NO" dirty="0"/>
              <a:t> det de kan (men ikkje lov meir enn de kan halde).</a:t>
            </a:r>
          </a:p>
          <a:p>
            <a:r>
              <a:rPr lang="nn-NO" dirty="0"/>
              <a:t>Sei kva de vil gjøre </a:t>
            </a:r>
            <a:r>
              <a:rPr lang="nn-NO" b="1" dirty="0"/>
              <a:t>først</a:t>
            </a:r>
            <a:r>
              <a:rPr lang="nn-NO" dirty="0"/>
              <a:t>.</a:t>
            </a:r>
          </a:p>
          <a:p>
            <a:r>
              <a:rPr lang="nn-NO" dirty="0"/>
              <a:t>Sei </a:t>
            </a:r>
            <a:r>
              <a:rPr lang="nn-NO" b="1" dirty="0"/>
              <a:t>kvar</a:t>
            </a:r>
            <a:r>
              <a:rPr lang="nn-NO" dirty="0"/>
              <a:t> de vil gjere noko.</a:t>
            </a:r>
          </a:p>
          <a:p>
            <a:r>
              <a:rPr lang="nn-NO" dirty="0"/>
              <a:t>Bryt summane ned i </a:t>
            </a:r>
            <a:r>
              <a:rPr lang="nn-NO" b="1" dirty="0"/>
              <a:t>handterbare summar</a:t>
            </a:r>
            <a:r>
              <a:rPr lang="nn-NO" dirty="0"/>
              <a:t>.</a:t>
            </a:r>
          </a:p>
        </p:txBody>
      </p:sp>
      <p:sp>
        <p:nvSpPr>
          <p:cNvPr id="2" name="Title 1">
            <a:extLst>
              <a:ext uri="{FF2B5EF4-FFF2-40B4-BE49-F238E27FC236}">
                <a16:creationId xmlns:a16="http://schemas.microsoft.com/office/drawing/2014/main" id="{D45A0C9A-B2E6-184D-B805-95E421410364}"/>
              </a:ext>
            </a:extLst>
          </p:cNvPr>
          <p:cNvSpPr>
            <a:spLocks noGrp="1"/>
          </p:cNvSpPr>
          <p:nvPr>
            <p:ph type="title"/>
          </p:nvPr>
        </p:nvSpPr>
        <p:spPr/>
        <p:txBody>
          <a:bodyPr/>
          <a:lstStyle/>
          <a:p>
            <a:r>
              <a:rPr lang="nn-NO" dirty="0"/>
              <a:t>Språk: Ver konkret!</a:t>
            </a:r>
          </a:p>
        </p:txBody>
      </p:sp>
    </p:spTree>
    <p:extLst>
      <p:ext uri="{BB962C8B-B14F-4D97-AF65-F5344CB8AC3E}">
        <p14:creationId xmlns:p14="http://schemas.microsoft.com/office/powerpoint/2010/main" val="14172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8BCB92-214E-F746-9BB4-A5C0CE4B5349}"/>
              </a:ext>
            </a:extLst>
          </p:cNvPr>
          <p:cNvSpPr>
            <a:spLocks noGrp="1"/>
          </p:cNvSpPr>
          <p:nvPr>
            <p:ph idx="1"/>
          </p:nvPr>
        </p:nvSpPr>
        <p:spPr/>
        <p:txBody>
          <a:bodyPr/>
          <a:lstStyle/>
          <a:p>
            <a:pPr marL="0" indent="0">
              <a:buNone/>
            </a:pPr>
            <a:endParaRPr lang="nn-NO" dirty="0"/>
          </a:p>
          <a:p>
            <a:pPr marL="0" indent="0" algn="ctr">
              <a:buNone/>
            </a:pPr>
            <a:endParaRPr lang="nn-NO" sz="4001" b="1" dirty="0"/>
          </a:p>
          <a:p>
            <a:pPr marL="0" indent="0" algn="ctr">
              <a:buNone/>
            </a:pPr>
            <a:r>
              <a:rPr lang="nn-NO" sz="4001" b="1" dirty="0"/>
              <a:t>	SV vil styrke SFO-ordninga med </a:t>
            </a:r>
          </a:p>
          <a:p>
            <a:pPr marL="0" indent="0" algn="ctr">
              <a:buNone/>
            </a:pPr>
            <a:r>
              <a:rPr lang="nn-NO" sz="4001" b="1" dirty="0"/>
              <a:t>1 milliard kronar!</a:t>
            </a:r>
          </a:p>
        </p:txBody>
      </p:sp>
    </p:spTree>
    <p:extLst>
      <p:ext uri="{BB962C8B-B14F-4D97-AF65-F5344CB8AC3E}">
        <p14:creationId xmlns:p14="http://schemas.microsoft.com/office/powerpoint/2010/main" val="3277263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F1390-746A-8C46-A99F-B0BEB978C5C1}"/>
              </a:ext>
            </a:extLst>
          </p:cNvPr>
          <p:cNvSpPr>
            <a:spLocks noGrp="1"/>
          </p:cNvSpPr>
          <p:nvPr>
            <p:ph idx="1"/>
          </p:nvPr>
        </p:nvSpPr>
        <p:spPr/>
        <p:txBody>
          <a:bodyPr/>
          <a:lstStyle/>
          <a:p>
            <a:pPr marL="0" indent="0">
              <a:buNone/>
            </a:pPr>
            <a:endParaRPr lang="nb-NO" dirty="0"/>
          </a:p>
          <a:p>
            <a:pPr marL="0" indent="0">
              <a:buNone/>
            </a:pPr>
            <a:endParaRPr lang="nb-NO" dirty="0"/>
          </a:p>
          <a:p>
            <a:pPr marL="0" indent="0" algn="ctr">
              <a:buNone/>
            </a:pPr>
            <a:r>
              <a:rPr lang="nb-NO" sz="6001" b="1" dirty="0"/>
              <a:t>    Eller?</a:t>
            </a:r>
          </a:p>
        </p:txBody>
      </p:sp>
    </p:spTree>
    <p:extLst>
      <p:ext uri="{BB962C8B-B14F-4D97-AF65-F5344CB8AC3E}">
        <p14:creationId xmlns:p14="http://schemas.microsoft.com/office/powerpoint/2010/main" val="4053893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33AF2-750C-E248-8363-8119377D5408}"/>
              </a:ext>
            </a:extLst>
          </p:cNvPr>
          <p:cNvSpPr>
            <a:spLocks noGrp="1"/>
          </p:cNvSpPr>
          <p:nvPr>
            <p:ph idx="1"/>
          </p:nvPr>
        </p:nvSpPr>
        <p:spPr/>
        <p:txBody>
          <a:bodyPr/>
          <a:lstStyle/>
          <a:p>
            <a:endParaRPr lang="nb-NO" dirty="0"/>
          </a:p>
          <a:p>
            <a:pPr marL="0" indent="0">
              <a:buNone/>
            </a:pPr>
            <a:endParaRPr lang="nb-NO" dirty="0"/>
          </a:p>
          <a:p>
            <a:pPr marL="0" indent="0" algn="ctr">
              <a:buNone/>
            </a:pPr>
            <a:r>
              <a:rPr lang="nb-NO" sz="4001" b="1" dirty="0"/>
              <a:t>Gratis SFO for alle 1.-klassingar!</a:t>
            </a:r>
          </a:p>
        </p:txBody>
      </p:sp>
    </p:spTree>
    <p:extLst>
      <p:ext uri="{BB962C8B-B14F-4D97-AF65-F5344CB8AC3E}">
        <p14:creationId xmlns:p14="http://schemas.microsoft.com/office/powerpoint/2010/main" val="2088755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09D71-7809-AE48-9581-E0DAAF230F96}"/>
              </a:ext>
            </a:extLst>
          </p:cNvPr>
          <p:cNvSpPr>
            <a:spLocks noGrp="1"/>
          </p:cNvSpPr>
          <p:nvPr>
            <p:ph idx="1"/>
          </p:nvPr>
        </p:nvSpPr>
        <p:spPr/>
        <p:txBody>
          <a:bodyPr>
            <a:normAutofit/>
          </a:bodyPr>
          <a:lstStyle/>
          <a:p>
            <a:pPr marL="0" indent="0">
              <a:buNone/>
            </a:pPr>
            <a:endParaRPr lang="nb-NO" dirty="0"/>
          </a:p>
          <a:p>
            <a:pPr marL="0" indent="0">
              <a:buNone/>
            </a:pPr>
            <a:endParaRPr lang="nb-NO" dirty="0"/>
          </a:p>
        </p:txBody>
      </p:sp>
      <p:sp>
        <p:nvSpPr>
          <p:cNvPr id="2" name="Title 1">
            <a:extLst>
              <a:ext uri="{FF2B5EF4-FFF2-40B4-BE49-F238E27FC236}">
                <a16:creationId xmlns:a16="http://schemas.microsoft.com/office/drawing/2014/main" id="{4BF28F59-DBCE-4A43-9F28-D819527071D6}"/>
              </a:ext>
            </a:extLst>
          </p:cNvPr>
          <p:cNvSpPr>
            <a:spLocks noGrp="1"/>
          </p:cNvSpPr>
          <p:nvPr>
            <p:ph type="title"/>
          </p:nvPr>
        </p:nvSpPr>
        <p:spPr/>
        <p:txBody>
          <a:bodyPr/>
          <a:lstStyle/>
          <a:p>
            <a:r>
              <a:rPr lang="nb-NO"/>
              <a:t>Kommunikasjonspyramide</a:t>
            </a:r>
          </a:p>
        </p:txBody>
      </p:sp>
      <p:sp>
        <p:nvSpPr>
          <p:cNvPr id="5" name="Triangle 4">
            <a:extLst>
              <a:ext uri="{FF2B5EF4-FFF2-40B4-BE49-F238E27FC236}">
                <a16:creationId xmlns:a16="http://schemas.microsoft.com/office/drawing/2014/main" id="{678EDE1A-D62E-7C40-B85A-509391BB838A}"/>
              </a:ext>
            </a:extLst>
          </p:cNvPr>
          <p:cNvSpPr/>
          <p:nvPr/>
        </p:nvSpPr>
        <p:spPr>
          <a:xfrm>
            <a:off x="2944624" y="1707320"/>
            <a:ext cx="5470732" cy="47161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Content Placeholder 2">
            <a:extLst>
              <a:ext uri="{FF2B5EF4-FFF2-40B4-BE49-F238E27FC236}">
                <a16:creationId xmlns:a16="http://schemas.microsoft.com/office/drawing/2014/main" id="{E01CFD6B-E211-D845-97EF-B28A6F101DBB}"/>
              </a:ext>
            </a:extLst>
          </p:cNvPr>
          <p:cNvSpPr txBox="1">
            <a:spLocks/>
          </p:cNvSpPr>
          <p:nvPr/>
        </p:nvSpPr>
        <p:spPr>
          <a:xfrm>
            <a:off x="376003" y="4243704"/>
            <a:ext cx="3330910" cy="548744"/>
          </a:xfrm>
          <a:prstGeom prst="rect">
            <a:avLst/>
          </a:prstGeom>
        </p:spPr>
        <p:txBody>
          <a:bodyPr vert="horz" lIns="0" tIns="0" rIns="0" bIns="0" rtlCol="0">
            <a:normAutofit fontScale="85000" lnSpcReduction="10000"/>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n-NO" sz="2800" dirty="0"/>
              <a:t>Vanskeleg å svare kort</a:t>
            </a:r>
          </a:p>
        </p:txBody>
      </p:sp>
      <p:sp>
        <p:nvSpPr>
          <p:cNvPr id="7" name="Content Placeholder 2">
            <a:extLst>
              <a:ext uri="{FF2B5EF4-FFF2-40B4-BE49-F238E27FC236}">
                <a16:creationId xmlns:a16="http://schemas.microsoft.com/office/drawing/2014/main" id="{CAD97E6B-7C55-7B4E-8550-960CFEB2C758}"/>
              </a:ext>
            </a:extLst>
          </p:cNvPr>
          <p:cNvSpPr txBox="1">
            <a:spLocks/>
          </p:cNvSpPr>
          <p:nvPr/>
        </p:nvSpPr>
        <p:spPr>
          <a:xfrm>
            <a:off x="341890" y="5470733"/>
            <a:ext cx="2757778" cy="713860"/>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n-NO" sz="2501" dirty="0"/>
              <a:t>Vanskeleg å skilje seg frå andre parti</a:t>
            </a:r>
          </a:p>
        </p:txBody>
      </p:sp>
      <p:sp>
        <p:nvSpPr>
          <p:cNvPr id="8" name="Content Placeholder 2">
            <a:extLst>
              <a:ext uri="{FF2B5EF4-FFF2-40B4-BE49-F238E27FC236}">
                <a16:creationId xmlns:a16="http://schemas.microsoft.com/office/drawing/2014/main" id="{CEDE6F05-3C4C-AD49-970C-1BD9EF7C508A}"/>
              </a:ext>
            </a:extLst>
          </p:cNvPr>
          <p:cNvSpPr txBox="1">
            <a:spLocks/>
          </p:cNvSpPr>
          <p:nvPr/>
        </p:nvSpPr>
        <p:spPr>
          <a:xfrm>
            <a:off x="3977346" y="5613223"/>
            <a:ext cx="3330910" cy="54874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nn-NO" sz="2800" b="1" dirty="0">
                <a:solidFill>
                  <a:schemeClr val="accent2"/>
                </a:solidFill>
              </a:rPr>
              <a:t>Visjonar</a:t>
            </a:r>
          </a:p>
        </p:txBody>
      </p:sp>
      <p:sp>
        <p:nvSpPr>
          <p:cNvPr id="9" name="Content Placeholder 2">
            <a:extLst>
              <a:ext uri="{FF2B5EF4-FFF2-40B4-BE49-F238E27FC236}">
                <a16:creationId xmlns:a16="http://schemas.microsoft.com/office/drawing/2014/main" id="{F6AABBD4-73D1-0140-9880-D724978E7A38}"/>
              </a:ext>
            </a:extLst>
          </p:cNvPr>
          <p:cNvSpPr txBox="1">
            <a:spLocks/>
          </p:cNvSpPr>
          <p:nvPr/>
        </p:nvSpPr>
        <p:spPr>
          <a:xfrm>
            <a:off x="3977346" y="4240356"/>
            <a:ext cx="3330910" cy="54874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nn-NO" sz="2800" b="1" dirty="0">
                <a:solidFill>
                  <a:schemeClr val="accent2"/>
                </a:solidFill>
              </a:rPr>
              <a:t>Løysingar </a:t>
            </a:r>
          </a:p>
        </p:txBody>
      </p:sp>
      <p:sp>
        <p:nvSpPr>
          <p:cNvPr id="10" name="Content Placeholder 2">
            <a:extLst>
              <a:ext uri="{FF2B5EF4-FFF2-40B4-BE49-F238E27FC236}">
                <a16:creationId xmlns:a16="http://schemas.microsoft.com/office/drawing/2014/main" id="{2793A423-67DD-6642-91C3-62AC0FC32C87}"/>
              </a:ext>
            </a:extLst>
          </p:cNvPr>
          <p:cNvSpPr txBox="1">
            <a:spLocks/>
          </p:cNvSpPr>
          <p:nvPr/>
        </p:nvSpPr>
        <p:spPr>
          <a:xfrm>
            <a:off x="3977346" y="3110979"/>
            <a:ext cx="3330910" cy="54874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nb-NO" sz="2800" b="1" dirty="0">
                <a:solidFill>
                  <a:schemeClr val="accent2"/>
                </a:solidFill>
              </a:rPr>
              <a:t>Løfter</a:t>
            </a:r>
          </a:p>
        </p:txBody>
      </p:sp>
      <p:cxnSp>
        <p:nvCxnSpPr>
          <p:cNvPr id="12" name="Straight Connector 11">
            <a:extLst>
              <a:ext uri="{FF2B5EF4-FFF2-40B4-BE49-F238E27FC236}">
                <a16:creationId xmlns:a16="http://schemas.microsoft.com/office/drawing/2014/main" id="{8B8C6C1C-B508-6844-BE30-3DBADFE3C56D}"/>
              </a:ext>
            </a:extLst>
          </p:cNvPr>
          <p:cNvCxnSpPr>
            <a:cxnSpLocks/>
          </p:cNvCxnSpPr>
          <p:nvPr/>
        </p:nvCxnSpPr>
        <p:spPr>
          <a:xfrm>
            <a:off x="4457178" y="3763379"/>
            <a:ext cx="2477986" cy="287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5F3D0F-E5CA-B847-B56D-F1AF0DB3237A}"/>
              </a:ext>
            </a:extLst>
          </p:cNvPr>
          <p:cNvCxnSpPr>
            <a:cxnSpLocks/>
          </p:cNvCxnSpPr>
          <p:nvPr/>
        </p:nvCxnSpPr>
        <p:spPr>
          <a:xfrm>
            <a:off x="3674537" y="4971037"/>
            <a:ext cx="3930476" cy="431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Down Arrow 15">
            <a:extLst>
              <a:ext uri="{FF2B5EF4-FFF2-40B4-BE49-F238E27FC236}">
                <a16:creationId xmlns:a16="http://schemas.microsoft.com/office/drawing/2014/main" id="{7FCB5276-AF95-A54A-8717-CAC1AF92F9DB}"/>
              </a:ext>
            </a:extLst>
          </p:cNvPr>
          <p:cNvSpPr/>
          <p:nvPr/>
        </p:nvSpPr>
        <p:spPr>
          <a:xfrm>
            <a:off x="9269179" y="5188400"/>
            <a:ext cx="675937" cy="103992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Down Arrow 16">
            <a:extLst>
              <a:ext uri="{FF2B5EF4-FFF2-40B4-BE49-F238E27FC236}">
                <a16:creationId xmlns:a16="http://schemas.microsoft.com/office/drawing/2014/main" id="{3A917ECD-E957-B247-81CC-985563B245BA}"/>
              </a:ext>
            </a:extLst>
          </p:cNvPr>
          <p:cNvSpPr/>
          <p:nvPr/>
        </p:nvSpPr>
        <p:spPr>
          <a:xfrm rot="10800000">
            <a:off x="9197881" y="2087980"/>
            <a:ext cx="675937" cy="103992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Content Placeholder 2">
            <a:extLst>
              <a:ext uri="{FF2B5EF4-FFF2-40B4-BE49-F238E27FC236}">
                <a16:creationId xmlns:a16="http://schemas.microsoft.com/office/drawing/2014/main" id="{D11C014E-D036-444F-A7FC-F1FAA7660B0B}"/>
              </a:ext>
            </a:extLst>
          </p:cNvPr>
          <p:cNvSpPr txBox="1">
            <a:spLocks/>
          </p:cNvSpPr>
          <p:nvPr/>
        </p:nvSpPr>
        <p:spPr>
          <a:xfrm>
            <a:off x="9005072" y="3317166"/>
            <a:ext cx="1975928" cy="42117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800" dirty="0"/>
              <a:t>Konkret</a:t>
            </a:r>
          </a:p>
        </p:txBody>
      </p:sp>
      <p:sp>
        <p:nvSpPr>
          <p:cNvPr id="19" name="Content Placeholder 2">
            <a:extLst>
              <a:ext uri="{FF2B5EF4-FFF2-40B4-BE49-F238E27FC236}">
                <a16:creationId xmlns:a16="http://schemas.microsoft.com/office/drawing/2014/main" id="{A85D5EF9-2D43-E04F-B043-EE4A4B27C091}"/>
              </a:ext>
            </a:extLst>
          </p:cNvPr>
          <p:cNvSpPr txBox="1">
            <a:spLocks/>
          </p:cNvSpPr>
          <p:nvPr/>
        </p:nvSpPr>
        <p:spPr>
          <a:xfrm>
            <a:off x="9033338" y="4653253"/>
            <a:ext cx="1975928" cy="42117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800" dirty="0"/>
              <a:t>Abstrakt</a:t>
            </a:r>
          </a:p>
        </p:txBody>
      </p:sp>
      <p:sp>
        <p:nvSpPr>
          <p:cNvPr id="20" name="Content Placeholder 2">
            <a:extLst>
              <a:ext uri="{FF2B5EF4-FFF2-40B4-BE49-F238E27FC236}">
                <a16:creationId xmlns:a16="http://schemas.microsoft.com/office/drawing/2014/main" id="{7D9E8D2C-D676-A446-9DBF-07035FEFFA2F}"/>
              </a:ext>
            </a:extLst>
          </p:cNvPr>
          <p:cNvSpPr txBox="1">
            <a:spLocks/>
          </p:cNvSpPr>
          <p:nvPr/>
        </p:nvSpPr>
        <p:spPr>
          <a:xfrm>
            <a:off x="385229" y="3110979"/>
            <a:ext cx="2826003" cy="585251"/>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501" dirty="0"/>
              <a:t>Går rett heim</a:t>
            </a:r>
          </a:p>
        </p:txBody>
      </p:sp>
    </p:spTree>
    <p:extLst>
      <p:ext uri="{BB962C8B-B14F-4D97-AF65-F5344CB8AC3E}">
        <p14:creationId xmlns:p14="http://schemas.microsoft.com/office/powerpoint/2010/main" val="2120119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A8945-C4D6-4842-B35B-153FB938E539}"/>
              </a:ext>
            </a:extLst>
          </p:cNvPr>
          <p:cNvSpPr>
            <a:spLocks noGrp="1"/>
          </p:cNvSpPr>
          <p:nvPr>
            <p:ph type="title"/>
          </p:nvPr>
        </p:nvSpPr>
        <p:spPr/>
        <p:txBody>
          <a:bodyPr/>
          <a:lstStyle/>
          <a:p>
            <a:r>
              <a:rPr lang="nb-NO"/>
              <a:t>Visjon</a:t>
            </a:r>
          </a:p>
        </p:txBody>
      </p:sp>
      <p:sp>
        <p:nvSpPr>
          <p:cNvPr id="3" name="Content Placeholder 2">
            <a:extLst>
              <a:ext uri="{FF2B5EF4-FFF2-40B4-BE49-F238E27FC236}">
                <a16:creationId xmlns:a16="http://schemas.microsoft.com/office/drawing/2014/main" id="{FA89388F-50CF-5A43-B216-2E14A20E28AE}"/>
              </a:ext>
            </a:extLst>
          </p:cNvPr>
          <p:cNvSpPr>
            <a:spLocks noGrp="1"/>
          </p:cNvSpPr>
          <p:nvPr>
            <p:ph idx="1"/>
          </p:nvPr>
        </p:nvSpPr>
        <p:spPr/>
        <p:txBody>
          <a:bodyPr>
            <a:normAutofit/>
          </a:bodyPr>
          <a:lstStyle/>
          <a:p>
            <a:pPr marL="0" indent="0" algn="ctr">
              <a:buNone/>
            </a:pPr>
            <a:endParaRPr lang="nn-NO" sz="4001" b="1" dirty="0"/>
          </a:p>
          <a:p>
            <a:pPr marL="0" indent="0" algn="ctr">
              <a:buNone/>
            </a:pPr>
            <a:r>
              <a:rPr lang="nn-NO" sz="4001" b="1" dirty="0"/>
              <a:t>Vi vil ha ein skule der </a:t>
            </a:r>
            <a:br>
              <a:rPr lang="nn-NO" sz="4001" b="1" dirty="0"/>
            </a:br>
            <a:r>
              <a:rPr lang="nn-NO" sz="4001" b="1" dirty="0"/>
              <a:t>alle kan lukkast!</a:t>
            </a:r>
          </a:p>
          <a:p>
            <a:pPr marL="0" indent="0" algn="ctr">
              <a:buNone/>
            </a:pPr>
            <a:endParaRPr lang="nn-NO" sz="4001" b="1" dirty="0"/>
          </a:p>
          <a:p>
            <a:pPr marL="0" indent="0" algn="ctr">
              <a:buNone/>
            </a:pPr>
            <a:r>
              <a:rPr lang="nn-NO" sz="2400" dirty="0"/>
              <a:t>Kan vere kva parti som helst. </a:t>
            </a:r>
          </a:p>
        </p:txBody>
      </p:sp>
    </p:spTree>
    <p:extLst>
      <p:ext uri="{BB962C8B-B14F-4D97-AF65-F5344CB8AC3E}">
        <p14:creationId xmlns:p14="http://schemas.microsoft.com/office/powerpoint/2010/main" val="62205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07CBF97-BFE4-0044-8B84-841B7C1AFA9C}"/>
              </a:ext>
            </a:extLst>
          </p:cNvPr>
          <p:cNvSpPr>
            <a:spLocks noGrp="1"/>
          </p:cNvSpPr>
          <p:nvPr>
            <p:ph type="subTitle" idx="1"/>
          </p:nvPr>
        </p:nvSpPr>
        <p:spPr/>
        <p:txBody>
          <a:bodyPr>
            <a:normAutofit/>
          </a:bodyPr>
          <a:lstStyle/>
          <a:p>
            <a:r>
              <a:rPr lang="nb-NO" dirty="0"/>
              <a:t>Lokallaget som politisk kraft</a:t>
            </a:r>
          </a:p>
        </p:txBody>
      </p:sp>
    </p:spTree>
    <p:extLst>
      <p:ext uri="{BB962C8B-B14F-4D97-AF65-F5344CB8AC3E}">
        <p14:creationId xmlns:p14="http://schemas.microsoft.com/office/powerpoint/2010/main" val="2095572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A8945-C4D6-4842-B35B-153FB938E539}"/>
              </a:ext>
            </a:extLst>
          </p:cNvPr>
          <p:cNvSpPr>
            <a:spLocks noGrp="1"/>
          </p:cNvSpPr>
          <p:nvPr>
            <p:ph type="title"/>
          </p:nvPr>
        </p:nvSpPr>
        <p:spPr/>
        <p:txBody>
          <a:bodyPr/>
          <a:lstStyle/>
          <a:p>
            <a:r>
              <a:rPr lang="nb-NO" dirty="0" err="1"/>
              <a:t>Løysingar</a:t>
            </a:r>
            <a:endParaRPr lang="nb-NO" dirty="0"/>
          </a:p>
        </p:txBody>
      </p:sp>
      <p:sp>
        <p:nvSpPr>
          <p:cNvPr id="3" name="Content Placeholder 2">
            <a:extLst>
              <a:ext uri="{FF2B5EF4-FFF2-40B4-BE49-F238E27FC236}">
                <a16:creationId xmlns:a16="http://schemas.microsoft.com/office/drawing/2014/main" id="{FA89388F-50CF-5A43-B216-2E14A20E28AE}"/>
              </a:ext>
            </a:extLst>
          </p:cNvPr>
          <p:cNvSpPr>
            <a:spLocks noGrp="1"/>
          </p:cNvSpPr>
          <p:nvPr>
            <p:ph idx="1"/>
          </p:nvPr>
        </p:nvSpPr>
        <p:spPr/>
        <p:txBody>
          <a:bodyPr>
            <a:normAutofit/>
          </a:bodyPr>
          <a:lstStyle/>
          <a:p>
            <a:pPr marL="0" indent="0">
              <a:buNone/>
            </a:pPr>
            <a:r>
              <a:rPr lang="nn-NO" sz="2400" b="1" dirty="0"/>
              <a:t>Vi vil lage ein betre skuledag for elevane. Ein skule der alle barn kan lære, lukkast og trivast. Ein skule som ikkje gir opp eit einaste barn. Ingen blir god i lesing, skriving eller rekning utan å øve. I dag er øvingsarbeidet flytta ut av skulen og inn i heimen. Alle barn skal få like god hjelp med skulearbeidet, og barn skal ha fri når dei kjem heim.</a:t>
            </a:r>
          </a:p>
          <a:p>
            <a:pPr marL="0" indent="0" algn="ctr">
              <a:buNone/>
            </a:pPr>
            <a:endParaRPr lang="nn-NO" sz="4001" b="1" dirty="0"/>
          </a:p>
          <a:p>
            <a:pPr marL="0" indent="0" algn="ctr">
              <a:buNone/>
            </a:pPr>
            <a:r>
              <a:rPr lang="nn-NO" sz="2400" dirty="0" err="1"/>
              <a:t>Gjeeeeesp</a:t>
            </a:r>
            <a:r>
              <a:rPr lang="nn-NO" sz="2400" dirty="0"/>
              <a:t>. Kan ein kome til poenget? Vent -  kva var poenget?</a:t>
            </a:r>
          </a:p>
        </p:txBody>
      </p:sp>
    </p:spTree>
    <p:extLst>
      <p:ext uri="{BB962C8B-B14F-4D97-AF65-F5344CB8AC3E}">
        <p14:creationId xmlns:p14="http://schemas.microsoft.com/office/powerpoint/2010/main" val="7810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9388F-50CF-5A43-B216-2E14A20E28AE}"/>
              </a:ext>
            </a:extLst>
          </p:cNvPr>
          <p:cNvSpPr>
            <a:spLocks noGrp="1"/>
          </p:cNvSpPr>
          <p:nvPr>
            <p:ph idx="1"/>
          </p:nvPr>
        </p:nvSpPr>
        <p:spPr/>
        <p:txBody>
          <a:bodyPr vert="horz" lIns="0" tIns="0" rIns="0" bIns="0" rtlCol="0" anchor="t">
            <a:normAutofit/>
          </a:bodyPr>
          <a:lstStyle/>
          <a:p>
            <a:pPr marL="0" indent="0" algn="ctr">
              <a:buNone/>
            </a:pPr>
            <a:endParaRPr lang="nn-NO" sz="4001" b="1" dirty="0"/>
          </a:p>
          <a:p>
            <a:pPr marL="0" indent="0" algn="ctr">
              <a:buNone/>
            </a:pPr>
            <a:r>
              <a:rPr lang="nn-NO" sz="3600" dirty="0"/>
              <a:t>Vi vil at lekser skal bli gjort på skulen,</a:t>
            </a:r>
            <a:br>
              <a:rPr lang="nn-NO" sz="3600" dirty="0"/>
            </a:br>
            <a:r>
              <a:rPr lang="nn-NO" sz="3600" dirty="0"/>
              <a:t> ikkje heime.</a:t>
            </a:r>
            <a:br>
              <a:rPr lang="nn-NO" sz="3600" dirty="0"/>
            </a:br>
            <a:r>
              <a:rPr lang="nn-NO" sz="3600" dirty="0"/>
              <a:t> </a:t>
            </a:r>
            <a:br>
              <a:rPr lang="nn-NO" sz="3600" dirty="0"/>
            </a:br>
            <a:r>
              <a:rPr lang="nn-NO" sz="3600" dirty="0"/>
              <a:t>Slik kan alle barn få hjelp til øvingsarbeid og god oppfølging, og fri heime.</a:t>
            </a:r>
            <a:endParaRPr lang="nn-NO" sz="3600" b="1" dirty="0"/>
          </a:p>
          <a:p>
            <a:pPr marL="0" indent="0" algn="ctr">
              <a:buNone/>
            </a:pPr>
            <a:endParaRPr lang="nn-NO" sz="2400" dirty="0"/>
          </a:p>
          <a:p>
            <a:pPr marL="0" indent="0" algn="ctr">
              <a:buNone/>
            </a:pPr>
            <a:r>
              <a:rPr lang="nn-NO" sz="2400" dirty="0">
                <a:latin typeface="Arial"/>
                <a:cs typeface="Arial"/>
              </a:rPr>
              <a:t>Konkret og forståeleg. Kan skape konflikt og skil oss frå andre parti.</a:t>
            </a:r>
          </a:p>
          <a:p>
            <a:pPr marL="0" indent="0" algn="ctr">
              <a:buNone/>
            </a:pPr>
            <a:endParaRPr lang="nn-NO" sz="2400" dirty="0"/>
          </a:p>
        </p:txBody>
      </p:sp>
      <p:sp>
        <p:nvSpPr>
          <p:cNvPr id="2" name="Title 1">
            <a:extLst>
              <a:ext uri="{FF2B5EF4-FFF2-40B4-BE49-F238E27FC236}">
                <a16:creationId xmlns:a16="http://schemas.microsoft.com/office/drawing/2014/main" id="{9CDA8945-C4D6-4842-B35B-153FB938E539}"/>
              </a:ext>
            </a:extLst>
          </p:cNvPr>
          <p:cNvSpPr>
            <a:spLocks noGrp="1"/>
          </p:cNvSpPr>
          <p:nvPr>
            <p:ph type="title"/>
          </p:nvPr>
        </p:nvSpPr>
        <p:spPr/>
        <p:txBody>
          <a:bodyPr/>
          <a:lstStyle/>
          <a:p>
            <a:r>
              <a:rPr lang="nb-NO"/>
              <a:t>Løfte</a:t>
            </a:r>
          </a:p>
        </p:txBody>
      </p:sp>
    </p:spTree>
    <p:extLst>
      <p:ext uri="{BB962C8B-B14F-4D97-AF65-F5344CB8AC3E}">
        <p14:creationId xmlns:p14="http://schemas.microsoft.com/office/powerpoint/2010/main" val="18811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5046D-D926-DA45-8039-55E829E35A70}"/>
              </a:ext>
            </a:extLst>
          </p:cNvPr>
          <p:cNvSpPr>
            <a:spLocks noGrp="1"/>
          </p:cNvSpPr>
          <p:nvPr>
            <p:ph type="title"/>
          </p:nvPr>
        </p:nvSpPr>
        <p:spPr/>
        <p:txBody>
          <a:bodyPr/>
          <a:lstStyle/>
          <a:p>
            <a:r>
              <a:rPr lang="nb-NO"/>
              <a:t>Språk: Fem enkle skriveråd</a:t>
            </a:r>
          </a:p>
        </p:txBody>
      </p:sp>
      <p:sp>
        <p:nvSpPr>
          <p:cNvPr id="3" name="Content Placeholder 2">
            <a:extLst>
              <a:ext uri="{FF2B5EF4-FFF2-40B4-BE49-F238E27FC236}">
                <a16:creationId xmlns:a16="http://schemas.microsoft.com/office/drawing/2014/main" id="{24FDD2E5-3F4A-E644-BCA4-1E18E9528C51}"/>
              </a:ext>
            </a:extLst>
          </p:cNvPr>
          <p:cNvSpPr>
            <a:spLocks noGrp="1"/>
          </p:cNvSpPr>
          <p:nvPr>
            <p:ph idx="1"/>
          </p:nvPr>
        </p:nvSpPr>
        <p:spPr/>
        <p:txBody>
          <a:bodyPr>
            <a:normAutofit/>
          </a:bodyPr>
          <a:lstStyle/>
          <a:p>
            <a:pPr marL="514453" indent="-514453">
              <a:buFont typeface="+mj-lt"/>
              <a:buAutoNum type="arabicPeriod"/>
            </a:pPr>
            <a:r>
              <a:rPr lang="nn-NO" dirty="0"/>
              <a:t>Skriv korte, enkle setningar.</a:t>
            </a:r>
          </a:p>
          <a:p>
            <a:pPr marL="514453" indent="-514453">
              <a:buFont typeface="+mj-lt"/>
              <a:buAutoNum type="arabicPeriod"/>
            </a:pPr>
            <a:r>
              <a:rPr lang="nn-NO" dirty="0"/>
              <a:t>Skriv alltid </a:t>
            </a:r>
            <a:r>
              <a:rPr lang="nn-NO" b="1" dirty="0"/>
              <a:t>aktivt</a:t>
            </a:r>
            <a:r>
              <a:rPr lang="nn-NO" dirty="0"/>
              <a:t>, og aldri </a:t>
            </a:r>
            <a:r>
              <a:rPr lang="nn-NO" b="1" dirty="0"/>
              <a:t>passivt</a:t>
            </a:r>
            <a:r>
              <a:rPr lang="nn-NO" dirty="0"/>
              <a:t>. Sei kven som skal gjere noko. </a:t>
            </a:r>
          </a:p>
          <a:p>
            <a:pPr marL="0" indent="0">
              <a:buNone/>
            </a:pPr>
            <a:r>
              <a:rPr lang="nn-NO" dirty="0"/>
              <a:t>	Passivt: «Fleire lærarar bør tilsetjast.»</a:t>
            </a:r>
          </a:p>
          <a:p>
            <a:pPr marL="0" indent="0">
              <a:buNone/>
            </a:pPr>
            <a:r>
              <a:rPr lang="nn-NO" dirty="0"/>
              <a:t>	Aktivt: «Gloppen kommune skal tilsetje fleire lærarar.»</a:t>
            </a:r>
          </a:p>
          <a:p>
            <a:pPr marL="514453" indent="-514453">
              <a:buFont typeface="+mj-lt"/>
              <a:buAutoNum type="arabicPeriod" startAt="3"/>
            </a:pPr>
            <a:r>
              <a:rPr lang="nn-NO" dirty="0"/>
              <a:t>Ver konkret. Unngå ord som "styrke", "satse" og "løfte",</a:t>
            </a:r>
          </a:p>
          <a:p>
            <a:pPr marL="514453" indent="-514453">
              <a:buFont typeface="+mj-lt"/>
              <a:buAutoNum type="arabicPeriod" startAt="3"/>
            </a:pPr>
            <a:r>
              <a:rPr lang="nn-NO" dirty="0"/>
              <a:t>Unngå lange, vanskelege og tekniske ord. Ikkje bruk framandord.</a:t>
            </a:r>
          </a:p>
          <a:p>
            <a:pPr marL="514453" indent="-514453">
              <a:buFont typeface="+mj-lt"/>
              <a:buAutoNum type="arabicPeriod" startAt="3"/>
            </a:pPr>
            <a:r>
              <a:rPr lang="nn-NO" dirty="0"/>
              <a:t>Husk grundig korrektur.</a:t>
            </a:r>
          </a:p>
          <a:p>
            <a:pPr marL="514453" indent="-514453">
              <a:buFont typeface="+mj-lt"/>
              <a:buAutoNum type="arabicPeriod" startAt="3"/>
            </a:pPr>
            <a:endParaRPr lang="nn-NO" dirty="0"/>
          </a:p>
        </p:txBody>
      </p:sp>
    </p:spTree>
    <p:extLst>
      <p:ext uri="{BB962C8B-B14F-4D97-AF65-F5344CB8AC3E}">
        <p14:creationId xmlns:p14="http://schemas.microsoft.com/office/powerpoint/2010/main" val="84309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AF07-E5DD-7343-8C23-0C3C03217B86}"/>
              </a:ext>
            </a:extLst>
          </p:cNvPr>
          <p:cNvSpPr>
            <a:spLocks noGrp="1"/>
          </p:cNvSpPr>
          <p:nvPr>
            <p:ph type="title"/>
          </p:nvPr>
        </p:nvSpPr>
        <p:spPr/>
        <p:txBody>
          <a:bodyPr/>
          <a:lstStyle/>
          <a:p>
            <a:r>
              <a:rPr lang="en-NO"/>
              <a:t>Alliansearbeid</a:t>
            </a:r>
          </a:p>
        </p:txBody>
      </p:sp>
      <p:sp>
        <p:nvSpPr>
          <p:cNvPr id="3" name="Content Placeholder 2">
            <a:extLst>
              <a:ext uri="{FF2B5EF4-FFF2-40B4-BE49-F238E27FC236}">
                <a16:creationId xmlns:a16="http://schemas.microsoft.com/office/drawing/2014/main" id="{89586171-5CD7-A747-8BAA-50C774400E9A}"/>
              </a:ext>
            </a:extLst>
          </p:cNvPr>
          <p:cNvSpPr>
            <a:spLocks noGrp="1"/>
          </p:cNvSpPr>
          <p:nvPr>
            <p:ph idx="1"/>
          </p:nvPr>
        </p:nvSpPr>
        <p:spPr/>
        <p:txBody>
          <a:bodyPr>
            <a:normAutofit/>
          </a:bodyPr>
          <a:lstStyle/>
          <a:p>
            <a:r>
              <a:rPr lang="nn-NO" dirty="0"/>
              <a:t>Å bygge alliansar handlar om å finne andre organisasjonar eller folk som deler eit eller fleire politiske standpunkt med oss, og som vi kan samarbeide med. </a:t>
            </a:r>
          </a:p>
          <a:p>
            <a:r>
              <a:rPr lang="nn-NO" dirty="0"/>
              <a:t>Gir oss større sjanse for gjennomslag og større truverde.</a:t>
            </a:r>
          </a:p>
          <a:p>
            <a:r>
              <a:rPr lang="nn-NO" dirty="0"/>
              <a:t>Alliansebygging kan gje oss nyttig kunnskap og skulering som vi kan ta med inn i arbeidet vårt i SV. </a:t>
            </a:r>
          </a:p>
        </p:txBody>
      </p:sp>
    </p:spTree>
    <p:extLst>
      <p:ext uri="{BB962C8B-B14F-4D97-AF65-F5344CB8AC3E}">
        <p14:creationId xmlns:p14="http://schemas.microsoft.com/office/powerpoint/2010/main" val="3448279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sitting at a table&#10;&#10;Description automatically generated">
            <a:extLst>
              <a:ext uri="{FF2B5EF4-FFF2-40B4-BE49-F238E27FC236}">
                <a16:creationId xmlns:a16="http://schemas.microsoft.com/office/drawing/2014/main" id="{D09106C8-33E3-4527-BC31-2B038C13C543}"/>
              </a:ext>
            </a:extLst>
          </p:cNvPr>
          <p:cNvPicPr>
            <a:picLocks noGrp="1" noChangeAspect="1"/>
          </p:cNvPicPr>
          <p:nvPr>
            <p:ph type="pic" sz="quarter" idx="13"/>
          </p:nvPr>
        </p:nvPicPr>
        <p:blipFill rotWithShape="1">
          <a:blip r:embed="rId3"/>
          <a:srcRect t="312" r="13145" b="4580"/>
          <a:stretch/>
        </p:blipFill>
        <p:spPr>
          <a:xfrm>
            <a:off x="8077328" y="1782502"/>
            <a:ext cx="4117847" cy="4742477"/>
          </a:xfrm>
        </p:spPr>
      </p:pic>
      <p:sp>
        <p:nvSpPr>
          <p:cNvPr id="3" name="Content Placeholder 2">
            <a:extLst>
              <a:ext uri="{FF2B5EF4-FFF2-40B4-BE49-F238E27FC236}">
                <a16:creationId xmlns:a16="http://schemas.microsoft.com/office/drawing/2014/main" id="{D2990BBD-9A31-284C-B12B-BEAAA0311AF1}"/>
              </a:ext>
            </a:extLst>
          </p:cNvPr>
          <p:cNvSpPr>
            <a:spLocks noGrp="1"/>
          </p:cNvSpPr>
          <p:nvPr>
            <p:ph type="body" sz="quarter" idx="14"/>
          </p:nvPr>
        </p:nvSpPr>
        <p:spPr/>
        <p:txBody>
          <a:bodyPr/>
          <a:lstStyle/>
          <a:p>
            <a:r>
              <a:rPr lang="nn-NO" dirty="0" err="1"/>
              <a:t>Trepartssamarbeid</a:t>
            </a:r>
            <a:endParaRPr lang="nn-NO" dirty="0"/>
          </a:p>
          <a:p>
            <a:endParaRPr lang="nn-NO" dirty="0"/>
          </a:p>
          <a:p>
            <a:r>
              <a:rPr lang="nn-NO" dirty="0"/>
              <a:t>Samarbeidsavtalar</a:t>
            </a:r>
          </a:p>
          <a:p>
            <a:endParaRPr lang="nn-NO" dirty="0"/>
          </a:p>
          <a:p>
            <a:r>
              <a:rPr lang="nn-NO" dirty="0"/>
              <a:t>Felles arrangement</a:t>
            </a:r>
          </a:p>
          <a:p>
            <a:endParaRPr lang="nn-NO" dirty="0"/>
          </a:p>
          <a:p>
            <a:r>
              <a:rPr lang="nn-NO" dirty="0"/>
              <a:t>Fagpolitisk kontakt i styret</a:t>
            </a:r>
          </a:p>
        </p:txBody>
      </p:sp>
      <p:sp>
        <p:nvSpPr>
          <p:cNvPr id="2" name="Title 1">
            <a:extLst>
              <a:ext uri="{FF2B5EF4-FFF2-40B4-BE49-F238E27FC236}">
                <a16:creationId xmlns:a16="http://schemas.microsoft.com/office/drawing/2014/main" id="{3EDA45AF-D784-834C-A9BB-D15F9862A34B}"/>
              </a:ext>
            </a:extLst>
          </p:cNvPr>
          <p:cNvSpPr>
            <a:spLocks noGrp="1"/>
          </p:cNvSpPr>
          <p:nvPr>
            <p:ph type="title"/>
          </p:nvPr>
        </p:nvSpPr>
        <p:spPr/>
        <p:txBody>
          <a:bodyPr/>
          <a:lstStyle/>
          <a:p>
            <a:r>
              <a:rPr lang="nb-NO" dirty="0"/>
              <a:t>Fagrørsla</a:t>
            </a:r>
            <a:endParaRPr lang="en-NO"/>
          </a:p>
        </p:txBody>
      </p:sp>
      <p:pic>
        <p:nvPicPr>
          <p:cNvPr id="6" name="Picture 6" descr="Logo&#10;&#10;Description automatically generated">
            <a:extLst>
              <a:ext uri="{FF2B5EF4-FFF2-40B4-BE49-F238E27FC236}">
                <a16:creationId xmlns:a16="http://schemas.microsoft.com/office/drawing/2014/main" id="{DA873A60-56C0-46B8-BADD-F3866B243BE5}"/>
              </a:ext>
            </a:extLst>
          </p:cNvPr>
          <p:cNvPicPr>
            <a:picLocks noChangeAspect="1"/>
          </p:cNvPicPr>
          <p:nvPr/>
        </p:nvPicPr>
        <p:blipFill>
          <a:blip r:embed="rId4"/>
          <a:stretch>
            <a:fillRect/>
          </a:stretch>
        </p:blipFill>
        <p:spPr>
          <a:xfrm>
            <a:off x="8077329" y="1558815"/>
            <a:ext cx="4115236" cy="1040632"/>
          </a:xfrm>
          <a:prstGeom prst="rect">
            <a:avLst/>
          </a:prstGeom>
        </p:spPr>
      </p:pic>
      <p:sp>
        <p:nvSpPr>
          <p:cNvPr id="7" name="TextBox 6">
            <a:extLst>
              <a:ext uri="{FF2B5EF4-FFF2-40B4-BE49-F238E27FC236}">
                <a16:creationId xmlns:a16="http://schemas.microsoft.com/office/drawing/2014/main" id="{34CDBF02-F23B-4995-94BE-6B7B1F8D32B2}"/>
              </a:ext>
            </a:extLst>
          </p:cNvPr>
          <p:cNvSpPr txBox="1"/>
          <p:nvPr/>
        </p:nvSpPr>
        <p:spPr>
          <a:xfrm>
            <a:off x="8006310" y="6524931"/>
            <a:ext cx="34400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Faksimile fra Rørosnytt.no</a:t>
            </a:r>
            <a:endParaRPr lang="en-US" sz="1000">
              <a:cs typeface="Arial"/>
            </a:endParaRPr>
          </a:p>
        </p:txBody>
      </p:sp>
    </p:spTree>
    <p:extLst>
      <p:ext uri="{BB962C8B-B14F-4D97-AF65-F5344CB8AC3E}">
        <p14:creationId xmlns:p14="http://schemas.microsoft.com/office/powerpoint/2010/main" val="652149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94F493-EFC3-1446-822D-FAA59B5497A3}"/>
              </a:ext>
            </a:extLst>
          </p:cNvPr>
          <p:cNvSpPr>
            <a:spLocks noGrp="1"/>
          </p:cNvSpPr>
          <p:nvPr>
            <p:ph sz="half" idx="1"/>
          </p:nvPr>
        </p:nvSpPr>
        <p:spPr>
          <a:xfrm>
            <a:off x="277794" y="1782502"/>
            <a:ext cx="5458708" cy="4734046"/>
          </a:xfrm>
        </p:spPr>
        <p:txBody>
          <a:bodyPr>
            <a:normAutofit/>
          </a:bodyPr>
          <a:lstStyle/>
          <a:p>
            <a:r>
              <a:rPr lang="nn-NO" dirty="0"/>
              <a:t>Ver tydeleg på kva de ønskjer å oppnå når de skal forhandle med andre parti. Dette bør også vere forankra i resten av lokallaget.</a:t>
            </a:r>
          </a:p>
          <a:p>
            <a:r>
              <a:rPr lang="nn-NO" dirty="0"/>
              <a:t>Kvar meiner de saka bør ende? </a:t>
            </a:r>
            <a:br>
              <a:rPr lang="nn-NO" dirty="0"/>
            </a:br>
            <a:r>
              <a:rPr lang="nn-NO" dirty="0"/>
              <a:t>Finst det kompromissløysingar? Ha forslag klare. </a:t>
            </a:r>
          </a:p>
          <a:p>
            <a:r>
              <a:rPr lang="nn-NO" dirty="0"/>
              <a:t>Ikkje vis alle korta dykkar med ein gong, plutseleg er saka «</a:t>
            </a:r>
            <a:r>
              <a:rPr lang="nn-NO" dirty="0" err="1"/>
              <a:t>stjelt</a:t>
            </a:r>
            <a:r>
              <a:rPr lang="nn-NO" dirty="0"/>
              <a:t>».</a:t>
            </a:r>
          </a:p>
        </p:txBody>
      </p:sp>
      <p:pic>
        <p:nvPicPr>
          <p:cNvPr id="8" name="Picture Placeholder 7" descr="Logo, company name&#10;&#10;Description automatically generated">
            <a:extLst>
              <a:ext uri="{FF2B5EF4-FFF2-40B4-BE49-F238E27FC236}">
                <a16:creationId xmlns:a16="http://schemas.microsoft.com/office/drawing/2014/main" id="{A52E8EAF-D370-EB48-9DB7-B45817739BE6}"/>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7395008" y="1782502"/>
            <a:ext cx="3586039" cy="4734046"/>
          </a:xfrm>
          <a:noFill/>
        </p:spPr>
      </p:pic>
      <p:sp>
        <p:nvSpPr>
          <p:cNvPr id="2" name="Title 1">
            <a:extLst>
              <a:ext uri="{FF2B5EF4-FFF2-40B4-BE49-F238E27FC236}">
                <a16:creationId xmlns:a16="http://schemas.microsoft.com/office/drawing/2014/main" id="{45365E79-D68F-9040-81EF-A900C450170B}"/>
              </a:ext>
            </a:extLst>
          </p:cNvPr>
          <p:cNvSpPr>
            <a:spLocks noGrp="1"/>
          </p:cNvSpPr>
          <p:nvPr>
            <p:ph type="title"/>
          </p:nvPr>
        </p:nvSpPr>
        <p:spPr>
          <a:xfrm>
            <a:off x="0" y="483981"/>
            <a:ext cx="8468127" cy="763200"/>
          </a:xfrm>
        </p:spPr>
        <p:txBody>
          <a:bodyPr anchor="ctr">
            <a:normAutofit/>
          </a:bodyPr>
          <a:lstStyle/>
          <a:p>
            <a:r>
              <a:rPr lang="en-NO"/>
              <a:t>Andre politiske parti</a:t>
            </a:r>
          </a:p>
        </p:txBody>
      </p:sp>
    </p:spTree>
    <p:extLst>
      <p:ext uri="{BB962C8B-B14F-4D97-AF65-F5344CB8AC3E}">
        <p14:creationId xmlns:p14="http://schemas.microsoft.com/office/powerpoint/2010/main" val="2076648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4537A-3689-6C47-B26D-976222909413}"/>
              </a:ext>
            </a:extLst>
          </p:cNvPr>
          <p:cNvSpPr>
            <a:spLocks noGrp="1"/>
          </p:cNvSpPr>
          <p:nvPr>
            <p:ph idx="1"/>
          </p:nvPr>
        </p:nvSpPr>
        <p:spPr/>
        <p:txBody>
          <a:bodyPr/>
          <a:lstStyle/>
          <a:p>
            <a:pPr marL="514453" indent="-514453">
              <a:buFont typeface="+mj-lt"/>
              <a:buAutoNum type="arabicPeriod"/>
            </a:pPr>
            <a:r>
              <a:rPr lang="nn-NO" dirty="0"/>
              <a:t>Nøkkelen til god alliansebygging er sosial kontakt.</a:t>
            </a:r>
          </a:p>
          <a:p>
            <a:pPr marL="514453" indent="-514453">
              <a:buFont typeface="+mj-lt"/>
              <a:buAutoNum type="arabicPeriod"/>
            </a:pPr>
            <a:r>
              <a:rPr lang="nn-NO" dirty="0"/>
              <a:t>Fokuser på det de er samde om, ikkje usemjene.</a:t>
            </a:r>
          </a:p>
          <a:p>
            <a:pPr marL="514453" indent="-514453">
              <a:buFont typeface="+mj-lt"/>
              <a:buAutoNum type="arabicPeriod"/>
            </a:pPr>
            <a:r>
              <a:rPr lang="nn-NO" dirty="0"/>
              <a:t>Ikkje berre sak til sak. </a:t>
            </a:r>
          </a:p>
          <a:p>
            <a:pPr marL="514453" indent="-514453">
              <a:buFont typeface="+mj-lt"/>
              <a:buAutoNum type="arabicPeriod"/>
            </a:pPr>
            <a:r>
              <a:rPr lang="nn-NO" dirty="0"/>
              <a:t>Bruk programprosessen aktivt.</a:t>
            </a:r>
          </a:p>
          <a:p>
            <a:pPr marL="514453" indent="-514453">
              <a:buFont typeface="+mj-lt"/>
              <a:buAutoNum type="arabicPeriod"/>
            </a:pPr>
            <a:r>
              <a:rPr lang="nn-NO" dirty="0"/>
              <a:t>Skil mellom alliansebygging og rekruttering.</a:t>
            </a:r>
          </a:p>
        </p:txBody>
      </p:sp>
      <p:sp>
        <p:nvSpPr>
          <p:cNvPr id="2" name="Title 1">
            <a:extLst>
              <a:ext uri="{FF2B5EF4-FFF2-40B4-BE49-F238E27FC236}">
                <a16:creationId xmlns:a16="http://schemas.microsoft.com/office/drawing/2014/main" id="{CF1A55E9-593C-1B4D-9EE4-738DC999FFAE}"/>
              </a:ext>
            </a:extLst>
          </p:cNvPr>
          <p:cNvSpPr>
            <a:spLocks noGrp="1"/>
          </p:cNvSpPr>
          <p:nvPr>
            <p:ph type="title"/>
          </p:nvPr>
        </p:nvSpPr>
        <p:spPr/>
        <p:txBody>
          <a:bodyPr/>
          <a:lstStyle/>
          <a:p>
            <a:r>
              <a:rPr lang="en-NO"/>
              <a:t>Tips til alliansebygging</a:t>
            </a:r>
          </a:p>
        </p:txBody>
      </p:sp>
    </p:spTree>
    <p:extLst>
      <p:ext uri="{BB962C8B-B14F-4D97-AF65-F5344CB8AC3E}">
        <p14:creationId xmlns:p14="http://schemas.microsoft.com/office/powerpoint/2010/main" val="2690211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B4501F-A61A-2849-8D3B-B00E29475F2B}"/>
              </a:ext>
            </a:extLst>
          </p:cNvPr>
          <p:cNvSpPr>
            <a:spLocks noGrp="1"/>
          </p:cNvSpPr>
          <p:nvPr>
            <p:ph sz="half" idx="1"/>
          </p:nvPr>
        </p:nvSpPr>
        <p:spPr/>
        <p:txBody>
          <a:bodyPr/>
          <a:lstStyle/>
          <a:p>
            <a:pPr marL="0" indent="0">
              <a:buNone/>
            </a:pPr>
            <a:r>
              <a:rPr lang="nn-NO" b="1" dirty="0"/>
              <a:t>Posisjon:</a:t>
            </a:r>
          </a:p>
          <a:p>
            <a:r>
              <a:rPr lang="nn-NO" dirty="0"/>
              <a:t>Bygg og hald eigarskap til sakene de har gått til val på.</a:t>
            </a:r>
          </a:p>
          <a:p>
            <a:r>
              <a:rPr lang="nn-NO" dirty="0"/>
              <a:t>Forhandlingar.</a:t>
            </a:r>
          </a:p>
          <a:p>
            <a:r>
              <a:rPr lang="nn-NO" dirty="0"/>
              <a:t>Budsjettarbeid.</a:t>
            </a:r>
          </a:p>
          <a:p>
            <a:r>
              <a:rPr lang="nn-NO" dirty="0"/>
              <a:t>Samarbeid med lokallaget og lokalsamfunnet.</a:t>
            </a:r>
          </a:p>
          <a:p>
            <a:r>
              <a:rPr lang="nn-NO" dirty="0"/>
              <a:t>Sjå alltid framover!</a:t>
            </a:r>
          </a:p>
          <a:p>
            <a:endParaRPr lang="nn-NO" dirty="0"/>
          </a:p>
        </p:txBody>
      </p:sp>
      <p:sp>
        <p:nvSpPr>
          <p:cNvPr id="3" name="Content Placeholder 2">
            <a:extLst>
              <a:ext uri="{FF2B5EF4-FFF2-40B4-BE49-F238E27FC236}">
                <a16:creationId xmlns:a16="http://schemas.microsoft.com/office/drawing/2014/main" id="{CC8034B2-686B-5A4F-A4CD-DF2DDE4B14D2}"/>
              </a:ext>
            </a:extLst>
          </p:cNvPr>
          <p:cNvSpPr>
            <a:spLocks noGrp="1"/>
          </p:cNvSpPr>
          <p:nvPr>
            <p:ph sz="half" idx="10"/>
          </p:nvPr>
        </p:nvSpPr>
        <p:spPr/>
        <p:txBody>
          <a:bodyPr/>
          <a:lstStyle/>
          <a:p>
            <a:pPr marL="0" indent="0">
              <a:buNone/>
            </a:pPr>
            <a:r>
              <a:rPr lang="nn-NO" b="1" dirty="0"/>
              <a:t>Opposisjon:</a:t>
            </a:r>
          </a:p>
          <a:p>
            <a:r>
              <a:rPr lang="nn-NO" dirty="0"/>
              <a:t>Interpellasjonar og media</a:t>
            </a:r>
          </a:p>
          <a:p>
            <a:r>
              <a:rPr lang="nn-NO" dirty="0"/>
              <a:t>Søk alliansar og fleirtal der dei finst.</a:t>
            </a:r>
          </a:p>
          <a:p>
            <a:r>
              <a:rPr lang="nn-NO" dirty="0"/>
              <a:t>Alternative budsjettforslag,</a:t>
            </a:r>
          </a:p>
          <a:p>
            <a:r>
              <a:rPr lang="nn-NO" dirty="0"/>
              <a:t>Samarbeid med lokallaget og lokalsamfunnet.</a:t>
            </a:r>
          </a:p>
        </p:txBody>
      </p:sp>
      <p:sp>
        <p:nvSpPr>
          <p:cNvPr id="4" name="Title 3">
            <a:extLst>
              <a:ext uri="{FF2B5EF4-FFF2-40B4-BE49-F238E27FC236}">
                <a16:creationId xmlns:a16="http://schemas.microsoft.com/office/drawing/2014/main" id="{2D3E0116-50BA-E747-B569-1429B3C43EF3}"/>
              </a:ext>
            </a:extLst>
          </p:cNvPr>
          <p:cNvSpPr>
            <a:spLocks noGrp="1"/>
          </p:cNvSpPr>
          <p:nvPr>
            <p:ph type="title"/>
          </p:nvPr>
        </p:nvSpPr>
        <p:spPr/>
        <p:txBody>
          <a:bodyPr/>
          <a:lstStyle/>
          <a:p>
            <a:r>
              <a:rPr lang="en-NO"/>
              <a:t>Posisjon vs. opposisjon</a:t>
            </a:r>
          </a:p>
        </p:txBody>
      </p:sp>
    </p:spTree>
    <p:extLst>
      <p:ext uri="{BB962C8B-B14F-4D97-AF65-F5344CB8AC3E}">
        <p14:creationId xmlns:p14="http://schemas.microsoft.com/office/powerpoint/2010/main" val="2769173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7931F-1064-5A4B-9DF4-B8A285CF56DA}"/>
              </a:ext>
            </a:extLst>
          </p:cNvPr>
          <p:cNvSpPr>
            <a:spLocks noGrp="1"/>
          </p:cNvSpPr>
          <p:nvPr>
            <p:ph type="title"/>
          </p:nvPr>
        </p:nvSpPr>
        <p:spPr/>
        <p:txBody>
          <a:bodyPr>
            <a:noAutofit/>
          </a:bodyPr>
          <a:lstStyle/>
          <a:p>
            <a:r>
              <a:rPr lang="nb-NO" sz="3000" dirty="0"/>
              <a:t>Kva om </a:t>
            </a:r>
            <a:r>
              <a:rPr lang="nb-NO" sz="3000" dirty="0" err="1"/>
              <a:t>ein</a:t>
            </a:r>
            <a:r>
              <a:rPr lang="nb-NO" sz="3000" dirty="0"/>
              <a:t> </a:t>
            </a:r>
            <a:r>
              <a:rPr lang="nb-NO" sz="3000" dirty="0" err="1"/>
              <a:t>ikkje</a:t>
            </a:r>
            <a:r>
              <a:rPr lang="nb-NO" sz="3000" dirty="0"/>
              <a:t> er representert i kommunestyret? </a:t>
            </a:r>
            <a:endParaRPr lang="en-NO" sz="3000"/>
          </a:p>
        </p:txBody>
      </p:sp>
      <p:sp>
        <p:nvSpPr>
          <p:cNvPr id="3" name="Content Placeholder 2">
            <a:extLst>
              <a:ext uri="{FF2B5EF4-FFF2-40B4-BE49-F238E27FC236}">
                <a16:creationId xmlns:a16="http://schemas.microsoft.com/office/drawing/2014/main" id="{E1DCC692-C39E-804C-A188-7F49B1D0E5F2}"/>
              </a:ext>
            </a:extLst>
          </p:cNvPr>
          <p:cNvSpPr>
            <a:spLocks noGrp="1"/>
          </p:cNvSpPr>
          <p:nvPr>
            <p:ph idx="1"/>
          </p:nvPr>
        </p:nvSpPr>
        <p:spPr/>
        <p:txBody>
          <a:bodyPr>
            <a:normAutofit/>
          </a:bodyPr>
          <a:lstStyle/>
          <a:p>
            <a:r>
              <a:rPr lang="nn-NO" dirty="0"/>
              <a:t>Alliansar og lokalsamfunnet.</a:t>
            </a:r>
          </a:p>
          <a:p>
            <a:r>
              <a:rPr lang="nn-NO" dirty="0"/>
              <a:t>Aktivisme.</a:t>
            </a:r>
          </a:p>
          <a:p>
            <a:r>
              <a:rPr lang="nn-NO" dirty="0"/>
              <a:t>Media.</a:t>
            </a:r>
          </a:p>
          <a:p>
            <a:r>
              <a:rPr lang="nn-NO" dirty="0"/>
              <a:t>Bruk tid på å bygge eigarskap.</a:t>
            </a:r>
          </a:p>
          <a:p>
            <a:r>
              <a:rPr lang="nn-NO" dirty="0"/>
              <a:t>Få hjelp av andre lokallag og fylkeslaget.</a:t>
            </a:r>
          </a:p>
          <a:p>
            <a:r>
              <a:rPr lang="nn-NO" dirty="0"/>
              <a:t>De er i ein unik posisjon, bruk det for det det er verdt.</a:t>
            </a:r>
          </a:p>
        </p:txBody>
      </p:sp>
    </p:spTree>
    <p:extLst>
      <p:ext uri="{BB962C8B-B14F-4D97-AF65-F5344CB8AC3E}">
        <p14:creationId xmlns:p14="http://schemas.microsoft.com/office/powerpoint/2010/main" val="4125777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9A747E-910F-2F45-92C8-18C32D86E3B4}"/>
              </a:ext>
            </a:extLst>
          </p:cNvPr>
          <p:cNvSpPr>
            <a:spLocks noGrp="1"/>
          </p:cNvSpPr>
          <p:nvPr>
            <p:ph type="subTitle" idx="1"/>
          </p:nvPr>
        </p:nvSpPr>
        <p:spPr/>
        <p:txBody>
          <a:bodyPr>
            <a:normAutofit/>
          </a:bodyPr>
          <a:lstStyle/>
          <a:p>
            <a:r>
              <a:rPr lang="en-NO"/>
              <a:t>Avslutning og gruppeoppg</a:t>
            </a:r>
            <a:r>
              <a:rPr lang="nb-NO" dirty="0"/>
              <a:t>å</a:t>
            </a:r>
            <a:r>
              <a:rPr lang="en-NO"/>
              <a:t>ver</a:t>
            </a:r>
          </a:p>
        </p:txBody>
      </p:sp>
    </p:spTree>
    <p:extLst>
      <p:ext uri="{BB962C8B-B14F-4D97-AF65-F5344CB8AC3E}">
        <p14:creationId xmlns:p14="http://schemas.microsoft.com/office/powerpoint/2010/main" val="3920603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posing for the camera&#10;&#10;Description automatically generated">
            <a:extLst>
              <a:ext uri="{FF2B5EF4-FFF2-40B4-BE49-F238E27FC236}">
                <a16:creationId xmlns:a16="http://schemas.microsoft.com/office/drawing/2014/main" id="{A47694DB-2595-4E28-9EE6-49A5784B6863}"/>
              </a:ext>
            </a:extLst>
          </p:cNvPr>
          <p:cNvPicPr>
            <a:picLocks noGrp="1" noChangeAspect="1"/>
          </p:cNvPicPr>
          <p:nvPr>
            <p:ph type="pic" sz="quarter" idx="13"/>
          </p:nvPr>
        </p:nvPicPr>
        <p:blipFill rotWithShape="1">
          <a:blip r:embed="rId3"/>
          <a:srcRect t="12500" b="12500"/>
          <a:stretch/>
        </p:blipFill>
        <p:spPr/>
      </p:pic>
      <p:sp>
        <p:nvSpPr>
          <p:cNvPr id="3" name="Content Placeholder 2">
            <a:extLst>
              <a:ext uri="{FF2B5EF4-FFF2-40B4-BE49-F238E27FC236}">
                <a16:creationId xmlns:a16="http://schemas.microsoft.com/office/drawing/2014/main" id="{0F8B95F3-DCCC-884D-B393-ADE640B57CCF}"/>
              </a:ext>
            </a:extLst>
          </p:cNvPr>
          <p:cNvSpPr>
            <a:spLocks noGrp="1"/>
          </p:cNvSpPr>
          <p:nvPr>
            <p:ph type="body" sz="quarter" idx="14"/>
          </p:nvPr>
        </p:nvSpPr>
        <p:spPr/>
        <p:txBody>
          <a:bodyPr/>
          <a:lstStyle/>
          <a:p>
            <a:r>
              <a:rPr lang="nn-NO" dirty="0"/>
              <a:t>De er tillitsvalte i eit </a:t>
            </a:r>
            <a:r>
              <a:rPr lang="nn-NO" i="1" dirty="0"/>
              <a:t>politisk</a:t>
            </a:r>
            <a:r>
              <a:rPr lang="nn-NO" dirty="0"/>
              <a:t> parti og medlemmene har meldt seg inn i eit </a:t>
            </a:r>
            <a:r>
              <a:rPr lang="nn-NO" i="1" dirty="0"/>
              <a:t>politisk</a:t>
            </a:r>
            <a:r>
              <a:rPr lang="nn-NO" dirty="0"/>
              <a:t> parti. Kva betyr det? Og kva betyr det for måten de arbeider på? </a:t>
            </a:r>
          </a:p>
          <a:p>
            <a:r>
              <a:rPr lang="nn-NO" dirty="0"/>
              <a:t>Kva rolle spelar de i lokalsamfunnet? Kva rolle ønskjer de å spele? </a:t>
            </a:r>
          </a:p>
        </p:txBody>
      </p:sp>
      <p:sp>
        <p:nvSpPr>
          <p:cNvPr id="2" name="Title 1">
            <a:extLst>
              <a:ext uri="{FF2B5EF4-FFF2-40B4-BE49-F238E27FC236}">
                <a16:creationId xmlns:a16="http://schemas.microsoft.com/office/drawing/2014/main" id="{2C614F1F-31C7-0D40-AC27-1819F44542A3}"/>
              </a:ext>
            </a:extLst>
          </p:cNvPr>
          <p:cNvSpPr>
            <a:spLocks noGrp="1"/>
          </p:cNvSpPr>
          <p:nvPr>
            <p:ph type="title"/>
          </p:nvPr>
        </p:nvSpPr>
        <p:spPr/>
        <p:txBody>
          <a:bodyPr/>
          <a:lstStyle/>
          <a:p>
            <a:r>
              <a:rPr lang="en-NO"/>
              <a:t>Lokallaget som politisk kraft</a:t>
            </a:r>
          </a:p>
        </p:txBody>
      </p:sp>
    </p:spTree>
    <p:extLst>
      <p:ext uri="{BB962C8B-B14F-4D97-AF65-F5344CB8AC3E}">
        <p14:creationId xmlns:p14="http://schemas.microsoft.com/office/powerpoint/2010/main" val="1793746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F7E3F1-3607-D445-80C8-112115E9B7C3}"/>
              </a:ext>
            </a:extLst>
          </p:cNvPr>
          <p:cNvSpPr>
            <a:spLocks noGrp="1"/>
          </p:cNvSpPr>
          <p:nvPr>
            <p:ph idx="1"/>
          </p:nvPr>
        </p:nvSpPr>
        <p:spPr/>
        <p:txBody>
          <a:bodyPr>
            <a:normAutofit/>
          </a:bodyPr>
          <a:lstStyle/>
          <a:p>
            <a:r>
              <a:rPr lang="nn-NO" dirty="0"/>
              <a:t>Kva er det </a:t>
            </a:r>
            <a:r>
              <a:rPr lang="nn-NO" i="1" dirty="0"/>
              <a:t>beste</a:t>
            </a:r>
            <a:r>
              <a:rPr lang="nn-NO" dirty="0"/>
              <a:t> forslaget de har fremja så langt i denne perioden? Kvifor?</a:t>
            </a:r>
          </a:p>
          <a:p>
            <a:r>
              <a:rPr lang="nn-NO" dirty="0"/>
              <a:t>Kva er den mest </a:t>
            </a:r>
            <a:r>
              <a:rPr lang="nn-NO" i="1" dirty="0"/>
              <a:t>populære </a:t>
            </a:r>
            <a:r>
              <a:rPr lang="nn-NO" dirty="0"/>
              <a:t>saka de gjekk til val på eller har arbeidd med?</a:t>
            </a:r>
          </a:p>
          <a:p>
            <a:r>
              <a:rPr lang="nn-NO" dirty="0"/>
              <a:t>Kva er den mest </a:t>
            </a:r>
            <a:r>
              <a:rPr lang="nn-NO" i="1" dirty="0"/>
              <a:t>kontroversielle </a:t>
            </a:r>
            <a:r>
              <a:rPr lang="nn-NO" dirty="0"/>
              <a:t>saka de kan gå til val på eller har vore tvungen til å handtere?</a:t>
            </a:r>
          </a:p>
          <a:p>
            <a:r>
              <a:rPr lang="nn-NO" dirty="0"/>
              <a:t>Kva sak har de størst sjanse til å få og halde </a:t>
            </a:r>
            <a:r>
              <a:rPr lang="nn-NO" i="1"/>
              <a:t>eigarskap </a:t>
            </a:r>
            <a:r>
              <a:rPr lang="nn-NO"/>
              <a:t>til?</a:t>
            </a:r>
            <a:endParaRPr lang="nn-NO" dirty="0"/>
          </a:p>
        </p:txBody>
      </p:sp>
      <p:sp>
        <p:nvSpPr>
          <p:cNvPr id="2" name="Title 1">
            <a:extLst>
              <a:ext uri="{FF2B5EF4-FFF2-40B4-BE49-F238E27FC236}">
                <a16:creationId xmlns:a16="http://schemas.microsoft.com/office/drawing/2014/main" id="{DE7A4A5E-F6BC-C94B-B90C-FF63BD55DDEC}"/>
              </a:ext>
            </a:extLst>
          </p:cNvPr>
          <p:cNvSpPr>
            <a:spLocks noGrp="1"/>
          </p:cNvSpPr>
          <p:nvPr>
            <p:ph type="title"/>
          </p:nvPr>
        </p:nvSpPr>
        <p:spPr/>
        <p:txBody>
          <a:bodyPr/>
          <a:lstStyle/>
          <a:p>
            <a:r>
              <a:rPr lang="nb-NO" dirty="0"/>
              <a:t>Diskuter:</a:t>
            </a:r>
          </a:p>
        </p:txBody>
      </p:sp>
    </p:spTree>
    <p:extLst>
      <p:ext uri="{BB962C8B-B14F-4D97-AF65-F5344CB8AC3E}">
        <p14:creationId xmlns:p14="http://schemas.microsoft.com/office/powerpoint/2010/main" val="979407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49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7A75-D51B-2F41-8FC0-98F1A173B190}"/>
              </a:ext>
            </a:extLst>
          </p:cNvPr>
          <p:cNvSpPr>
            <a:spLocks noGrp="1"/>
          </p:cNvSpPr>
          <p:nvPr>
            <p:ph type="title"/>
          </p:nvPr>
        </p:nvSpPr>
        <p:spPr/>
        <p:txBody>
          <a:bodyPr/>
          <a:lstStyle/>
          <a:p>
            <a:r>
              <a:rPr lang="en-NO"/>
              <a:t>Lokallaget og partiet</a:t>
            </a:r>
          </a:p>
        </p:txBody>
      </p:sp>
      <p:sp>
        <p:nvSpPr>
          <p:cNvPr id="3" name="Content Placeholder 2">
            <a:extLst>
              <a:ext uri="{FF2B5EF4-FFF2-40B4-BE49-F238E27FC236}">
                <a16:creationId xmlns:a16="http://schemas.microsoft.com/office/drawing/2014/main" id="{5850B030-0429-644B-A774-FE6AE3226827}"/>
              </a:ext>
            </a:extLst>
          </p:cNvPr>
          <p:cNvSpPr>
            <a:spLocks noGrp="1"/>
          </p:cNvSpPr>
          <p:nvPr>
            <p:ph idx="1"/>
          </p:nvPr>
        </p:nvSpPr>
        <p:spPr/>
        <p:txBody>
          <a:bodyPr>
            <a:normAutofit fontScale="92500" lnSpcReduction="20000"/>
          </a:bodyPr>
          <a:lstStyle/>
          <a:p>
            <a:r>
              <a:rPr lang="nn-NO" dirty="0">
                <a:solidFill>
                  <a:schemeClr val="tx1"/>
                </a:solidFill>
              </a:rPr>
              <a:t>Korleis kan lokallaget påverke fylkespolitikken?</a:t>
            </a:r>
          </a:p>
          <a:p>
            <a:pPr lvl="2">
              <a:buFont typeface="Arial" panose="020B0604020202020204" pitchFamily="34" charset="0"/>
              <a:buChar char="•"/>
            </a:pPr>
            <a:r>
              <a:rPr lang="nn-NO" dirty="0">
                <a:solidFill>
                  <a:schemeClr val="tx1"/>
                </a:solidFill>
              </a:rPr>
              <a:t>Fylkestingsgruppa</a:t>
            </a:r>
          </a:p>
          <a:p>
            <a:pPr lvl="2">
              <a:buFont typeface="Arial" panose="020B0604020202020204" pitchFamily="34" charset="0"/>
              <a:buChar char="•"/>
            </a:pPr>
            <a:r>
              <a:rPr lang="nn-NO" dirty="0">
                <a:solidFill>
                  <a:schemeClr val="tx1"/>
                </a:solidFill>
              </a:rPr>
              <a:t>Fylkesstyret</a:t>
            </a:r>
          </a:p>
          <a:p>
            <a:pPr lvl="2">
              <a:buFont typeface="Arial" panose="020B0604020202020204" pitchFamily="34" charset="0"/>
              <a:buChar char="•"/>
            </a:pPr>
            <a:r>
              <a:rPr lang="nn-NO" dirty="0">
                <a:solidFill>
                  <a:schemeClr val="tx1"/>
                </a:solidFill>
              </a:rPr>
              <a:t>Korleis kan fylkespartiet hjelpe/støtte dykk?</a:t>
            </a:r>
          </a:p>
          <a:p>
            <a:pPr lvl="2">
              <a:buFont typeface="Arial" panose="020B0604020202020204" pitchFamily="34" charset="0"/>
              <a:buChar char="•"/>
            </a:pPr>
            <a:r>
              <a:rPr lang="nn-NO" dirty="0">
                <a:solidFill>
                  <a:schemeClr val="tx1"/>
                </a:solidFill>
              </a:rPr>
              <a:t>Programprosessar</a:t>
            </a:r>
          </a:p>
          <a:p>
            <a:endParaRPr lang="nn-NO" dirty="0">
              <a:solidFill>
                <a:schemeClr val="tx1"/>
              </a:solidFill>
            </a:endParaRPr>
          </a:p>
          <a:p>
            <a:r>
              <a:rPr lang="nn-NO" dirty="0">
                <a:solidFill>
                  <a:schemeClr val="tx1"/>
                </a:solidFill>
              </a:rPr>
              <a:t>Korleis kan lokallaget påverke den nasjonale politikken?</a:t>
            </a:r>
          </a:p>
          <a:p>
            <a:pPr marL="738948" lvl="2" indent="-342969">
              <a:buFont typeface="Arial" panose="020B0604020202020204" pitchFamily="34" charset="0"/>
              <a:buChar char="•"/>
            </a:pPr>
            <a:r>
              <a:rPr lang="nn-NO" dirty="0">
                <a:solidFill>
                  <a:schemeClr val="tx1"/>
                </a:solidFill>
              </a:rPr>
              <a:t>Stortingsgruppa – løft saka dykkar inn i stortingssalen</a:t>
            </a:r>
          </a:p>
          <a:p>
            <a:pPr marL="738948" lvl="2" indent="-342969">
              <a:buFont typeface="Arial" panose="020B0604020202020204" pitchFamily="34" charset="0"/>
              <a:buChar char="•"/>
            </a:pPr>
            <a:r>
              <a:rPr lang="nn-NO" dirty="0">
                <a:solidFill>
                  <a:schemeClr val="tx1"/>
                </a:solidFill>
              </a:rPr>
              <a:t>Landsstyret </a:t>
            </a:r>
          </a:p>
          <a:p>
            <a:pPr marL="738948" lvl="2" indent="-342969">
              <a:buFont typeface="Arial" panose="020B0604020202020204" pitchFamily="34" charset="0"/>
              <a:buChar char="•"/>
            </a:pPr>
            <a:r>
              <a:rPr lang="nn-NO" dirty="0">
                <a:solidFill>
                  <a:schemeClr val="tx1"/>
                </a:solidFill>
              </a:rPr>
              <a:t>Korleis kan partiet sentralt/stortingsgruppa hjelpe/støtte dykk?</a:t>
            </a:r>
          </a:p>
          <a:p>
            <a:pPr marL="738948" lvl="2" indent="-342969">
              <a:buFont typeface="Arial" panose="020B0604020202020204" pitchFamily="34" charset="0"/>
              <a:buChar char="•"/>
            </a:pPr>
            <a:r>
              <a:rPr lang="nn-NO" dirty="0">
                <a:solidFill>
                  <a:schemeClr val="tx1"/>
                </a:solidFill>
              </a:rPr>
              <a:t>Programprosessar</a:t>
            </a:r>
          </a:p>
        </p:txBody>
      </p:sp>
    </p:spTree>
    <p:extLst>
      <p:ext uri="{BB962C8B-B14F-4D97-AF65-F5344CB8AC3E}">
        <p14:creationId xmlns:p14="http://schemas.microsoft.com/office/powerpoint/2010/main" val="5753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EFF758-6639-B041-8DE0-2F408D6B2346}"/>
              </a:ext>
            </a:extLst>
          </p:cNvPr>
          <p:cNvSpPr>
            <a:spLocks noGrp="1"/>
          </p:cNvSpPr>
          <p:nvPr>
            <p:ph type="subTitle" idx="1"/>
          </p:nvPr>
        </p:nvSpPr>
        <p:spPr/>
        <p:txBody>
          <a:bodyPr/>
          <a:lstStyle/>
          <a:p>
            <a:r>
              <a:rPr lang="nn-NO" dirty="0"/>
              <a:t>Kva kjenneteiknar ei god sak</a:t>
            </a:r>
          </a:p>
        </p:txBody>
      </p:sp>
    </p:spTree>
    <p:extLst>
      <p:ext uri="{BB962C8B-B14F-4D97-AF65-F5344CB8AC3E}">
        <p14:creationId xmlns:p14="http://schemas.microsoft.com/office/powerpoint/2010/main" val="2586106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DF314-EB17-F94C-8EB6-4C1A5156C070}"/>
              </a:ext>
            </a:extLst>
          </p:cNvPr>
          <p:cNvSpPr>
            <a:spLocks noGrp="1"/>
          </p:cNvSpPr>
          <p:nvPr>
            <p:ph idx="1"/>
          </p:nvPr>
        </p:nvSpPr>
        <p:spPr/>
        <p:txBody>
          <a:bodyPr>
            <a:normAutofit/>
          </a:bodyPr>
          <a:lstStyle/>
          <a:p>
            <a:pPr marL="0" indent="0">
              <a:buNone/>
            </a:pPr>
            <a:r>
              <a:rPr lang="nb-NO" i="1" dirty="0"/>
              <a:t>”Den grunnleggende forskjellen mellom en politiker og et vanlig menneske er at vanlige folk først identifiserer et problem, og deretter utarbeider en løsning. Politikere gjør som regel det motsatte. Først klekker de ut et passende forslag, så leter de desperat etter problemer forslaget kan løse.”</a:t>
            </a:r>
          </a:p>
          <a:p>
            <a:pPr marL="0" indent="0">
              <a:buNone/>
            </a:pPr>
            <a:endParaRPr lang="nb-NO" i="1" dirty="0"/>
          </a:p>
          <a:p>
            <a:pPr marL="0" indent="0">
              <a:buNone/>
            </a:pPr>
            <a:r>
              <a:rPr lang="nb-NO" dirty="0"/>
              <a:t>- Frank Aarebrot</a:t>
            </a:r>
          </a:p>
        </p:txBody>
      </p:sp>
    </p:spTree>
    <p:extLst>
      <p:ext uri="{BB962C8B-B14F-4D97-AF65-F5344CB8AC3E}">
        <p14:creationId xmlns:p14="http://schemas.microsoft.com/office/powerpoint/2010/main" val="285368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B7B12-DE8F-D14E-B038-5260839DE2DA}"/>
              </a:ext>
            </a:extLst>
          </p:cNvPr>
          <p:cNvSpPr>
            <a:spLocks noGrp="1"/>
          </p:cNvSpPr>
          <p:nvPr>
            <p:ph type="title"/>
          </p:nvPr>
        </p:nvSpPr>
        <p:spPr/>
        <p:txBody>
          <a:bodyPr/>
          <a:lstStyle/>
          <a:p>
            <a:r>
              <a:rPr lang="nb-NO" dirty="0"/>
              <a:t>Kva er ei god sak?</a:t>
            </a:r>
          </a:p>
        </p:txBody>
      </p:sp>
      <p:sp>
        <p:nvSpPr>
          <p:cNvPr id="2" name="Content Placeholder 1">
            <a:extLst>
              <a:ext uri="{FF2B5EF4-FFF2-40B4-BE49-F238E27FC236}">
                <a16:creationId xmlns:a16="http://schemas.microsoft.com/office/drawing/2014/main" id="{BA99350B-AA2B-A847-9323-985F34C5E664}"/>
              </a:ext>
            </a:extLst>
          </p:cNvPr>
          <p:cNvSpPr>
            <a:spLocks noGrp="1"/>
          </p:cNvSpPr>
          <p:nvPr>
            <p:ph idx="1"/>
          </p:nvPr>
        </p:nvSpPr>
        <p:spPr/>
        <p:txBody>
          <a:bodyPr>
            <a:normAutofit/>
          </a:bodyPr>
          <a:lstStyle/>
          <a:p>
            <a:r>
              <a:rPr lang="nn-NO" dirty="0"/>
              <a:t>Kva er dei viktigaste sakene dykkar? Kvifor? </a:t>
            </a:r>
          </a:p>
          <a:p>
            <a:r>
              <a:rPr lang="nn-NO" dirty="0"/>
              <a:t>Saker må vere viktig for veljarane og innbyggarane. </a:t>
            </a:r>
          </a:p>
          <a:p>
            <a:r>
              <a:rPr lang="nn-NO" dirty="0"/>
              <a:t>By på løysingar – ikkje berre peik på problemet.</a:t>
            </a:r>
          </a:p>
          <a:p>
            <a:r>
              <a:rPr lang="nn-NO" dirty="0"/>
              <a:t>Vit korleis de skal gjennomføre saka.</a:t>
            </a:r>
          </a:p>
          <a:p>
            <a:r>
              <a:rPr lang="nn-NO" dirty="0"/>
              <a:t>Finn ut kven målgruppa er og kven som blir påverka av saka.</a:t>
            </a:r>
          </a:p>
          <a:p>
            <a:r>
              <a:rPr lang="nn-NO" dirty="0"/>
              <a:t>Saka må henge saman med SV sine verdiar og prinsipp.</a:t>
            </a:r>
          </a:p>
          <a:p>
            <a:r>
              <a:rPr lang="nn-NO" dirty="0"/>
              <a:t>Finn ut kva dei andre partia meiner. Om ikkje dykkar løysing er den beste, bør de tenke annleis. </a:t>
            </a:r>
          </a:p>
        </p:txBody>
      </p:sp>
    </p:spTree>
    <p:extLst>
      <p:ext uri="{BB962C8B-B14F-4D97-AF65-F5344CB8AC3E}">
        <p14:creationId xmlns:p14="http://schemas.microsoft.com/office/powerpoint/2010/main" val="154259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1F24-5E71-C14D-8CDC-781441B38B0D}"/>
              </a:ext>
            </a:extLst>
          </p:cNvPr>
          <p:cNvSpPr>
            <a:spLocks noGrp="1"/>
          </p:cNvSpPr>
          <p:nvPr>
            <p:ph type="title"/>
          </p:nvPr>
        </p:nvSpPr>
        <p:spPr/>
        <p:txBody>
          <a:bodyPr/>
          <a:lstStyle/>
          <a:p>
            <a:r>
              <a:rPr lang="en-NO"/>
              <a:t>Konflikt og motstand</a:t>
            </a:r>
            <a:r>
              <a:rPr lang="nb-NO" dirty="0"/>
              <a:t>a</a:t>
            </a:r>
            <a:r>
              <a:rPr lang="en-NO"/>
              <a:t>r</a:t>
            </a:r>
            <a:r>
              <a:rPr lang="nb-NO" dirty="0"/>
              <a:t>ar</a:t>
            </a:r>
            <a:endParaRPr lang="en-NO"/>
          </a:p>
        </p:txBody>
      </p:sp>
      <p:sp>
        <p:nvSpPr>
          <p:cNvPr id="3" name="Content Placeholder 2">
            <a:extLst>
              <a:ext uri="{FF2B5EF4-FFF2-40B4-BE49-F238E27FC236}">
                <a16:creationId xmlns:a16="http://schemas.microsoft.com/office/drawing/2014/main" id="{B898BCA0-84DB-4241-80BC-9465FF5F79CC}"/>
              </a:ext>
            </a:extLst>
          </p:cNvPr>
          <p:cNvSpPr>
            <a:spLocks noGrp="1"/>
          </p:cNvSpPr>
          <p:nvPr>
            <p:ph idx="1"/>
          </p:nvPr>
        </p:nvSpPr>
        <p:spPr/>
        <p:txBody>
          <a:bodyPr>
            <a:normAutofit/>
          </a:bodyPr>
          <a:lstStyle/>
          <a:p>
            <a:r>
              <a:rPr lang="nn-NO" dirty="0"/>
              <a:t>Politikk er interessekonflikt – også i eit lokalsamfunn.</a:t>
            </a:r>
          </a:p>
          <a:p>
            <a:r>
              <a:rPr lang="nn-NO" dirty="0"/>
              <a:t>Det er ikkje skummelt i seg sjølv at nokon er usamde, det betyr at noko står på spel</a:t>
            </a:r>
          </a:p>
          <a:p>
            <a:r>
              <a:rPr lang="nn-NO" dirty="0"/>
              <a:t>I sunne konfliktar har ein t.d. tradisjonelle motstandarar som høgrepartia.</a:t>
            </a:r>
          </a:p>
          <a:p>
            <a:r>
              <a:rPr lang="nn-NO" dirty="0"/>
              <a:t>I saker der vi er usamde eller får motstand frå aktørar som tradisjonelt står oss nær bør vi vise aktsemd og gå meir forsiktig fram både i retorikk og i handling. </a:t>
            </a:r>
          </a:p>
        </p:txBody>
      </p:sp>
    </p:spTree>
    <p:extLst>
      <p:ext uri="{BB962C8B-B14F-4D97-AF65-F5344CB8AC3E}">
        <p14:creationId xmlns:p14="http://schemas.microsoft.com/office/powerpoint/2010/main" val="476173204"/>
      </p:ext>
    </p:extLst>
  </p:cSld>
  <p:clrMapOvr>
    <a:masterClrMapping/>
  </p:clrMapOvr>
</p:sld>
</file>

<file path=ppt/theme/theme1.xml><?xml version="1.0" encoding="utf-8"?>
<a:theme xmlns:a="http://schemas.openxmlformats.org/drawingml/2006/main" name="2_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56FD33D6-B311-6B4E-9155-6FDD0FB0AC87}" vid="{F350BF01-26E9-5D46-A0DC-685B8D0592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PowerPoint-dokument NN" ma:contentTypeID="0x010100BCAE8B88FC129346855209F8A8D2B203005E6764560246204688DA70D46BF9C5AB" ma:contentTypeVersion="6" ma:contentTypeDescription="" ma:contentTypeScope="" ma:versionID="5cea1fa489fa6aad4d8e7afa18f4d1b1">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AD2CD7-5A0B-4ECB-A821-73FEBC45DB37}">
  <ds:schemaRefs>
    <ds:schemaRef ds:uri="http://purl.org/dc/term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1C8ECE4-0FEB-4723-A2BC-BA447AA829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EB48B28-7E66-4745-AC92-9E8FF72F48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172</TotalTime>
  <Words>6473</Words>
  <Application>Microsoft Macintosh PowerPoint</Application>
  <PresentationFormat>Custom</PresentationFormat>
  <Paragraphs>451</Paragraphs>
  <Slides>41</Slides>
  <Notes>38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2_Profil2020</vt:lpstr>
      <vt:lpstr>Lokallaget som politisk kraft</vt:lpstr>
      <vt:lpstr>I denne innleiinga skal vi sjå på:</vt:lpstr>
      <vt:lpstr>PowerPoint Presentation</vt:lpstr>
      <vt:lpstr>Lokallaget som politisk kraft</vt:lpstr>
      <vt:lpstr>Lokallaget og partiet</vt:lpstr>
      <vt:lpstr>PowerPoint Presentation</vt:lpstr>
      <vt:lpstr>PowerPoint Presentation</vt:lpstr>
      <vt:lpstr>Kva er ei god sak?</vt:lpstr>
      <vt:lpstr>Konflikt og motstandarar</vt:lpstr>
      <vt:lpstr>Kva skjer når vi bryt "reglane"?</vt:lpstr>
      <vt:lpstr>Hovudsaker - kvifor</vt:lpstr>
      <vt:lpstr>Kva er ei god sak? </vt:lpstr>
      <vt:lpstr>PowerPoint Presentation</vt:lpstr>
      <vt:lpstr>Kor godt kjenner de lokalsamfunnet?</vt:lpstr>
      <vt:lpstr>Gi SV beskjed!</vt:lpstr>
      <vt:lpstr>Medlemsinvolvering og partidemokrati</vt:lpstr>
      <vt:lpstr>Lokalsamfunnet og veljarkontakt</vt:lpstr>
      <vt:lpstr>PowerPoint Presentation</vt:lpstr>
      <vt:lpstr>Eigarskap og aktualisering</vt:lpstr>
      <vt:lpstr>Eigarskap: Stay on message</vt:lpstr>
      <vt:lpstr>Eigarskap: Stay on message</vt:lpstr>
      <vt:lpstr>Aktivisme</vt:lpstr>
      <vt:lpstr>Aktivisme - former</vt:lpstr>
      <vt:lpstr>Språk: Ver konkret!</vt:lpstr>
      <vt:lpstr>PowerPoint Presentation</vt:lpstr>
      <vt:lpstr>PowerPoint Presentation</vt:lpstr>
      <vt:lpstr>PowerPoint Presentation</vt:lpstr>
      <vt:lpstr>Kommunikasjonspyramide</vt:lpstr>
      <vt:lpstr>Visjon</vt:lpstr>
      <vt:lpstr>Løysingar</vt:lpstr>
      <vt:lpstr>Løfte</vt:lpstr>
      <vt:lpstr>Språk: Fem enkle skriveråd</vt:lpstr>
      <vt:lpstr>Alliansearbeid</vt:lpstr>
      <vt:lpstr>Fagrørsla</vt:lpstr>
      <vt:lpstr>Andre politiske parti</vt:lpstr>
      <vt:lpstr>Tips til alliansebygging</vt:lpstr>
      <vt:lpstr>Posisjon vs. opposisjon</vt:lpstr>
      <vt:lpstr>Kva om ein ikkje er representert i kommunestyret? </vt:lpstr>
      <vt:lpstr>PowerPoint Presentation</vt:lpstr>
      <vt:lpstr>Diskuter: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Lokallaget som politisk kraft</dc:title>
  <dc:creator>Eli Ulvestad</dc:creator>
  <cp:lastModifiedBy>Endre Flatmo</cp:lastModifiedBy>
  <cp:revision>119</cp:revision>
  <dcterms:created xsi:type="dcterms:W3CDTF">2020-11-12T11:10:46Z</dcterms:created>
  <dcterms:modified xsi:type="dcterms:W3CDTF">2022-03-08T14:19:37Z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0x010100BCAE8B88FC129346855209F8A8D2B203005E6764560246204688DA70D46BF9C5AB</vt:lpwstr>
  </property>
</Properties>
</file>